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7"/>
  </p:notesMasterIdLst>
  <p:handoutMasterIdLst>
    <p:handoutMasterId r:id="rId28"/>
  </p:handoutMasterIdLst>
  <p:sldIdLst>
    <p:sldId id="256" r:id="rId2"/>
    <p:sldId id="336" r:id="rId3"/>
    <p:sldId id="349" r:id="rId4"/>
    <p:sldId id="370" r:id="rId5"/>
    <p:sldId id="348" r:id="rId6"/>
    <p:sldId id="358" r:id="rId7"/>
    <p:sldId id="347" r:id="rId8"/>
    <p:sldId id="385" r:id="rId9"/>
    <p:sldId id="376" r:id="rId10"/>
    <p:sldId id="377" r:id="rId11"/>
    <p:sldId id="378" r:id="rId12"/>
    <p:sldId id="379" r:id="rId13"/>
    <p:sldId id="380" r:id="rId14"/>
    <p:sldId id="381" r:id="rId15"/>
    <p:sldId id="382" r:id="rId16"/>
    <p:sldId id="383" r:id="rId17"/>
    <p:sldId id="384" r:id="rId18"/>
    <p:sldId id="375" r:id="rId19"/>
    <p:sldId id="356" r:id="rId20"/>
    <p:sldId id="368" r:id="rId21"/>
    <p:sldId id="363" r:id="rId22"/>
    <p:sldId id="369" r:id="rId23"/>
    <p:sldId id="360" r:id="rId24"/>
    <p:sldId id="341" r:id="rId25"/>
    <p:sldId id="387" r:id="rId2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D12E659-408C-4E27-9AA9-7006311F7358}">
          <p14:sldIdLst>
            <p14:sldId id="256"/>
            <p14:sldId id="336"/>
            <p14:sldId id="349"/>
            <p14:sldId id="370"/>
            <p14:sldId id="348"/>
            <p14:sldId id="358"/>
            <p14:sldId id="347"/>
            <p14:sldId id="385"/>
            <p14:sldId id="376"/>
            <p14:sldId id="377"/>
            <p14:sldId id="378"/>
            <p14:sldId id="379"/>
            <p14:sldId id="380"/>
            <p14:sldId id="381"/>
            <p14:sldId id="382"/>
            <p14:sldId id="383"/>
            <p14:sldId id="384"/>
            <p14:sldId id="375"/>
            <p14:sldId id="356"/>
            <p14:sldId id="368"/>
            <p14:sldId id="363"/>
            <p14:sldId id="369"/>
            <p14:sldId id="360"/>
            <p14:sldId id="341"/>
            <p14:sldId id="3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80B4"/>
    <a:srgbClr val="4E95AF"/>
    <a:srgbClr val="6B2976"/>
    <a:srgbClr val="4A1A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snapToObjects="1">
      <p:cViewPr varScale="1">
        <p:scale>
          <a:sx n="89" d="100"/>
          <a:sy n="89" d="100"/>
        </p:scale>
        <p:origin x="413" y="82"/>
      </p:cViewPr>
      <p:guideLst>
        <p:guide orient="horz" pos="2160"/>
        <p:guide pos="2880"/>
      </p:guideLst>
    </p:cSldViewPr>
  </p:slideViewPr>
  <p:outlineViewPr>
    <p:cViewPr>
      <p:scale>
        <a:sx n="33" d="100"/>
        <a:sy n="33" d="100"/>
      </p:scale>
      <p:origin x="0" y="-21821"/>
    </p:cViewPr>
  </p:outlineViewPr>
  <p:notesTextViewPr>
    <p:cViewPr>
      <p:scale>
        <a:sx n="100" d="100"/>
        <a:sy n="100" d="100"/>
      </p:scale>
      <p:origin x="0" y="0"/>
    </p:cViewPr>
  </p:notesTextViewPr>
  <p:sorterViewPr>
    <p:cViewPr>
      <p:scale>
        <a:sx n="100" d="100"/>
        <a:sy n="100" d="100"/>
      </p:scale>
      <p:origin x="0" y="-3230"/>
    </p:cViewPr>
  </p:sorterViewPr>
  <p:notesViewPr>
    <p:cSldViewPr snapToGrid="0" snapToObjects="1">
      <p:cViewPr varScale="1">
        <p:scale>
          <a:sx n="85" d="100"/>
          <a:sy n="85" d="100"/>
        </p:scale>
        <p:origin x="-3882" y="-9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70C1C72-F11C-4A3D-A675-B506A937691A}" type="datetimeFigureOut">
              <a:rPr lang="en-AU" smtClean="0"/>
              <a:t>15/05/2014</a:t>
            </a:fld>
            <a:endParaRPr lang="en-AU"/>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7F0A9D1-4CE5-4295-84EE-2D46BCE1DEE8}" type="slidenum">
              <a:rPr lang="en-AU" smtClean="0"/>
              <a:t>‹#›</a:t>
            </a:fld>
            <a:endParaRPr lang="en-AU"/>
          </a:p>
        </p:txBody>
      </p:sp>
    </p:spTree>
    <p:extLst>
      <p:ext uri="{BB962C8B-B14F-4D97-AF65-F5344CB8AC3E}">
        <p14:creationId xmlns:p14="http://schemas.microsoft.com/office/powerpoint/2010/main" val="3986453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9E1B6D0-3292-E84A-98B3-32BC6AA200B6}" type="datetimeFigureOut">
              <a:rPr lang="en-US" smtClean="0"/>
              <a:t>5/15/2014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01A62BA-DEBB-114A-951B-14E01F97E5AC}" type="slidenum">
              <a:rPr lang="en-US" smtClean="0"/>
              <a:t>‹#›</a:t>
            </a:fld>
            <a:endParaRPr lang="en-US"/>
          </a:p>
        </p:txBody>
      </p:sp>
    </p:spTree>
    <p:extLst>
      <p:ext uri="{BB962C8B-B14F-4D97-AF65-F5344CB8AC3E}">
        <p14:creationId xmlns:p14="http://schemas.microsoft.com/office/powerpoint/2010/main" val="37136331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1A62BA-DEBB-114A-951B-14E01F97E5AC}" type="slidenum">
              <a:rPr lang="en-US" smtClean="0"/>
              <a:t>1</a:t>
            </a:fld>
            <a:endParaRPr lang="en-US" dirty="0"/>
          </a:p>
        </p:txBody>
      </p:sp>
    </p:spTree>
    <p:extLst>
      <p:ext uri="{BB962C8B-B14F-4D97-AF65-F5344CB8AC3E}">
        <p14:creationId xmlns:p14="http://schemas.microsoft.com/office/powerpoint/2010/main" val="255830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8.  NDIA responsible for developing and regulating a new market place</a:t>
            </a:r>
          </a:p>
          <a:p>
            <a:pPr lvl="1">
              <a:buFont typeface="Arial" panose="020B0604020202020204" pitchFamily="34" charset="0"/>
              <a:buChar char="–"/>
              <a:defRPr/>
            </a:pPr>
            <a:r>
              <a:rPr lang="en-AU" dirty="0" smtClean="0"/>
              <a:t>Consistent national regulation will replace State regulations-simpler;</a:t>
            </a:r>
          </a:p>
          <a:p>
            <a:pPr lvl="1">
              <a:buFont typeface="Arial" panose="020B0604020202020204" pitchFamily="34" charset="0"/>
              <a:buChar char="–"/>
              <a:defRPr/>
            </a:pPr>
            <a:r>
              <a:rPr lang="en-AU" dirty="0" smtClean="0"/>
              <a:t>Contestable market to nearly quadruple, with clear inflation risk;</a:t>
            </a:r>
          </a:p>
          <a:p>
            <a:pPr lvl="1">
              <a:buFont typeface="Arial" panose="020B0604020202020204" pitchFamily="34" charset="0"/>
              <a:buChar char="–"/>
              <a:defRPr/>
            </a:pPr>
            <a:r>
              <a:rPr lang="en-AU" dirty="0" smtClean="0"/>
              <a:t>Consistent national regulation and growth will lead to more national providers and more specialisation;</a:t>
            </a:r>
          </a:p>
          <a:p>
            <a:pPr lvl="1">
              <a:buFont typeface="Arial" panose="020B0604020202020204" pitchFamily="34" charset="0"/>
              <a:buChar char="–"/>
              <a:defRPr/>
            </a:pPr>
            <a:r>
              <a:rPr lang="en-AU" dirty="0" smtClean="0"/>
              <a:t>More collaboration and innovation will be needed as well as competition from new and existing providers;</a:t>
            </a:r>
          </a:p>
          <a:p>
            <a:pPr lvl="1">
              <a:buFont typeface="Arial" panose="020B0604020202020204" pitchFamily="34" charset="0"/>
              <a:buChar char="–"/>
              <a:defRPr/>
            </a:pPr>
            <a:r>
              <a:rPr lang="en-AU" dirty="0" smtClean="0"/>
              <a:t>Workforce training, cultural change and development will be very significant in a sector where change has been slow and there is a disproportionate number of older workers.</a:t>
            </a:r>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16</a:t>
            </a:fld>
            <a:endParaRPr lang="en-AU"/>
          </a:p>
        </p:txBody>
      </p:sp>
    </p:spTree>
    <p:extLst>
      <p:ext uri="{BB962C8B-B14F-4D97-AF65-F5344CB8AC3E}">
        <p14:creationId xmlns:p14="http://schemas.microsoft.com/office/powerpoint/2010/main" val="1090878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10.  Other roles and responsibilities for the NDIA:</a:t>
            </a:r>
          </a:p>
          <a:p>
            <a:pPr lvl="1">
              <a:buFont typeface="Arial" panose="020B0604020202020204" pitchFamily="34" charset="0"/>
              <a:buChar char="–"/>
              <a:defRPr/>
            </a:pPr>
            <a:r>
              <a:rPr lang="en-AU" dirty="0" smtClean="0"/>
              <a:t>Work closely with all shareholder governments;</a:t>
            </a:r>
          </a:p>
          <a:p>
            <a:pPr lvl="1">
              <a:buFont typeface="Arial" panose="020B0604020202020204" pitchFamily="34" charset="0"/>
              <a:buChar char="–"/>
              <a:defRPr/>
            </a:pPr>
            <a:r>
              <a:rPr lang="en-AU" dirty="0" smtClean="0"/>
              <a:t>Build a very large cross sectional and time series data base, to underpin the actuarial function and make it available for research;</a:t>
            </a:r>
          </a:p>
          <a:p>
            <a:pPr lvl="1">
              <a:buFont typeface="Arial" panose="020B0604020202020204" pitchFamily="34" charset="0"/>
              <a:buChar char="–"/>
              <a:defRPr/>
            </a:pPr>
            <a:r>
              <a:rPr lang="en-AU" dirty="0" smtClean="0"/>
              <a:t>Undertake and promote research;</a:t>
            </a:r>
          </a:p>
          <a:p>
            <a:pPr lvl="1">
              <a:buFont typeface="Arial" panose="020B0604020202020204" pitchFamily="34" charset="0"/>
              <a:buChar char="–"/>
              <a:defRPr/>
            </a:pPr>
            <a:r>
              <a:rPr lang="en-AU" dirty="0" smtClean="0"/>
              <a:t>Build community awareness and inclusion of people with disability, so disability is not disabling.</a:t>
            </a:r>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17</a:t>
            </a:fld>
            <a:endParaRPr lang="en-AU"/>
          </a:p>
        </p:txBody>
      </p:sp>
    </p:spTree>
    <p:extLst>
      <p:ext uri="{BB962C8B-B14F-4D97-AF65-F5344CB8AC3E}">
        <p14:creationId xmlns:p14="http://schemas.microsoft.com/office/powerpoint/2010/main" val="806739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None/>
            </a:pPr>
            <a:r>
              <a:rPr lang="en-AU" dirty="0" smtClean="0">
                <a:latin typeface="Arial"/>
                <a:cs typeface="Arial"/>
              </a:rPr>
              <a:t>On 1 July 2013, the first stage of the NDIS commenced in</a:t>
            </a:r>
          </a:p>
          <a:p>
            <a:pPr>
              <a:spcAft>
                <a:spcPts val="600"/>
              </a:spcAft>
              <a:buFont typeface="Arial"/>
              <a:buChar char="•"/>
            </a:pPr>
            <a:r>
              <a:rPr lang="en-AU" dirty="0" smtClean="0">
                <a:latin typeface="Arial"/>
                <a:cs typeface="Arial"/>
              </a:rPr>
              <a:t>South Australia (ages 0-14)</a:t>
            </a:r>
          </a:p>
          <a:p>
            <a:pPr>
              <a:spcAft>
                <a:spcPts val="600"/>
              </a:spcAft>
              <a:buFont typeface="Arial"/>
              <a:buChar char="•"/>
            </a:pPr>
            <a:r>
              <a:rPr lang="en-AU" dirty="0" smtClean="0">
                <a:latin typeface="Arial"/>
                <a:cs typeface="Arial"/>
              </a:rPr>
              <a:t>Tasmania (ages 15-24)</a:t>
            </a:r>
          </a:p>
          <a:p>
            <a:pPr>
              <a:spcAft>
                <a:spcPts val="600"/>
              </a:spcAft>
              <a:buFont typeface="Arial"/>
              <a:buChar char="•"/>
            </a:pPr>
            <a:r>
              <a:rPr lang="en-AU" dirty="0" smtClean="0">
                <a:latin typeface="Arial"/>
                <a:cs typeface="Arial"/>
              </a:rPr>
              <a:t>The Hunter in NSW and</a:t>
            </a:r>
          </a:p>
          <a:p>
            <a:pPr>
              <a:spcAft>
                <a:spcPts val="600"/>
              </a:spcAft>
              <a:buFont typeface="Arial"/>
              <a:buChar char="•"/>
            </a:pPr>
            <a:r>
              <a:rPr lang="en-AU" dirty="0" smtClean="0">
                <a:latin typeface="Arial"/>
                <a:cs typeface="Arial"/>
              </a:rPr>
              <a:t>The Barwon area in Victoria</a:t>
            </a:r>
          </a:p>
          <a:p>
            <a:pPr marL="0" indent="0">
              <a:spcAft>
                <a:spcPts val="600"/>
              </a:spcAft>
              <a:buNone/>
            </a:pPr>
            <a:r>
              <a:rPr lang="en-US" dirty="0" smtClean="0">
                <a:latin typeface="Arial"/>
                <a:cs typeface="Arial"/>
              </a:rPr>
              <a:t>The ACT, NT (Barkly Tableland) and WA will join the first stage of the scheme on 1 July 2014</a:t>
            </a:r>
          </a:p>
          <a:p>
            <a:pPr marL="0" indent="0">
              <a:spcAft>
                <a:spcPts val="600"/>
              </a:spcAft>
              <a:buNone/>
            </a:pPr>
            <a:r>
              <a:rPr lang="en-US" dirty="0" smtClean="0">
                <a:latin typeface="Arial"/>
                <a:cs typeface="Arial"/>
              </a:rPr>
              <a:t>By the end of the launch phase about 35,000 people will have completed plans and support packages </a:t>
            </a:r>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18</a:t>
            </a:fld>
            <a:endParaRPr lang="en-AU"/>
          </a:p>
        </p:txBody>
      </p:sp>
    </p:spTree>
    <p:extLst>
      <p:ext uri="{BB962C8B-B14F-4D97-AF65-F5344CB8AC3E}">
        <p14:creationId xmlns:p14="http://schemas.microsoft.com/office/powerpoint/2010/main" val="1786690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AutoNum type="arabicPeriod"/>
              <a:defRPr/>
            </a:pPr>
            <a:r>
              <a:rPr lang="en-AU" sz="1900" b="1" dirty="0" smtClean="0"/>
              <a:t>The NDIS Act (2013) sets out clear Objects:</a:t>
            </a:r>
          </a:p>
          <a:p>
            <a:pPr lvl="1">
              <a:buFont typeface="Arial" panose="020B0604020202020204" pitchFamily="34" charset="0"/>
              <a:buChar char="–"/>
              <a:defRPr/>
            </a:pPr>
            <a:r>
              <a:rPr lang="en-AU" sz="1900" dirty="0" smtClean="0"/>
              <a:t>Australia’s obligations under the UN Convention on the Rights of Persons with Disability </a:t>
            </a:r>
            <a:r>
              <a:rPr lang="en-AU" sz="1900" b="1" dirty="0" smtClean="0"/>
              <a:t>is the first Object </a:t>
            </a:r>
            <a:r>
              <a:rPr lang="en-AU" sz="1900" dirty="0" smtClean="0"/>
              <a:t>(a fair go);</a:t>
            </a:r>
          </a:p>
          <a:p>
            <a:pPr lvl="1">
              <a:buFont typeface="Arial" panose="020B0604020202020204" pitchFamily="34" charset="0"/>
              <a:buChar char="–"/>
              <a:defRPr/>
            </a:pPr>
            <a:r>
              <a:rPr lang="en-AU" sz="1900" dirty="0" smtClean="0"/>
              <a:t>Social and economic participation;</a:t>
            </a:r>
          </a:p>
          <a:p>
            <a:pPr lvl="1">
              <a:buFont typeface="Arial" panose="020B0604020202020204" pitchFamily="34" charset="0"/>
              <a:buChar char="–"/>
              <a:defRPr/>
            </a:pPr>
            <a:r>
              <a:rPr lang="en-AU" sz="1900" dirty="0" smtClean="0"/>
              <a:t>Insurance Scheme (Scheme actuary and Reviewing actuary);</a:t>
            </a:r>
          </a:p>
          <a:p>
            <a:pPr lvl="1">
              <a:buFont typeface="Arial" panose="020B0604020202020204" pitchFamily="34" charset="0"/>
              <a:buChar char="–"/>
              <a:defRPr/>
            </a:pPr>
            <a:r>
              <a:rPr lang="en-AU" sz="1900" dirty="0" smtClean="0"/>
              <a:t>Replaces the NDA (CSTDA), which was “capped” did not have any entitlements, and recognises a central role for the Commonwealth, as well as States.</a:t>
            </a:r>
          </a:p>
        </p:txBody>
      </p:sp>
      <p:sp>
        <p:nvSpPr>
          <p:cNvPr id="4" name="Slide Number Placeholder 3"/>
          <p:cNvSpPr>
            <a:spLocks noGrp="1"/>
          </p:cNvSpPr>
          <p:nvPr>
            <p:ph type="sldNum" sz="quarter" idx="10"/>
          </p:nvPr>
        </p:nvSpPr>
        <p:spPr/>
        <p:txBody>
          <a:bodyPr/>
          <a:lstStyle/>
          <a:p>
            <a:fld id="{58D41E7E-AD3D-4A3F-BF82-8EE6D921E1DE}" type="slidenum">
              <a:rPr lang="en-AU" smtClean="0"/>
              <a:t>8</a:t>
            </a:fld>
            <a:endParaRPr lang="en-AU"/>
          </a:p>
        </p:txBody>
      </p:sp>
    </p:spTree>
    <p:extLst>
      <p:ext uri="{BB962C8B-B14F-4D97-AF65-F5344CB8AC3E}">
        <p14:creationId xmlns:p14="http://schemas.microsoft.com/office/powerpoint/2010/main" val="2484844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sz="1900" b="1" dirty="0" smtClean="0"/>
              <a:t>2.  Insurance Scheme not welfare</a:t>
            </a:r>
          </a:p>
          <a:p>
            <a:pPr lvl="1">
              <a:buFont typeface="Arial" panose="020B0604020202020204" pitchFamily="34" charset="0"/>
              <a:buChar char="–"/>
              <a:defRPr/>
            </a:pPr>
            <a:r>
              <a:rPr lang="en-AU" sz="1900" dirty="0" smtClean="0"/>
              <a:t>Governance cycle (Forecast versus Experience);</a:t>
            </a:r>
          </a:p>
          <a:p>
            <a:pPr lvl="1">
              <a:buFont typeface="Arial" panose="020B0604020202020204" pitchFamily="34" charset="0"/>
              <a:buChar char="–"/>
              <a:defRPr/>
            </a:pPr>
            <a:r>
              <a:rPr lang="en-AU" sz="1900" dirty="0" smtClean="0"/>
              <a:t>Minimising costs/ maximising opportunity over a lifetime, unlike welfare and so aligned to individual and family goals;</a:t>
            </a:r>
          </a:p>
          <a:p>
            <a:pPr lvl="1">
              <a:buFont typeface="Arial" panose="020B0604020202020204" pitchFamily="34" charset="0"/>
              <a:buChar char="–"/>
              <a:defRPr/>
            </a:pPr>
            <a:r>
              <a:rPr lang="en-AU" sz="1900" dirty="0" smtClean="0"/>
              <a:t>Part of broader participation and productivity agenda, with the Productivity Commission estimating the NDIS would add nearly 1% to GDP;</a:t>
            </a:r>
          </a:p>
          <a:p>
            <a:pPr lvl="1">
              <a:buFont typeface="Arial" panose="020B0604020202020204" pitchFamily="34" charset="0"/>
              <a:buChar char="–"/>
              <a:defRPr/>
            </a:pPr>
            <a:r>
              <a:rPr lang="en-AU" sz="1900" dirty="0" smtClean="0"/>
              <a:t>Undertake detailed data analysis and invest in research;</a:t>
            </a:r>
          </a:p>
          <a:p>
            <a:pPr lvl="1">
              <a:buFont typeface="Arial" panose="020B0604020202020204" pitchFamily="34" charset="0"/>
              <a:buChar char="–"/>
              <a:defRPr/>
            </a:pPr>
            <a:r>
              <a:rPr lang="en-AU" sz="1900" dirty="0" smtClean="0"/>
              <a:t>Insurance companies as forces for social change.</a:t>
            </a:r>
          </a:p>
        </p:txBody>
      </p:sp>
      <p:sp>
        <p:nvSpPr>
          <p:cNvPr id="4" name="Slide Number Placeholder 3"/>
          <p:cNvSpPr>
            <a:spLocks noGrp="1"/>
          </p:cNvSpPr>
          <p:nvPr>
            <p:ph type="sldNum" sz="quarter" idx="10"/>
          </p:nvPr>
        </p:nvSpPr>
        <p:spPr/>
        <p:txBody>
          <a:bodyPr/>
          <a:lstStyle/>
          <a:p>
            <a:fld id="{58D41E7E-AD3D-4A3F-BF82-8EE6D921E1DE}" type="slidenum">
              <a:rPr lang="en-AU" smtClean="0"/>
              <a:t>9</a:t>
            </a:fld>
            <a:endParaRPr lang="en-AU"/>
          </a:p>
        </p:txBody>
      </p:sp>
    </p:spTree>
    <p:extLst>
      <p:ext uri="{BB962C8B-B14F-4D97-AF65-F5344CB8AC3E}">
        <p14:creationId xmlns:p14="http://schemas.microsoft.com/office/powerpoint/2010/main" val="1675603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3.  Control and Choice</a:t>
            </a:r>
          </a:p>
          <a:p>
            <a:pPr lvl="1">
              <a:buFont typeface="Arial" panose="020B0604020202020204" pitchFamily="34" charset="0"/>
              <a:buChar char="–"/>
              <a:defRPr/>
            </a:pPr>
            <a:r>
              <a:rPr lang="en-AU" dirty="0" smtClean="0"/>
              <a:t>The NDIS will fund individuals/families not service providers;</a:t>
            </a:r>
          </a:p>
          <a:p>
            <a:pPr lvl="1">
              <a:buFont typeface="Arial" panose="020B0604020202020204" pitchFamily="34" charset="0"/>
              <a:buChar char="–"/>
              <a:defRPr/>
            </a:pPr>
            <a:r>
              <a:rPr lang="en-AU" dirty="0" smtClean="0"/>
              <a:t>Power with individuals and families;</a:t>
            </a:r>
          </a:p>
          <a:p>
            <a:pPr lvl="1">
              <a:buFont typeface="Arial" panose="020B0604020202020204" pitchFamily="34" charset="0"/>
              <a:buChar char="–"/>
              <a:defRPr/>
            </a:pPr>
            <a:r>
              <a:rPr lang="en-AU" dirty="0" smtClean="0"/>
              <a:t>Need for informed choice;</a:t>
            </a:r>
          </a:p>
          <a:p>
            <a:pPr lvl="1">
              <a:buFont typeface="Arial" panose="020B0604020202020204" pitchFamily="34" charset="0"/>
              <a:buChar char="–"/>
              <a:defRPr/>
            </a:pPr>
            <a:r>
              <a:rPr lang="en-AU" dirty="0" smtClean="0"/>
              <a:t>Market place leading to efficiency and innovation;</a:t>
            </a:r>
          </a:p>
          <a:p>
            <a:pPr lvl="1">
              <a:buFont typeface="Arial" panose="020B0604020202020204" pitchFamily="34" charset="0"/>
              <a:buChar char="–"/>
              <a:defRPr/>
            </a:pPr>
            <a:r>
              <a:rPr lang="en-AU" dirty="0" smtClean="0"/>
              <a:t>This will also be a huge structural adjustment for disability service providers and the culture of the sector and has significant potential implications for the structure of other government services.</a:t>
            </a:r>
          </a:p>
          <a:p>
            <a:endParaRPr lang="en-AU" dirty="0" smtClean="0"/>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10</a:t>
            </a:fld>
            <a:endParaRPr lang="en-AU"/>
          </a:p>
        </p:txBody>
      </p:sp>
    </p:spTree>
    <p:extLst>
      <p:ext uri="{BB962C8B-B14F-4D97-AF65-F5344CB8AC3E}">
        <p14:creationId xmlns:p14="http://schemas.microsoft.com/office/powerpoint/2010/main" val="4126414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4.  Eligibility (ending the lottery)</a:t>
            </a:r>
          </a:p>
          <a:p>
            <a:pPr lvl="1">
              <a:buFont typeface="Arial" panose="020B0604020202020204" pitchFamily="34" charset="0"/>
              <a:buChar char="–"/>
              <a:defRPr/>
            </a:pPr>
            <a:r>
              <a:rPr lang="en-AU" dirty="0" smtClean="0"/>
              <a:t>Australian citizens, under age of 65, then care for life;</a:t>
            </a:r>
          </a:p>
          <a:p>
            <a:pPr lvl="1">
              <a:buFont typeface="Arial" panose="020B0604020202020204" pitchFamily="34" charset="0"/>
              <a:buChar char="–"/>
              <a:defRPr/>
            </a:pPr>
            <a:r>
              <a:rPr lang="en-AU" dirty="0" smtClean="0"/>
              <a:t>Permanent disability;</a:t>
            </a:r>
          </a:p>
          <a:p>
            <a:pPr lvl="1">
              <a:buFont typeface="Arial" panose="020B0604020202020204" pitchFamily="34" charset="0"/>
              <a:buChar char="–"/>
              <a:defRPr/>
            </a:pPr>
            <a:r>
              <a:rPr lang="en-AU" dirty="0" smtClean="0"/>
              <a:t>Significant impact on mobility, communication and / or self care;</a:t>
            </a:r>
          </a:p>
          <a:p>
            <a:pPr lvl="1">
              <a:buFont typeface="Arial" panose="020B0604020202020204" pitchFamily="34" charset="0"/>
              <a:buChar char="–"/>
              <a:defRPr/>
            </a:pPr>
            <a:r>
              <a:rPr lang="en-AU" dirty="0" smtClean="0"/>
              <a:t>May be of a chronic episodic nature;</a:t>
            </a:r>
          </a:p>
          <a:p>
            <a:pPr lvl="1">
              <a:buFont typeface="Arial" panose="020B0604020202020204" pitchFamily="34" charset="0"/>
              <a:buChar char="–"/>
              <a:defRPr/>
            </a:pPr>
            <a:r>
              <a:rPr lang="en-AU" dirty="0" smtClean="0"/>
              <a:t>Early intervention.</a:t>
            </a:r>
          </a:p>
          <a:p>
            <a:pPr lvl="1">
              <a:buFont typeface="Arial" panose="020B0604020202020204" pitchFamily="34" charset="0"/>
              <a:buChar char="–"/>
              <a:defRPr/>
            </a:pPr>
            <a:endParaRPr lang="en-AU" dirty="0" smtClean="0"/>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11</a:t>
            </a:fld>
            <a:endParaRPr lang="en-AU"/>
          </a:p>
        </p:txBody>
      </p:sp>
    </p:spTree>
    <p:extLst>
      <p:ext uri="{BB962C8B-B14F-4D97-AF65-F5344CB8AC3E}">
        <p14:creationId xmlns:p14="http://schemas.microsoft.com/office/powerpoint/2010/main" val="4135825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5.  Assessment and Planning based on:</a:t>
            </a:r>
          </a:p>
          <a:p>
            <a:pPr lvl="1">
              <a:buFont typeface="Arial" panose="020B0604020202020204" pitchFamily="34" charset="0"/>
              <a:buChar char="–"/>
              <a:defRPr/>
            </a:pPr>
            <a:r>
              <a:rPr lang="en-AU" dirty="0" smtClean="0"/>
              <a:t>Lifetime goals and planning, as the starting point;</a:t>
            </a:r>
          </a:p>
          <a:p>
            <a:pPr lvl="1">
              <a:buFont typeface="Arial" panose="020B0604020202020204" pitchFamily="34" charset="0"/>
              <a:buChar char="–"/>
              <a:defRPr/>
            </a:pPr>
            <a:r>
              <a:rPr lang="en-AU" dirty="0" smtClean="0"/>
              <a:t>Functional needs, not type of disability, although that is important for permanence and prognosis;</a:t>
            </a:r>
          </a:p>
          <a:p>
            <a:pPr lvl="1">
              <a:buFont typeface="Arial" panose="020B0604020202020204" pitchFamily="34" charset="0"/>
              <a:buChar char="–"/>
              <a:defRPr/>
            </a:pPr>
            <a:r>
              <a:rPr lang="en-AU" dirty="0" smtClean="0"/>
              <a:t>A recognition that needs change and support at transition points is particularly important.</a:t>
            </a:r>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12</a:t>
            </a:fld>
            <a:endParaRPr lang="en-AU"/>
          </a:p>
        </p:txBody>
      </p:sp>
    </p:spTree>
    <p:extLst>
      <p:ext uri="{BB962C8B-B14F-4D97-AF65-F5344CB8AC3E}">
        <p14:creationId xmlns:p14="http://schemas.microsoft.com/office/powerpoint/2010/main" val="4107173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6.  Participant Benefits:</a:t>
            </a:r>
          </a:p>
          <a:p>
            <a:pPr lvl="1">
              <a:buFont typeface="Arial" panose="020B0604020202020204" pitchFamily="34" charset="0"/>
              <a:buChar char="–"/>
              <a:defRPr/>
            </a:pPr>
            <a:r>
              <a:rPr lang="en-AU" dirty="0" smtClean="0"/>
              <a:t>Benefits to include care and support, equipment, therapy, home and car modifications but not services better provided by other systems;</a:t>
            </a:r>
          </a:p>
          <a:p>
            <a:pPr lvl="1">
              <a:buFont typeface="Arial" panose="020B0604020202020204" pitchFamily="34" charset="0"/>
              <a:buChar char="–"/>
              <a:defRPr/>
            </a:pPr>
            <a:r>
              <a:rPr lang="en-AU" dirty="0" smtClean="0"/>
              <a:t>Investment approach in individuals’ personal, social, material and knowledge capital;</a:t>
            </a:r>
          </a:p>
          <a:p>
            <a:pPr lvl="1">
              <a:buFont typeface="Arial" panose="020B0604020202020204" pitchFamily="34" charset="0"/>
              <a:buChar char="–"/>
              <a:defRPr/>
            </a:pPr>
            <a:r>
              <a:rPr lang="en-AU" dirty="0" smtClean="0"/>
              <a:t>Invests in families by nurturing and supporting them in their caring roles;</a:t>
            </a:r>
          </a:p>
          <a:p>
            <a:pPr lvl="1">
              <a:buFont typeface="Arial" panose="020B0604020202020204" pitchFamily="34" charset="0"/>
              <a:buChar char="–"/>
              <a:defRPr/>
            </a:pPr>
            <a:r>
              <a:rPr lang="en-AU" dirty="0" smtClean="0"/>
              <a:t>“Reasonable and Necessary” will require knowledge of the participant and their family and very careful judgements by the Planner;</a:t>
            </a:r>
          </a:p>
          <a:p>
            <a:pPr lvl="1">
              <a:buFont typeface="Arial" panose="020B0604020202020204" pitchFamily="34" charset="0"/>
              <a:buChar char="–"/>
              <a:defRPr/>
            </a:pPr>
            <a:r>
              <a:rPr lang="en-AU" dirty="0" smtClean="0"/>
              <a:t>People with the same level of disability may receive different amounts!</a:t>
            </a:r>
          </a:p>
          <a:p>
            <a:pPr marL="457200" lvl="1" indent="0">
              <a:buNone/>
              <a:defRPr/>
            </a:pPr>
            <a:r>
              <a:rPr lang="en-AU" dirty="0" smtClean="0"/>
              <a:t>Note:</a:t>
            </a:r>
          </a:p>
          <a:p>
            <a:pPr lvl="1">
              <a:buFont typeface="Arial" panose="020B0604020202020204" pitchFamily="34" charset="0"/>
              <a:buChar char="–"/>
              <a:defRPr/>
            </a:pPr>
            <a:r>
              <a:rPr lang="en-AU" dirty="0" smtClean="0"/>
              <a:t>Any entitlements to the DSP will not be affected by the NDIS.</a:t>
            </a:r>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13</a:t>
            </a:fld>
            <a:endParaRPr lang="en-AU"/>
          </a:p>
        </p:txBody>
      </p:sp>
    </p:spTree>
    <p:extLst>
      <p:ext uri="{BB962C8B-B14F-4D97-AF65-F5344CB8AC3E}">
        <p14:creationId xmlns:p14="http://schemas.microsoft.com/office/powerpoint/2010/main" val="2229843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7.  Local Area Coordination</a:t>
            </a:r>
          </a:p>
          <a:p>
            <a:pPr lvl="1">
              <a:buFont typeface="Arial" panose="020B0604020202020204" pitchFamily="34" charset="0"/>
              <a:buChar char="–"/>
              <a:defRPr/>
            </a:pPr>
            <a:r>
              <a:rPr lang="en-AU" dirty="0" smtClean="0"/>
              <a:t>Centrepiece of new system; embedded in community and a civic society;</a:t>
            </a:r>
          </a:p>
          <a:p>
            <a:pPr lvl="1">
              <a:buFont typeface="Arial" panose="020B0604020202020204" pitchFamily="34" charset="0"/>
              <a:buChar char="–"/>
              <a:defRPr/>
            </a:pPr>
            <a:r>
              <a:rPr lang="en-AU" dirty="0" smtClean="0"/>
              <a:t>LACs based on 25 years successful experience in WA;</a:t>
            </a:r>
          </a:p>
          <a:p>
            <a:pPr lvl="1">
              <a:buFont typeface="Arial" panose="020B0604020202020204" pitchFamily="34" charset="0"/>
              <a:buChar char="–"/>
              <a:defRPr/>
            </a:pPr>
            <a:r>
              <a:rPr lang="en-AU" dirty="0" smtClean="0"/>
              <a:t>Highly decentralised and local solutions;</a:t>
            </a:r>
          </a:p>
          <a:p>
            <a:pPr lvl="1">
              <a:buFont typeface="Arial" panose="020B0604020202020204" pitchFamily="34" charset="0"/>
              <a:buChar char="–"/>
              <a:defRPr/>
            </a:pPr>
            <a:r>
              <a:rPr lang="en-AU" dirty="0" smtClean="0"/>
              <a:t>Encouraging mainstream as well as specialised responses.</a:t>
            </a:r>
          </a:p>
          <a:p>
            <a:pPr marL="0" indent="0">
              <a:buNone/>
              <a:defRPr/>
            </a:pPr>
            <a:r>
              <a:rPr lang="en-AU" b="1" dirty="0" smtClean="0"/>
              <a:t>8.  NDIA responsible for developing and regulating a new market place</a:t>
            </a:r>
          </a:p>
          <a:p>
            <a:pPr lvl="1">
              <a:buFont typeface="Arial" panose="020B0604020202020204" pitchFamily="34" charset="0"/>
              <a:buChar char="–"/>
              <a:defRPr/>
            </a:pPr>
            <a:r>
              <a:rPr lang="en-AU" dirty="0" smtClean="0"/>
              <a:t>Consistent national regulation will replace State regulations-simpler;</a:t>
            </a:r>
          </a:p>
          <a:p>
            <a:pPr lvl="1">
              <a:buFont typeface="Arial" panose="020B0604020202020204" pitchFamily="34" charset="0"/>
              <a:buChar char="–"/>
              <a:defRPr/>
            </a:pPr>
            <a:r>
              <a:rPr lang="en-AU" dirty="0" smtClean="0"/>
              <a:t>Contestable market to nearly quadruple, with clear inflation risk;</a:t>
            </a:r>
          </a:p>
          <a:p>
            <a:pPr lvl="1">
              <a:buFont typeface="Arial" panose="020B0604020202020204" pitchFamily="34" charset="0"/>
              <a:buChar char="–"/>
              <a:defRPr/>
            </a:pPr>
            <a:r>
              <a:rPr lang="en-AU" dirty="0" smtClean="0"/>
              <a:t>Consistent national regulation and growth will lead to more national providers and more specialisation;</a:t>
            </a:r>
          </a:p>
          <a:p>
            <a:pPr lvl="1">
              <a:buFont typeface="Arial" panose="020B0604020202020204" pitchFamily="34" charset="0"/>
              <a:buChar char="–"/>
              <a:defRPr/>
            </a:pPr>
            <a:r>
              <a:rPr lang="en-AU" dirty="0" smtClean="0"/>
              <a:t>More collaboration and innovation will be needed as well as competition from new and existing providers;</a:t>
            </a:r>
          </a:p>
          <a:p>
            <a:pPr lvl="1">
              <a:buFont typeface="Arial" panose="020B0604020202020204" pitchFamily="34" charset="0"/>
              <a:buChar char="–"/>
              <a:defRPr/>
            </a:pPr>
            <a:r>
              <a:rPr lang="en-AU" dirty="0" smtClean="0"/>
              <a:t>Workforce training, cultural change and development will be very significant in a sector where change has been slow and there is a disproportionate number of older workers.</a:t>
            </a:r>
          </a:p>
          <a:p>
            <a:pPr marL="0" indent="0">
              <a:buNone/>
              <a:defRPr/>
            </a:pPr>
            <a:r>
              <a:rPr lang="en-AU" b="1" dirty="0" smtClean="0"/>
              <a:t>9.  Demand driven system/not capped; end of mean rationing and focus on opportunity, with Commonwealth shouldering its responsibilities:</a:t>
            </a:r>
          </a:p>
          <a:p>
            <a:pPr lvl="1">
              <a:buFont typeface="Arial" panose="020B0604020202020204" pitchFamily="34" charset="0"/>
              <a:buChar char="–"/>
              <a:defRPr/>
            </a:pPr>
            <a:r>
              <a:rPr lang="en-AU" dirty="0" smtClean="0"/>
              <a:t>Based on entitlement, but with rights will be responsibilities;</a:t>
            </a:r>
          </a:p>
          <a:p>
            <a:pPr lvl="1">
              <a:buFont typeface="Arial" panose="020B0604020202020204" pitchFamily="34" charset="0"/>
              <a:buChar char="–"/>
              <a:defRPr/>
            </a:pPr>
            <a:r>
              <a:rPr lang="en-AU" dirty="0" smtClean="0"/>
              <a:t>Funded 52% by the Commonwealth, 48% by the States, compared with NDA, which was 80% State funded;</a:t>
            </a:r>
          </a:p>
          <a:p>
            <a:pPr lvl="1">
              <a:buFont typeface="Arial" panose="020B0604020202020204" pitchFamily="34" charset="0"/>
              <a:buChar char="–"/>
              <a:defRPr/>
            </a:pPr>
            <a:r>
              <a:rPr lang="en-AU" dirty="0" smtClean="0"/>
              <a:t>Commonwealth to meet 75% of new costs of $8b (Medicare levy $3.2b);</a:t>
            </a:r>
          </a:p>
          <a:p>
            <a:pPr lvl="1">
              <a:buFont typeface="Arial" panose="020B0604020202020204" pitchFamily="34" charset="0"/>
              <a:buChar char="–"/>
              <a:defRPr/>
            </a:pPr>
            <a:r>
              <a:rPr lang="en-AU" dirty="0" smtClean="0"/>
              <a:t>Underwriting by the Commonwealth, if actual costs exceed forecast.</a:t>
            </a:r>
          </a:p>
          <a:p>
            <a:pPr marL="0" indent="0">
              <a:buNone/>
              <a:defRPr/>
            </a:pPr>
            <a:r>
              <a:rPr lang="en-AU" b="1" dirty="0" smtClean="0"/>
              <a:t>10.  Other roles and responsibilities for the NDIA:</a:t>
            </a:r>
          </a:p>
          <a:p>
            <a:pPr lvl="1">
              <a:buFont typeface="Arial" panose="020B0604020202020204" pitchFamily="34" charset="0"/>
              <a:buChar char="–"/>
              <a:defRPr/>
            </a:pPr>
            <a:r>
              <a:rPr lang="en-AU" dirty="0" smtClean="0"/>
              <a:t>Work closely with all shareholder governments;</a:t>
            </a:r>
          </a:p>
          <a:p>
            <a:pPr lvl="1">
              <a:buFont typeface="Arial" panose="020B0604020202020204" pitchFamily="34" charset="0"/>
              <a:buChar char="–"/>
              <a:defRPr/>
            </a:pPr>
            <a:r>
              <a:rPr lang="en-AU" dirty="0" smtClean="0"/>
              <a:t>Build a very large cross sectional and time series data base, to underpin the actuarial function and make it available for research;</a:t>
            </a:r>
          </a:p>
          <a:p>
            <a:pPr lvl="1">
              <a:buFont typeface="Arial" panose="020B0604020202020204" pitchFamily="34" charset="0"/>
              <a:buChar char="–"/>
              <a:defRPr/>
            </a:pPr>
            <a:r>
              <a:rPr lang="en-AU" dirty="0" smtClean="0"/>
              <a:t>Undertake and promote research;</a:t>
            </a:r>
          </a:p>
          <a:p>
            <a:pPr lvl="1">
              <a:buFont typeface="Arial" panose="020B0604020202020204" pitchFamily="34" charset="0"/>
              <a:buChar char="–"/>
              <a:defRPr/>
            </a:pPr>
            <a:r>
              <a:rPr lang="en-AU" dirty="0" smtClean="0"/>
              <a:t>Build community awareness and inclusion of people with disability, so disability is not disabling.</a:t>
            </a:r>
          </a:p>
          <a:p>
            <a:pPr lvl="1">
              <a:buFont typeface="Arial" panose="020B0604020202020204" pitchFamily="34" charset="0"/>
              <a:buChar char="–"/>
              <a:defRPr/>
            </a:pPr>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14</a:t>
            </a:fld>
            <a:endParaRPr lang="en-AU"/>
          </a:p>
        </p:txBody>
      </p:sp>
    </p:spTree>
    <p:extLst>
      <p:ext uri="{BB962C8B-B14F-4D97-AF65-F5344CB8AC3E}">
        <p14:creationId xmlns:p14="http://schemas.microsoft.com/office/powerpoint/2010/main" val="1608795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r>
              <a:rPr lang="en-AU" b="1" dirty="0" smtClean="0"/>
              <a:t>9.  Demand driven system/not capped; end of mean rationing and focus on opportunity, with Commonwealth shouldering its responsibilities:</a:t>
            </a:r>
          </a:p>
          <a:p>
            <a:pPr lvl="1">
              <a:buFont typeface="Arial" panose="020B0604020202020204" pitchFamily="34" charset="0"/>
              <a:buChar char="–"/>
              <a:defRPr/>
            </a:pPr>
            <a:r>
              <a:rPr lang="en-AU" dirty="0" smtClean="0"/>
              <a:t>Based on entitlement, but with rights will be responsibilities;</a:t>
            </a:r>
          </a:p>
          <a:p>
            <a:pPr lvl="1">
              <a:buFont typeface="Arial" panose="020B0604020202020204" pitchFamily="34" charset="0"/>
              <a:buChar char="–"/>
              <a:defRPr/>
            </a:pPr>
            <a:r>
              <a:rPr lang="en-AU" dirty="0" smtClean="0"/>
              <a:t>Funded 52% by the Commonwealth, 48% by the States, compared with NDA, which was 80% State funded;</a:t>
            </a:r>
          </a:p>
          <a:p>
            <a:pPr lvl="1">
              <a:buFont typeface="Arial" panose="020B0604020202020204" pitchFamily="34" charset="0"/>
              <a:buChar char="–"/>
              <a:defRPr/>
            </a:pPr>
            <a:r>
              <a:rPr lang="en-AU" dirty="0" smtClean="0"/>
              <a:t>Commonwealth to meet 75% of new costs of $8b (Medicare levy $3.2b);</a:t>
            </a:r>
          </a:p>
          <a:p>
            <a:pPr lvl="1">
              <a:buFont typeface="Arial" panose="020B0604020202020204" pitchFamily="34" charset="0"/>
              <a:buChar char="–"/>
              <a:defRPr/>
            </a:pPr>
            <a:r>
              <a:rPr lang="en-AU" dirty="0" smtClean="0"/>
              <a:t>Underwriting by the Commonwealth, if actual costs exceed forecast.</a:t>
            </a:r>
          </a:p>
          <a:p>
            <a:pPr lvl="1">
              <a:buFont typeface="Arial" panose="020B0604020202020204" pitchFamily="34" charset="0"/>
              <a:buChar char="–"/>
              <a:defRPr/>
            </a:pPr>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58D41E7E-AD3D-4A3F-BF82-8EE6D921E1DE}" type="slidenum">
              <a:rPr lang="en-AU" smtClean="0"/>
              <a:t>15</a:t>
            </a:fld>
            <a:endParaRPr lang="en-AU"/>
          </a:p>
        </p:txBody>
      </p:sp>
    </p:spTree>
    <p:extLst>
      <p:ext uri="{BB962C8B-B14F-4D97-AF65-F5344CB8AC3E}">
        <p14:creationId xmlns:p14="http://schemas.microsoft.com/office/powerpoint/2010/main" val="3215680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E12092-41B6-4B92-B724-62A575015E55}" type="datetime1">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45B52-DF46-BA4E-897D-C9635F4A1B4E}" type="slidenum">
              <a:rPr lang="en-US" smtClean="0"/>
              <a:t>‹#›</a:t>
            </a:fld>
            <a:endParaRPr lang="en-US"/>
          </a:p>
        </p:txBody>
      </p:sp>
      <p:grpSp>
        <p:nvGrpSpPr>
          <p:cNvPr id="11" name="Group 10"/>
          <p:cNvGrpSpPr/>
          <p:nvPr userDrawn="1"/>
        </p:nvGrpSpPr>
        <p:grpSpPr>
          <a:xfrm>
            <a:off x="6250193" y="172122"/>
            <a:ext cx="2786232" cy="796066"/>
            <a:chOff x="6250193" y="172122"/>
            <a:chExt cx="2786232" cy="796066"/>
          </a:xfrm>
        </p:grpSpPr>
        <p:sp>
          <p:nvSpPr>
            <p:cNvPr id="7" name="Rectangle 6"/>
            <p:cNvSpPr/>
            <p:nvPr userDrawn="1"/>
          </p:nvSpPr>
          <p:spPr>
            <a:xfrm>
              <a:off x="6250193" y="172122"/>
              <a:ext cx="2786232" cy="796066"/>
            </a:xfrm>
            <a:prstGeom prst="rect">
              <a:avLst/>
            </a:prstGeom>
            <a:solidFill>
              <a:srgbClr val="6B297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9" name="Picture 3"/>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3956" t="13809" r="5173" b="17540"/>
            <a:stretch/>
          </p:blipFill>
          <p:spPr bwMode="auto">
            <a:xfrm>
              <a:off x="6465340" y="182878"/>
              <a:ext cx="2474943" cy="755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916825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AD8558-ED23-46E8-BF6E-86FC97A4A261}" type="datetime1">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2605639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FC1592-1946-43A8-B681-BB636085FCCD}" type="datetime1">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2932068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268506126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100539362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189206882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384826084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293703724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48721853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211734945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20265797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5E818-CB9C-4247-98E9-1F3ACB41FCAB}" type="datetime1">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381873085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405625037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6978683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173145276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640960" cy="494928"/>
          </a:xfrm>
          <a:prstGeom prst="rect">
            <a:avLst/>
          </a:prstGeom>
        </p:spPr>
        <p:txBody>
          <a:bodyPr>
            <a:normAutofit/>
          </a:bodyPr>
          <a:lstStyle>
            <a:lvl1pPr algn="l">
              <a:defRPr sz="3200" b="1">
                <a:solidFill>
                  <a:srgbClr val="3E9DD3"/>
                </a:solidFill>
                <a:latin typeface="Arial" pitchFamily="34" charset="0"/>
                <a:cs typeface="Arial"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251520" y="2204864"/>
            <a:ext cx="5688632" cy="4525963"/>
          </a:xfrm>
          <a:prstGeom prst="rect">
            <a:avLst/>
          </a:prstGeom>
        </p:spPr>
        <p:txBody>
          <a:bodyPr>
            <a:normAutofit/>
          </a:bodyPr>
          <a:lstStyle>
            <a:lvl1pPr>
              <a:defRPr sz="1800">
                <a:solidFill>
                  <a:srgbClr val="6B2976"/>
                </a:solidFill>
                <a:latin typeface="Arial" pitchFamily="34" charset="0"/>
                <a:cs typeface="Arial" pitchFamily="34" charset="0"/>
              </a:defRPr>
            </a:lvl1pPr>
            <a:lvl2pPr marL="742950" indent="-285750">
              <a:buFont typeface="Arial" pitchFamily="34" charset="0"/>
              <a:buChar char="•"/>
              <a:defRPr sz="1800">
                <a:solidFill>
                  <a:srgbClr val="6B2976"/>
                </a:solidFill>
                <a:latin typeface="Arial" pitchFamily="34" charset="0"/>
                <a:cs typeface="Arial" pitchFamily="34" charset="0"/>
              </a:defRPr>
            </a:lvl2pPr>
            <a:lvl3pPr>
              <a:defRPr sz="1800">
                <a:solidFill>
                  <a:srgbClr val="6B2976"/>
                </a:solidFill>
                <a:latin typeface="Arial" pitchFamily="34" charset="0"/>
                <a:cs typeface="Arial" pitchFamily="34" charset="0"/>
              </a:defRPr>
            </a:lvl3pPr>
            <a:lvl4pPr marL="1600200" indent="-228600">
              <a:buFont typeface="Arial" pitchFamily="34" charset="0"/>
              <a:buChar char="•"/>
              <a:defRPr sz="1800">
                <a:solidFill>
                  <a:srgbClr val="6B2976"/>
                </a:solidFill>
                <a:latin typeface="Arial" pitchFamily="34" charset="0"/>
                <a:cs typeface="Arial" pitchFamily="34" charset="0"/>
              </a:defRPr>
            </a:lvl4pPr>
            <a:lvl5pPr marL="2057400" indent="-228600">
              <a:buFont typeface="Arial" pitchFamily="34" charset="0"/>
              <a:buChar char="•"/>
              <a:defRPr sz="1800">
                <a:solidFill>
                  <a:srgbClr val="6B2976"/>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Content Placeholder 2"/>
          <p:cNvSpPr>
            <a:spLocks noGrp="1"/>
          </p:cNvSpPr>
          <p:nvPr>
            <p:ph idx="10"/>
          </p:nvPr>
        </p:nvSpPr>
        <p:spPr>
          <a:xfrm>
            <a:off x="6084168" y="2204864"/>
            <a:ext cx="2871936" cy="4525963"/>
          </a:xfrm>
          <a:prstGeom prst="rect">
            <a:avLst/>
          </a:prstGeom>
        </p:spPr>
        <p:txBody>
          <a:bodyPr>
            <a:normAutofit/>
          </a:bodyPr>
          <a:lstStyle>
            <a:lvl1pPr marL="0" indent="0">
              <a:buNone/>
              <a:defRPr sz="1800">
                <a:solidFill>
                  <a:srgbClr val="4A1A50"/>
                </a:solidFill>
                <a:latin typeface="Arial" pitchFamily="34" charset="0"/>
                <a:cs typeface="Arial" pitchFamily="34" charset="0"/>
              </a:defRPr>
            </a:lvl1pPr>
            <a:lvl2pPr marL="742950" indent="-285750">
              <a:buFont typeface="Arial" pitchFamily="34" charset="0"/>
              <a:buChar char="•"/>
              <a:defRPr sz="1800">
                <a:solidFill>
                  <a:srgbClr val="4A1A50"/>
                </a:solidFill>
                <a:latin typeface="Arial" pitchFamily="34" charset="0"/>
                <a:cs typeface="Arial" pitchFamily="34" charset="0"/>
              </a:defRPr>
            </a:lvl2pPr>
            <a:lvl3pPr>
              <a:defRPr sz="1800">
                <a:solidFill>
                  <a:srgbClr val="4A1A50"/>
                </a:solidFill>
                <a:latin typeface="Arial" pitchFamily="34" charset="0"/>
                <a:cs typeface="Arial" pitchFamily="34" charset="0"/>
              </a:defRPr>
            </a:lvl3pPr>
            <a:lvl4pPr marL="1600200" indent="-228600">
              <a:buFont typeface="Arial" pitchFamily="34" charset="0"/>
              <a:buChar char="•"/>
              <a:defRPr sz="1800">
                <a:solidFill>
                  <a:srgbClr val="4A1A50"/>
                </a:solidFill>
                <a:latin typeface="Arial" pitchFamily="34" charset="0"/>
                <a:cs typeface="Arial" pitchFamily="34" charset="0"/>
              </a:defRPr>
            </a:lvl4pPr>
            <a:lvl5pPr marL="2057400" indent="-228600">
              <a:buFont typeface="Arial" pitchFamily="34" charset="0"/>
              <a:buChar char="•"/>
              <a:defRPr sz="1800">
                <a:solidFill>
                  <a:srgbClr val="4A1A50"/>
                </a:solidFill>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30406376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8AC3B4D3-FFAD-4479-9234-D3012C3888F2}" type="datetime1">
              <a:rPr lang="en-US" smtClean="0"/>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26108076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86BD22-D216-476D-8A75-528C467DEAD9}" type="datetime1">
              <a:rPr lang="en-US" smtClean="0"/>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163335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484D5E-BE62-47FE-A632-3541E839A392}" type="datetime1">
              <a:rPr lang="en-US" smtClean="0"/>
              <a:t>5/15/2014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347083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02C27C-8915-4A1C-8758-7BBC05C08A00}" type="datetime1">
              <a:rPr lang="en-US" smtClean="0"/>
              <a:t>5/15/2014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1384948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B32A1-B4A1-4D49-96D6-CE68E5FEF616}" type="datetime1">
              <a:rPr lang="en-US" smtClean="0"/>
              <a:t>5/15/2014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249503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EA9EAF-ED06-448E-893F-2DB6EECAE9AA}" type="datetime1">
              <a:rPr lang="en-US" smtClean="0"/>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45B52-DF46-BA4E-897D-C9635F4A1B4E}" type="slidenum">
              <a:rPr lang="en-US" smtClean="0"/>
              <a:t>‹#›</a:t>
            </a:fld>
            <a:endParaRPr lang="en-US"/>
          </a:p>
        </p:txBody>
      </p:sp>
    </p:spTree>
    <p:extLst>
      <p:ext uri="{BB962C8B-B14F-4D97-AF65-F5344CB8AC3E}">
        <p14:creationId xmlns:p14="http://schemas.microsoft.com/office/powerpoint/2010/main" val="1809954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6546850" y="2813049"/>
            <a:ext cx="2490788" cy="39370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change image</a:t>
            </a:r>
            <a:endParaRPr lang="en-US" dirty="0"/>
          </a:p>
        </p:txBody>
      </p:sp>
    </p:spTree>
    <p:extLst>
      <p:ext uri="{BB962C8B-B14F-4D97-AF65-F5344CB8AC3E}">
        <p14:creationId xmlns:p14="http://schemas.microsoft.com/office/powerpoint/2010/main" val="174014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5"/>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1D2E18-4D84-4992-8BE8-1805029D7C70}" type="datetime1">
              <a:rPr lang="en-US" smtClean="0"/>
              <a:t>5/15/2014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45B52-DF46-BA4E-897D-C9635F4A1B4E}" type="slidenum">
              <a:rPr lang="en-US" smtClean="0"/>
              <a:t>‹#›</a:t>
            </a:fld>
            <a:endParaRPr lang="en-US"/>
          </a:p>
        </p:txBody>
      </p:sp>
      <p:pic>
        <p:nvPicPr>
          <p:cNvPr id="1027" name="Picture 3"/>
          <p:cNvPicPr>
            <a:picLocks noChangeAspect="1" noChangeArrowheads="1"/>
          </p:cNvPicPr>
          <p:nvPr/>
        </p:nvPicPr>
        <p:blipFill rotWithShape="1">
          <a:blip r:embed="rId26">
            <a:extLst>
              <a:ext uri="{28A0092B-C50C-407E-A947-70E740481C1C}">
                <a14:useLocalDpi xmlns:a14="http://schemas.microsoft.com/office/drawing/2010/main" val="0"/>
              </a:ext>
            </a:extLst>
          </a:blip>
          <a:srcRect l="3956" t="13809" r="5173" b="17540"/>
          <a:stretch/>
        </p:blipFill>
        <p:spPr bwMode="auto">
          <a:xfrm>
            <a:off x="6465340" y="182878"/>
            <a:ext cx="2474943" cy="755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extLst>
      <p:ext uri="{BB962C8B-B14F-4D97-AF65-F5344CB8AC3E}">
        <p14:creationId xmlns:p14="http://schemas.microsoft.com/office/powerpoint/2010/main" val="1799205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2" r:id="rId2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ndis.gov.au/" TargetMode="Externa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96558" y="4611135"/>
            <a:ext cx="7308516" cy="1118255"/>
          </a:xfrm>
          <a:prstGeom prst="rect">
            <a:avLst/>
          </a:prstGeom>
          <a:noFill/>
        </p:spPr>
        <p:txBody>
          <a:bodyPr wrap="square" lIns="0" rtlCol="0">
            <a:spAutoFit/>
          </a:bodyPr>
          <a:lstStyle/>
          <a:p>
            <a:pPr>
              <a:lnSpc>
                <a:spcPct val="150000"/>
              </a:lnSpc>
            </a:pPr>
            <a:r>
              <a:rPr lang="en-GB" sz="2000" b="1" baseline="30000" dirty="0">
                <a:solidFill>
                  <a:srgbClr val="3480B4"/>
                </a:solidFill>
                <a:latin typeface="Arial"/>
                <a:cs typeface="Arial"/>
              </a:rPr>
              <a:t>Bruce </a:t>
            </a:r>
            <a:r>
              <a:rPr lang="en-GB" sz="2000" b="1" baseline="30000" dirty="0" smtClean="0">
                <a:solidFill>
                  <a:srgbClr val="3480B4"/>
                </a:solidFill>
                <a:latin typeface="Arial"/>
                <a:cs typeface="Arial"/>
              </a:rPr>
              <a:t>Bonyhady AM, Chairman, National Disability Insurance Agency</a:t>
            </a:r>
            <a:br>
              <a:rPr lang="en-GB" sz="2000" b="1" baseline="30000" dirty="0" smtClean="0">
                <a:solidFill>
                  <a:srgbClr val="3480B4"/>
                </a:solidFill>
                <a:latin typeface="Arial"/>
                <a:cs typeface="Arial"/>
              </a:rPr>
            </a:br>
            <a:r>
              <a:rPr lang="en-GB" sz="2000" baseline="30000" dirty="0" smtClean="0">
                <a:solidFill>
                  <a:srgbClr val="3480B4"/>
                </a:solidFill>
                <a:latin typeface="Arial"/>
                <a:cs typeface="Arial"/>
              </a:rPr>
              <a:t>12 May 2014</a:t>
            </a:r>
          </a:p>
          <a:p>
            <a:endParaRPr lang="en-GB" sz="2000" b="1" baseline="30000" dirty="0">
              <a:solidFill>
                <a:srgbClr val="3480B4"/>
              </a:solidFill>
              <a:latin typeface="Arial"/>
              <a:cs typeface="Arial"/>
            </a:endParaRPr>
          </a:p>
          <a:p>
            <a:r>
              <a:rPr lang="en-US" sz="2000" b="1" baseline="30000" dirty="0">
                <a:solidFill>
                  <a:srgbClr val="3480B4"/>
                </a:solidFill>
                <a:latin typeface="Arial"/>
                <a:cs typeface="Arial"/>
              </a:rPr>
              <a:t> </a:t>
            </a:r>
          </a:p>
        </p:txBody>
      </p:sp>
      <p:sp>
        <p:nvSpPr>
          <p:cNvPr id="4" name="Title 3"/>
          <p:cNvSpPr>
            <a:spLocks noGrp="1"/>
          </p:cNvSpPr>
          <p:nvPr>
            <p:ph type="ctrTitle"/>
          </p:nvPr>
        </p:nvSpPr>
        <p:spPr>
          <a:xfrm>
            <a:off x="593712" y="1504026"/>
            <a:ext cx="7772400" cy="2024178"/>
          </a:xfrm>
        </p:spPr>
        <p:txBody>
          <a:bodyPr>
            <a:noAutofit/>
          </a:bodyPr>
          <a:lstStyle/>
          <a:p>
            <a:pPr algn="l"/>
            <a:r>
              <a:rPr lang="en-AU" sz="3200" b="1" dirty="0" smtClean="0">
                <a:latin typeface="Arial" pitchFamily="34" charset="0"/>
                <a:cs typeface="Arial" pitchFamily="34" charset="0"/>
              </a:rPr>
              <a:t>The NDIS-The Legacy Social and Economic Policy Reform of Our Time</a:t>
            </a:r>
            <a:br>
              <a:rPr lang="en-AU" sz="3200" b="1" dirty="0" smtClean="0">
                <a:latin typeface="Arial" pitchFamily="34" charset="0"/>
                <a:cs typeface="Arial" pitchFamily="34" charset="0"/>
              </a:rPr>
            </a:br>
            <a:r>
              <a:rPr lang="en-AU" sz="3200" b="1" dirty="0" smtClean="0">
                <a:latin typeface="Arial" pitchFamily="34" charset="0"/>
                <a:cs typeface="Arial" pitchFamily="34" charset="0"/>
              </a:rPr>
              <a:t/>
            </a:r>
            <a:br>
              <a:rPr lang="en-AU" sz="3200" b="1" dirty="0" smtClean="0">
                <a:latin typeface="Arial" pitchFamily="34" charset="0"/>
                <a:cs typeface="Arial" pitchFamily="34" charset="0"/>
              </a:rPr>
            </a:br>
            <a:r>
              <a:rPr lang="en-AU" sz="2000" b="1" dirty="0" smtClean="0">
                <a:latin typeface="Arial" pitchFamily="34" charset="0"/>
                <a:cs typeface="Arial" pitchFamily="34" charset="0"/>
              </a:rPr>
              <a:t>Public Lecture at the University of New England</a:t>
            </a:r>
            <a:endParaRPr lang="en-AU" sz="2000" b="1"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A3C45B52-DF46-BA4E-897D-C9635F4A1B4E}" type="slidenum">
              <a:rPr lang="en-US" smtClean="0"/>
              <a:t>1</a:t>
            </a:fld>
            <a:endParaRPr lang="en-US"/>
          </a:p>
        </p:txBody>
      </p:sp>
    </p:spTree>
    <p:extLst>
      <p:ext uri="{BB962C8B-B14F-4D97-AF65-F5344CB8AC3E}">
        <p14:creationId xmlns:p14="http://schemas.microsoft.com/office/powerpoint/2010/main" val="2201858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3. Choice and Control </a:t>
            </a:r>
            <a:endParaRPr lang="en-AU" dirty="0"/>
          </a:p>
        </p:txBody>
      </p:sp>
      <p:sp>
        <p:nvSpPr>
          <p:cNvPr id="3" name="Content Placeholder 2"/>
          <p:cNvSpPr>
            <a:spLocks noGrp="1"/>
          </p:cNvSpPr>
          <p:nvPr>
            <p:ph idx="1"/>
          </p:nvPr>
        </p:nvSpPr>
        <p:spPr>
          <a:xfrm>
            <a:off x="323528" y="2332038"/>
            <a:ext cx="8712968" cy="4184266"/>
          </a:xfrm>
        </p:spPr>
        <p:txBody>
          <a:bodyPr>
            <a:normAutofit fontScale="92500" lnSpcReduction="10000"/>
          </a:bodyPr>
          <a:lstStyle/>
          <a:p>
            <a:pPr marL="342900" lvl="1" indent="-342900">
              <a:spcAft>
                <a:spcPts val="1800"/>
              </a:spcAft>
              <a:defRPr/>
            </a:pPr>
            <a:r>
              <a:rPr lang="en-AU" sz="1900" dirty="0" smtClean="0">
                <a:solidFill>
                  <a:schemeClr val="tx1"/>
                </a:solidFill>
              </a:rPr>
              <a:t>The </a:t>
            </a:r>
            <a:r>
              <a:rPr lang="en-AU" sz="1900" dirty="0">
                <a:solidFill>
                  <a:schemeClr val="tx1"/>
                </a:solidFill>
              </a:rPr>
              <a:t>NDIS will fund individuals/families not service </a:t>
            </a:r>
            <a:r>
              <a:rPr lang="en-AU" sz="1900" dirty="0" smtClean="0">
                <a:solidFill>
                  <a:schemeClr val="tx1"/>
                </a:solidFill>
              </a:rPr>
              <a:t>providers. As a result at least 93% of NDIS expenditures will be contestable (Note: some of the administration costs are and will also be contestable)</a:t>
            </a:r>
            <a:endParaRPr lang="en-AU" sz="1900" dirty="0">
              <a:solidFill>
                <a:schemeClr val="tx1"/>
              </a:solidFill>
            </a:endParaRPr>
          </a:p>
          <a:p>
            <a:pPr marL="342900" lvl="1" indent="-342900">
              <a:spcAft>
                <a:spcPts val="1800"/>
              </a:spcAft>
              <a:defRPr/>
            </a:pPr>
            <a:r>
              <a:rPr lang="en-AU" sz="1900" dirty="0">
                <a:solidFill>
                  <a:schemeClr val="tx1"/>
                </a:solidFill>
              </a:rPr>
              <a:t>Power with individuals and </a:t>
            </a:r>
            <a:r>
              <a:rPr lang="en-AU" sz="1900" dirty="0" smtClean="0">
                <a:solidFill>
                  <a:schemeClr val="tx1"/>
                </a:solidFill>
              </a:rPr>
              <a:t>families</a:t>
            </a:r>
          </a:p>
          <a:p>
            <a:pPr marL="342900" lvl="1" indent="-342900">
              <a:spcAft>
                <a:spcPts val="1800"/>
              </a:spcAft>
              <a:defRPr/>
            </a:pPr>
            <a:r>
              <a:rPr lang="en-AU" sz="1900" dirty="0" smtClean="0">
                <a:solidFill>
                  <a:schemeClr val="tx1"/>
                </a:solidFill>
              </a:rPr>
              <a:t>Very flexible nominee provisions in the Act to allow for impaired decision making capacity, which facilitates maximum participant control and choice </a:t>
            </a:r>
            <a:endParaRPr lang="en-AU" sz="1900" dirty="0">
              <a:solidFill>
                <a:schemeClr val="tx1"/>
              </a:solidFill>
            </a:endParaRPr>
          </a:p>
          <a:p>
            <a:pPr marL="342900" lvl="1" indent="-342900">
              <a:spcAft>
                <a:spcPts val="1800"/>
              </a:spcAft>
              <a:defRPr/>
            </a:pPr>
            <a:r>
              <a:rPr lang="en-AU" sz="1900" dirty="0" smtClean="0">
                <a:solidFill>
                  <a:schemeClr val="tx1"/>
                </a:solidFill>
              </a:rPr>
              <a:t>Market </a:t>
            </a:r>
            <a:r>
              <a:rPr lang="en-AU" sz="1900" dirty="0">
                <a:solidFill>
                  <a:schemeClr val="tx1"/>
                </a:solidFill>
              </a:rPr>
              <a:t>place </a:t>
            </a:r>
            <a:r>
              <a:rPr lang="en-AU" sz="1900" dirty="0" smtClean="0">
                <a:solidFill>
                  <a:schemeClr val="tx1"/>
                </a:solidFill>
              </a:rPr>
              <a:t>will lead </a:t>
            </a:r>
            <a:r>
              <a:rPr lang="en-AU" sz="1900" dirty="0">
                <a:solidFill>
                  <a:schemeClr val="tx1"/>
                </a:solidFill>
              </a:rPr>
              <a:t>to </a:t>
            </a:r>
            <a:r>
              <a:rPr lang="en-AU" sz="1900" dirty="0" smtClean="0">
                <a:solidFill>
                  <a:schemeClr val="tx1"/>
                </a:solidFill>
              </a:rPr>
              <a:t>increased efficiency </a:t>
            </a:r>
            <a:r>
              <a:rPr lang="en-AU" sz="1900" dirty="0">
                <a:solidFill>
                  <a:schemeClr val="tx1"/>
                </a:solidFill>
              </a:rPr>
              <a:t>and </a:t>
            </a:r>
            <a:r>
              <a:rPr lang="en-AU" sz="1900" dirty="0" smtClean="0">
                <a:solidFill>
                  <a:schemeClr val="tx1"/>
                </a:solidFill>
              </a:rPr>
              <a:t>innovation. Will require new information sources to inform choice. Technology is likely to play a major role</a:t>
            </a:r>
            <a:endParaRPr lang="en-AU" sz="1900" dirty="0">
              <a:solidFill>
                <a:schemeClr val="tx1"/>
              </a:solidFill>
            </a:endParaRPr>
          </a:p>
          <a:p>
            <a:pPr marL="342900" lvl="1" indent="-342900">
              <a:spcAft>
                <a:spcPts val="1800"/>
              </a:spcAft>
              <a:defRPr/>
            </a:pPr>
            <a:r>
              <a:rPr lang="en-AU" sz="1900" dirty="0">
                <a:solidFill>
                  <a:schemeClr val="tx1"/>
                </a:solidFill>
              </a:rPr>
              <a:t>This </a:t>
            </a:r>
            <a:r>
              <a:rPr lang="en-AU" sz="1900" dirty="0" smtClean="0">
                <a:solidFill>
                  <a:schemeClr val="tx1"/>
                </a:solidFill>
              </a:rPr>
              <a:t>implies a </a:t>
            </a:r>
            <a:r>
              <a:rPr lang="en-AU" sz="1900" dirty="0">
                <a:solidFill>
                  <a:schemeClr val="tx1"/>
                </a:solidFill>
              </a:rPr>
              <a:t>huge structural adjustment for disability service providers and the culture of the </a:t>
            </a:r>
            <a:r>
              <a:rPr lang="en-AU" sz="1900" dirty="0" smtClean="0">
                <a:solidFill>
                  <a:schemeClr val="tx1"/>
                </a:solidFill>
              </a:rPr>
              <a:t>sector. It also </a:t>
            </a:r>
            <a:r>
              <a:rPr lang="en-AU" sz="1900" dirty="0">
                <a:solidFill>
                  <a:schemeClr val="tx1"/>
                </a:solidFill>
              </a:rPr>
              <a:t>has significant potential implications for the structure of other government services.</a:t>
            </a:r>
          </a:p>
          <a:p>
            <a:endParaRPr lang="en-AU" dirty="0"/>
          </a:p>
        </p:txBody>
      </p:sp>
    </p:spTree>
    <p:extLst>
      <p:ext uri="{BB962C8B-B14F-4D97-AF65-F5344CB8AC3E}">
        <p14:creationId xmlns:p14="http://schemas.microsoft.com/office/powerpoint/2010/main" val="3046048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4. Eligibility </a:t>
            </a:r>
            <a:endParaRPr lang="en-AU" dirty="0"/>
          </a:p>
        </p:txBody>
      </p:sp>
      <p:sp>
        <p:nvSpPr>
          <p:cNvPr id="3" name="Content Placeholder 2"/>
          <p:cNvSpPr>
            <a:spLocks noGrp="1"/>
          </p:cNvSpPr>
          <p:nvPr>
            <p:ph idx="1"/>
          </p:nvPr>
        </p:nvSpPr>
        <p:spPr>
          <a:xfrm>
            <a:off x="251520" y="2204864"/>
            <a:ext cx="8712968" cy="4525963"/>
          </a:xfrm>
        </p:spPr>
        <p:txBody>
          <a:bodyPr>
            <a:normAutofit/>
          </a:bodyPr>
          <a:lstStyle/>
          <a:p>
            <a:pPr marL="342900" lvl="1" indent="-342900">
              <a:spcAft>
                <a:spcPts val="1800"/>
              </a:spcAft>
              <a:defRPr/>
            </a:pPr>
            <a:r>
              <a:rPr lang="en-AU" sz="1900" dirty="0">
                <a:solidFill>
                  <a:schemeClr val="tx1"/>
                </a:solidFill>
              </a:rPr>
              <a:t>Australian citizens, under age of 65, then care for </a:t>
            </a:r>
            <a:r>
              <a:rPr lang="en-AU" sz="1900" dirty="0" smtClean="0">
                <a:solidFill>
                  <a:schemeClr val="tx1"/>
                </a:solidFill>
              </a:rPr>
              <a:t>life</a:t>
            </a:r>
            <a:endParaRPr lang="en-AU" sz="1900" dirty="0">
              <a:solidFill>
                <a:schemeClr val="tx1"/>
              </a:solidFill>
            </a:endParaRPr>
          </a:p>
          <a:p>
            <a:pPr marL="342900" lvl="1" indent="-342900">
              <a:spcAft>
                <a:spcPts val="1800"/>
              </a:spcAft>
              <a:defRPr/>
            </a:pPr>
            <a:r>
              <a:rPr lang="en-AU" sz="1900" dirty="0">
                <a:solidFill>
                  <a:schemeClr val="tx1"/>
                </a:solidFill>
              </a:rPr>
              <a:t>Permanent </a:t>
            </a:r>
            <a:r>
              <a:rPr lang="en-AU" sz="1900" dirty="0" smtClean="0">
                <a:solidFill>
                  <a:schemeClr val="tx1"/>
                </a:solidFill>
              </a:rPr>
              <a:t>disability</a:t>
            </a:r>
            <a:endParaRPr lang="en-AU" sz="1900" dirty="0">
              <a:solidFill>
                <a:schemeClr val="tx1"/>
              </a:solidFill>
            </a:endParaRPr>
          </a:p>
          <a:p>
            <a:pPr marL="342900" lvl="1" indent="-342900">
              <a:spcAft>
                <a:spcPts val="1800"/>
              </a:spcAft>
              <a:defRPr/>
            </a:pPr>
            <a:r>
              <a:rPr lang="en-AU" sz="1900" dirty="0">
                <a:solidFill>
                  <a:schemeClr val="tx1"/>
                </a:solidFill>
              </a:rPr>
              <a:t>Significant impact on mobility, communication and / or self </a:t>
            </a:r>
            <a:r>
              <a:rPr lang="en-AU" sz="1900" dirty="0" smtClean="0">
                <a:solidFill>
                  <a:schemeClr val="tx1"/>
                </a:solidFill>
              </a:rPr>
              <a:t>care</a:t>
            </a:r>
            <a:endParaRPr lang="en-AU" sz="1900" dirty="0">
              <a:solidFill>
                <a:schemeClr val="tx1"/>
              </a:solidFill>
            </a:endParaRPr>
          </a:p>
          <a:p>
            <a:pPr marL="342900" lvl="1" indent="-342900">
              <a:spcAft>
                <a:spcPts val="1800"/>
              </a:spcAft>
              <a:defRPr/>
            </a:pPr>
            <a:r>
              <a:rPr lang="en-AU" sz="1900" dirty="0">
                <a:solidFill>
                  <a:schemeClr val="tx1"/>
                </a:solidFill>
              </a:rPr>
              <a:t>May be of a chronic episodic </a:t>
            </a:r>
            <a:r>
              <a:rPr lang="en-AU" sz="1900" dirty="0" smtClean="0">
                <a:solidFill>
                  <a:schemeClr val="tx1"/>
                </a:solidFill>
              </a:rPr>
              <a:t>nature</a:t>
            </a:r>
            <a:endParaRPr lang="en-AU" sz="1900" dirty="0">
              <a:solidFill>
                <a:schemeClr val="tx1"/>
              </a:solidFill>
            </a:endParaRPr>
          </a:p>
          <a:p>
            <a:pPr marL="342900" lvl="1" indent="-342900">
              <a:spcAft>
                <a:spcPts val="1800"/>
              </a:spcAft>
              <a:defRPr/>
            </a:pPr>
            <a:r>
              <a:rPr lang="en-AU" sz="1900" dirty="0">
                <a:solidFill>
                  <a:schemeClr val="tx1"/>
                </a:solidFill>
              </a:rPr>
              <a:t>Early </a:t>
            </a:r>
            <a:r>
              <a:rPr lang="en-AU" sz="1900" dirty="0" smtClean="0">
                <a:solidFill>
                  <a:schemeClr val="tx1"/>
                </a:solidFill>
              </a:rPr>
              <a:t>intervention</a:t>
            </a:r>
          </a:p>
          <a:p>
            <a:pPr marL="342900" lvl="1" indent="-342900">
              <a:spcAft>
                <a:spcPts val="1800"/>
              </a:spcAft>
              <a:defRPr/>
            </a:pPr>
            <a:r>
              <a:rPr lang="en-AU" sz="1900" dirty="0" smtClean="0">
                <a:solidFill>
                  <a:schemeClr val="tx1"/>
                </a:solidFill>
              </a:rPr>
              <a:t>More generally, need is the basis of eligibility rather than where, when, how or what your disability is. It signals the end of what the Productivity Commission called the “postcode lottery”.</a:t>
            </a:r>
            <a:endParaRPr lang="en-AU" sz="1900" dirty="0">
              <a:solidFill>
                <a:schemeClr val="tx1"/>
              </a:solidFill>
            </a:endParaRPr>
          </a:p>
          <a:p>
            <a:pPr lvl="1">
              <a:buFont typeface="Arial" panose="020B0604020202020204" pitchFamily="34" charset="0"/>
              <a:buChar char="–"/>
              <a:defRPr/>
            </a:pPr>
            <a:endParaRPr lang="en-AU" dirty="0"/>
          </a:p>
          <a:p>
            <a:endParaRPr lang="en-AU" dirty="0"/>
          </a:p>
        </p:txBody>
      </p:sp>
      <p:sp>
        <p:nvSpPr>
          <p:cNvPr id="4" name="Content Placeholder 3"/>
          <p:cNvSpPr>
            <a:spLocks noGrp="1"/>
          </p:cNvSpPr>
          <p:nvPr>
            <p:ph idx="10"/>
          </p:nvPr>
        </p:nvSpPr>
        <p:spPr>
          <a:xfrm flipH="1" flipV="1">
            <a:off x="8956103" y="6730827"/>
            <a:ext cx="45719" cy="45719"/>
          </a:xfrm>
        </p:spPr>
        <p:txBody>
          <a:bodyPr>
            <a:normAutofit fontScale="25000" lnSpcReduction="20000"/>
          </a:bodyPr>
          <a:lstStyle/>
          <a:p>
            <a:endParaRPr lang="en-AU" dirty="0"/>
          </a:p>
        </p:txBody>
      </p:sp>
    </p:spTree>
    <p:extLst>
      <p:ext uri="{BB962C8B-B14F-4D97-AF65-F5344CB8AC3E}">
        <p14:creationId xmlns:p14="http://schemas.microsoft.com/office/powerpoint/2010/main" val="1967309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5. Assessment and Planning </a:t>
            </a:r>
            <a:endParaRPr lang="en-AU" dirty="0"/>
          </a:p>
        </p:txBody>
      </p:sp>
      <p:sp>
        <p:nvSpPr>
          <p:cNvPr id="3" name="Content Placeholder 2"/>
          <p:cNvSpPr>
            <a:spLocks noGrp="1"/>
          </p:cNvSpPr>
          <p:nvPr>
            <p:ph idx="1"/>
          </p:nvPr>
        </p:nvSpPr>
        <p:spPr>
          <a:xfrm>
            <a:off x="251520" y="2204864"/>
            <a:ext cx="8712968" cy="4525963"/>
          </a:xfrm>
        </p:spPr>
        <p:txBody>
          <a:bodyPr>
            <a:normAutofit/>
          </a:bodyPr>
          <a:lstStyle/>
          <a:p>
            <a:pPr marL="342900" lvl="1" indent="-342900">
              <a:defRPr/>
            </a:pPr>
            <a:r>
              <a:rPr lang="en-AU" sz="1900" dirty="0" smtClean="0">
                <a:solidFill>
                  <a:schemeClr val="tx1"/>
                </a:solidFill>
              </a:rPr>
              <a:t>Starts with individual capacity, nurturing and supporting family and community supports and then considers formal supports, because a quality life is built on loving relationships, friendships, sufficient government funded supports and inclusion</a:t>
            </a:r>
          </a:p>
          <a:p>
            <a:pPr marL="342900" lvl="1" indent="-342900">
              <a:defRPr/>
            </a:pPr>
            <a:endParaRPr lang="en-AU" sz="1900" dirty="0">
              <a:solidFill>
                <a:schemeClr val="tx1"/>
              </a:solidFill>
            </a:endParaRPr>
          </a:p>
          <a:p>
            <a:pPr marL="342900" lvl="1" indent="-342900">
              <a:defRPr/>
            </a:pPr>
            <a:r>
              <a:rPr lang="en-AU" sz="1900" dirty="0" smtClean="0">
                <a:solidFill>
                  <a:schemeClr val="tx1"/>
                </a:solidFill>
              </a:rPr>
              <a:t>Lifetime </a:t>
            </a:r>
            <a:r>
              <a:rPr lang="en-AU" sz="1900" dirty="0">
                <a:solidFill>
                  <a:schemeClr val="tx1"/>
                </a:solidFill>
              </a:rPr>
              <a:t>goals and planning, </a:t>
            </a:r>
            <a:r>
              <a:rPr lang="en-AU" sz="1900" dirty="0" smtClean="0">
                <a:solidFill>
                  <a:schemeClr val="tx1"/>
                </a:solidFill>
              </a:rPr>
              <a:t>not just immediate needs are also </a:t>
            </a:r>
            <a:r>
              <a:rPr lang="en-AU" sz="1900" dirty="0">
                <a:solidFill>
                  <a:schemeClr val="tx1"/>
                </a:solidFill>
              </a:rPr>
              <a:t>the starting </a:t>
            </a:r>
            <a:r>
              <a:rPr lang="en-AU" sz="1900" dirty="0" smtClean="0">
                <a:solidFill>
                  <a:schemeClr val="tx1"/>
                </a:solidFill>
              </a:rPr>
              <a:t>point</a:t>
            </a:r>
          </a:p>
          <a:p>
            <a:pPr marL="342900" lvl="1" indent="-342900">
              <a:defRPr/>
            </a:pPr>
            <a:endParaRPr lang="en-AU" sz="1900" dirty="0">
              <a:solidFill>
                <a:schemeClr val="tx1"/>
              </a:solidFill>
            </a:endParaRPr>
          </a:p>
          <a:p>
            <a:pPr marL="342900" lvl="1" indent="-342900">
              <a:defRPr/>
            </a:pPr>
            <a:r>
              <a:rPr lang="en-AU" sz="1900" dirty="0">
                <a:solidFill>
                  <a:schemeClr val="tx1"/>
                </a:solidFill>
              </a:rPr>
              <a:t>Functional needs, not type of disability, although that is important for permanence and </a:t>
            </a:r>
            <a:r>
              <a:rPr lang="en-AU" sz="1900" dirty="0" smtClean="0">
                <a:solidFill>
                  <a:schemeClr val="tx1"/>
                </a:solidFill>
              </a:rPr>
              <a:t>prognosis</a:t>
            </a:r>
          </a:p>
          <a:p>
            <a:pPr marL="0" lvl="1" indent="0">
              <a:buNone/>
              <a:defRPr/>
            </a:pPr>
            <a:endParaRPr lang="en-AU" sz="1900" dirty="0">
              <a:solidFill>
                <a:schemeClr val="tx1"/>
              </a:solidFill>
            </a:endParaRPr>
          </a:p>
          <a:p>
            <a:pPr marL="342900" lvl="1" indent="-342900">
              <a:defRPr/>
            </a:pPr>
            <a:r>
              <a:rPr lang="en-AU" sz="1900" dirty="0">
                <a:solidFill>
                  <a:schemeClr val="tx1"/>
                </a:solidFill>
              </a:rPr>
              <a:t>A recognition that needs change and support at transition points is particularly </a:t>
            </a:r>
            <a:r>
              <a:rPr lang="en-AU" sz="1900" dirty="0" smtClean="0">
                <a:solidFill>
                  <a:schemeClr val="tx1"/>
                </a:solidFill>
              </a:rPr>
              <a:t>important</a:t>
            </a:r>
            <a:endParaRPr lang="en-AU" sz="1900" dirty="0">
              <a:solidFill>
                <a:schemeClr val="tx1"/>
              </a:solidFill>
            </a:endParaRPr>
          </a:p>
          <a:p>
            <a:pPr marL="342900" lvl="1" indent="-342900">
              <a:defRPr/>
            </a:pPr>
            <a:endParaRPr lang="en-AU" sz="1900" dirty="0"/>
          </a:p>
        </p:txBody>
      </p:sp>
      <p:sp>
        <p:nvSpPr>
          <p:cNvPr id="4" name="Content Placeholder 3"/>
          <p:cNvSpPr>
            <a:spLocks noGrp="1"/>
          </p:cNvSpPr>
          <p:nvPr>
            <p:ph idx="10"/>
          </p:nvPr>
        </p:nvSpPr>
        <p:spPr>
          <a:xfrm flipH="1">
            <a:off x="8956103" y="6669360"/>
            <a:ext cx="45719" cy="61467"/>
          </a:xfrm>
        </p:spPr>
        <p:txBody>
          <a:bodyPr>
            <a:normAutofit fontScale="25000" lnSpcReduction="20000"/>
          </a:bodyPr>
          <a:lstStyle/>
          <a:p>
            <a:endParaRPr lang="en-AU" dirty="0"/>
          </a:p>
        </p:txBody>
      </p:sp>
    </p:spTree>
    <p:extLst>
      <p:ext uri="{BB962C8B-B14F-4D97-AF65-F5344CB8AC3E}">
        <p14:creationId xmlns:p14="http://schemas.microsoft.com/office/powerpoint/2010/main" val="3477211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6. Participant Benefits  </a:t>
            </a:r>
            <a:endParaRPr lang="en-AU" dirty="0"/>
          </a:p>
        </p:txBody>
      </p:sp>
      <p:sp>
        <p:nvSpPr>
          <p:cNvPr id="3" name="Content Placeholder 2"/>
          <p:cNvSpPr>
            <a:spLocks noGrp="1"/>
          </p:cNvSpPr>
          <p:nvPr>
            <p:ph idx="1"/>
          </p:nvPr>
        </p:nvSpPr>
        <p:spPr>
          <a:xfrm>
            <a:off x="251520" y="2204864"/>
            <a:ext cx="8568952" cy="4525963"/>
          </a:xfrm>
        </p:spPr>
        <p:txBody>
          <a:bodyPr>
            <a:normAutofit/>
          </a:bodyPr>
          <a:lstStyle/>
          <a:p>
            <a:pPr marL="342900" lvl="1" indent="-342900">
              <a:spcAft>
                <a:spcPts val="1200"/>
              </a:spcAft>
              <a:defRPr/>
            </a:pPr>
            <a:r>
              <a:rPr lang="en-AU" sz="1900" dirty="0" smtClean="0">
                <a:solidFill>
                  <a:schemeClr val="tx1"/>
                </a:solidFill>
              </a:rPr>
              <a:t>Benefits </a:t>
            </a:r>
            <a:r>
              <a:rPr lang="en-AU" sz="1900" dirty="0">
                <a:solidFill>
                  <a:schemeClr val="tx1"/>
                </a:solidFill>
              </a:rPr>
              <a:t>to include care and support, equipment, therapy, home and car modifications but not services better provided by other </a:t>
            </a:r>
            <a:r>
              <a:rPr lang="en-AU" sz="1900" dirty="0" smtClean="0">
                <a:solidFill>
                  <a:schemeClr val="tx1"/>
                </a:solidFill>
              </a:rPr>
              <a:t>systems</a:t>
            </a:r>
            <a:endParaRPr lang="en-AU" sz="1900" dirty="0">
              <a:solidFill>
                <a:schemeClr val="tx1"/>
              </a:solidFill>
            </a:endParaRPr>
          </a:p>
          <a:p>
            <a:pPr marL="342900" lvl="1" indent="-342900">
              <a:spcAft>
                <a:spcPts val="1200"/>
              </a:spcAft>
              <a:defRPr/>
            </a:pPr>
            <a:r>
              <a:rPr lang="en-AU" sz="1900" dirty="0">
                <a:solidFill>
                  <a:schemeClr val="tx1"/>
                </a:solidFill>
              </a:rPr>
              <a:t>Investment approach in individuals’ personal, social, material and knowledge </a:t>
            </a:r>
            <a:r>
              <a:rPr lang="en-AU" sz="1900" dirty="0" smtClean="0">
                <a:solidFill>
                  <a:schemeClr val="tx1"/>
                </a:solidFill>
              </a:rPr>
              <a:t>capital</a:t>
            </a:r>
            <a:endParaRPr lang="en-AU" sz="1900" dirty="0">
              <a:solidFill>
                <a:schemeClr val="tx1"/>
              </a:solidFill>
            </a:endParaRPr>
          </a:p>
          <a:p>
            <a:pPr marL="342900" lvl="1" indent="-342900">
              <a:spcAft>
                <a:spcPts val="1200"/>
              </a:spcAft>
              <a:defRPr/>
            </a:pPr>
            <a:r>
              <a:rPr lang="en-AU" sz="1900" dirty="0">
                <a:solidFill>
                  <a:schemeClr val="tx1"/>
                </a:solidFill>
              </a:rPr>
              <a:t>Invests in families by nurturing and supporting them in their caring </a:t>
            </a:r>
            <a:r>
              <a:rPr lang="en-AU" sz="1900" dirty="0" smtClean="0">
                <a:solidFill>
                  <a:schemeClr val="tx1"/>
                </a:solidFill>
              </a:rPr>
              <a:t>roles</a:t>
            </a:r>
            <a:endParaRPr lang="en-AU" sz="1900" dirty="0">
              <a:solidFill>
                <a:schemeClr val="tx1"/>
              </a:solidFill>
            </a:endParaRPr>
          </a:p>
          <a:p>
            <a:pPr marL="342900" lvl="1" indent="-342900">
              <a:spcAft>
                <a:spcPts val="1200"/>
              </a:spcAft>
              <a:defRPr/>
            </a:pPr>
            <a:r>
              <a:rPr lang="en-AU" sz="1900" dirty="0">
                <a:solidFill>
                  <a:schemeClr val="tx1"/>
                </a:solidFill>
              </a:rPr>
              <a:t>“Reasonable and Necessary” will require knowledge of the participant and their family and very careful judgements by the </a:t>
            </a:r>
            <a:r>
              <a:rPr lang="en-AU" sz="1900" dirty="0" smtClean="0">
                <a:solidFill>
                  <a:schemeClr val="tx1"/>
                </a:solidFill>
              </a:rPr>
              <a:t>Planner</a:t>
            </a:r>
            <a:endParaRPr lang="en-AU" sz="1900" dirty="0">
              <a:solidFill>
                <a:schemeClr val="tx1"/>
              </a:solidFill>
            </a:endParaRPr>
          </a:p>
          <a:p>
            <a:pPr marL="342900" lvl="1" indent="-342900">
              <a:spcAft>
                <a:spcPts val="1200"/>
              </a:spcAft>
              <a:defRPr/>
            </a:pPr>
            <a:r>
              <a:rPr lang="en-AU" sz="1900" dirty="0">
                <a:solidFill>
                  <a:schemeClr val="tx1"/>
                </a:solidFill>
              </a:rPr>
              <a:t>People with the same level of disability may receive different </a:t>
            </a:r>
            <a:r>
              <a:rPr lang="en-AU" sz="1900" dirty="0" smtClean="0">
                <a:solidFill>
                  <a:schemeClr val="tx1"/>
                </a:solidFill>
              </a:rPr>
              <a:t>amount, e.g. due to different goals!</a:t>
            </a:r>
          </a:p>
          <a:p>
            <a:pPr marL="342900" lvl="1" indent="-342900">
              <a:spcAft>
                <a:spcPts val="1200"/>
              </a:spcAft>
              <a:defRPr/>
            </a:pPr>
            <a:r>
              <a:rPr lang="en-AU" sz="1900" dirty="0" smtClean="0">
                <a:solidFill>
                  <a:schemeClr val="tx1"/>
                </a:solidFill>
              </a:rPr>
              <a:t>NOTE: the NDIS is not and does not provide income replacement. It is therefore complementary to the DSP and recognises the costs of disability</a:t>
            </a:r>
            <a:endParaRPr lang="en-AU" sz="1900" dirty="0">
              <a:solidFill>
                <a:schemeClr val="tx1"/>
              </a:solidFill>
            </a:endParaRPr>
          </a:p>
          <a:p>
            <a:pPr marL="0" indent="0">
              <a:buNone/>
            </a:pPr>
            <a:endParaRPr lang="en-AU" dirty="0"/>
          </a:p>
        </p:txBody>
      </p:sp>
    </p:spTree>
    <p:extLst>
      <p:ext uri="{BB962C8B-B14F-4D97-AF65-F5344CB8AC3E}">
        <p14:creationId xmlns:p14="http://schemas.microsoft.com/office/powerpoint/2010/main" val="1993190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7. Local Area Coordination</a:t>
            </a:r>
            <a:endParaRPr lang="en-AU" dirty="0"/>
          </a:p>
        </p:txBody>
      </p:sp>
      <p:sp>
        <p:nvSpPr>
          <p:cNvPr id="3" name="Content Placeholder 2"/>
          <p:cNvSpPr>
            <a:spLocks noGrp="1"/>
          </p:cNvSpPr>
          <p:nvPr>
            <p:ph idx="1"/>
          </p:nvPr>
        </p:nvSpPr>
        <p:spPr>
          <a:xfrm>
            <a:off x="251520" y="2204864"/>
            <a:ext cx="8568952" cy="4525963"/>
          </a:xfrm>
        </p:spPr>
        <p:txBody>
          <a:bodyPr>
            <a:normAutofit/>
          </a:bodyPr>
          <a:lstStyle/>
          <a:p>
            <a:pPr marL="342900" lvl="1" indent="-342900">
              <a:spcAft>
                <a:spcPts val="1800"/>
              </a:spcAft>
              <a:defRPr/>
            </a:pPr>
            <a:r>
              <a:rPr lang="en-AU" sz="1900" dirty="0" smtClean="0">
                <a:solidFill>
                  <a:schemeClr val="tx1"/>
                </a:solidFill>
              </a:rPr>
              <a:t>Centrepiece </a:t>
            </a:r>
            <a:r>
              <a:rPr lang="en-AU" sz="1900" dirty="0">
                <a:solidFill>
                  <a:schemeClr val="tx1"/>
                </a:solidFill>
              </a:rPr>
              <a:t>of new system; embedded in community and a civic </a:t>
            </a:r>
            <a:r>
              <a:rPr lang="en-AU" sz="1900" dirty="0" smtClean="0">
                <a:solidFill>
                  <a:schemeClr val="tx1"/>
                </a:solidFill>
              </a:rPr>
              <a:t>society</a:t>
            </a:r>
            <a:endParaRPr lang="en-AU" sz="1900" dirty="0">
              <a:solidFill>
                <a:schemeClr val="tx1"/>
              </a:solidFill>
            </a:endParaRPr>
          </a:p>
          <a:p>
            <a:pPr marL="342900" lvl="1" indent="-342900">
              <a:spcAft>
                <a:spcPts val="1800"/>
              </a:spcAft>
              <a:defRPr/>
            </a:pPr>
            <a:r>
              <a:rPr lang="en-AU" sz="1900" dirty="0">
                <a:solidFill>
                  <a:schemeClr val="tx1"/>
                </a:solidFill>
              </a:rPr>
              <a:t>LACs based on 25 years successful experience in </a:t>
            </a:r>
            <a:r>
              <a:rPr lang="en-AU" sz="1900" dirty="0" smtClean="0">
                <a:solidFill>
                  <a:schemeClr val="tx1"/>
                </a:solidFill>
              </a:rPr>
              <a:t>WA</a:t>
            </a:r>
            <a:endParaRPr lang="en-AU" sz="1900" dirty="0">
              <a:solidFill>
                <a:schemeClr val="tx1"/>
              </a:solidFill>
            </a:endParaRPr>
          </a:p>
          <a:p>
            <a:pPr marL="342900" lvl="1" indent="-342900">
              <a:spcAft>
                <a:spcPts val="1800"/>
              </a:spcAft>
              <a:defRPr/>
            </a:pPr>
            <a:r>
              <a:rPr lang="en-AU" sz="1900" dirty="0">
                <a:solidFill>
                  <a:schemeClr val="tx1"/>
                </a:solidFill>
              </a:rPr>
              <a:t>Highly decentralised and local </a:t>
            </a:r>
            <a:r>
              <a:rPr lang="en-AU" sz="1900" dirty="0" smtClean="0">
                <a:solidFill>
                  <a:schemeClr val="tx1"/>
                </a:solidFill>
              </a:rPr>
              <a:t>solutions</a:t>
            </a:r>
            <a:endParaRPr lang="en-AU" sz="1900" dirty="0">
              <a:solidFill>
                <a:schemeClr val="tx1"/>
              </a:solidFill>
            </a:endParaRPr>
          </a:p>
          <a:p>
            <a:pPr marL="342900" lvl="1" indent="-342900">
              <a:spcAft>
                <a:spcPts val="1800"/>
              </a:spcAft>
              <a:defRPr/>
            </a:pPr>
            <a:r>
              <a:rPr lang="en-AU" sz="1900" dirty="0" smtClean="0">
                <a:solidFill>
                  <a:schemeClr val="tx1"/>
                </a:solidFill>
              </a:rPr>
              <a:t>The NDIS will not duplicate or replace community and mainstream services</a:t>
            </a:r>
          </a:p>
          <a:p>
            <a:pPr marL="342900" lvl="1" indent="-342900">
              <a:spcAft>
                <a:spcPts val="1800"/>
              </a:spcAft>
              <a:defRPr/>
            </a:pPr>
            <a:r>
              <a:rPr lang="en-AU" sz="1900" dirty="0" smtClean="0">
                <a:solidFill>
                  <a:schemeClr val="tx1"/>
                </a:solidFill>
              </a:rPr>
              <a:t>A key role of the LACs is to encourage </a:t>
            </a:r>
            <a:r>
              <a:rPr lang="en-AU" sz="1900" dirty="0">
                <a:solidFill>
                  <a:schemeClr val="tx1"/>
                </a:solidFill>
              </a:rPr>
              <a:t>mainstream as well as specialised </a:t>
            </a:r>
            <a:r>
              <a:rPr lang="en-AU" sz="1900" dirty="0" smtClean="0">
                <a:solidFill>
                  <a:schemeClr val="tx1"/>
                </a:solidFill>
              </a:rPr>
              <a:t>responses</a:t>
            </a:r>
          </a:p>
          <a:p>
            <a:pPr marL="342900" lvl="1" indent="-342900">
              <a:spcAft>
                <a:spcPts val="1800"/>
              </a:spcAft>
              <a:defRPr/>
            </a:pPr>
            <a:r>
              <a:rPr lang="en-AU" sz="1900" dirty="0" smtClean="0">
                <a:solidFill>
                  <a:schemeClr val="tx1"/>
                </a:solidFill>
              </a:rPr>
              <a:t>Effective interface between mainstream and community supports is also central to managing the sustainability of the NDIS</a:t>
            </a:r>
            <a:endParaRPr lang="en-AU" sz="1900" dirty="0">
              <a:solidFill>
                <a:schemeClr val="tx1"/>
              </a:solidFill>
            </a:endParaRPr>
          </a:p>
          <a:p>
            <a:pPr lvl="1">
              <a:buFont typeface="Arial" panose="020B0604020202020204" pitchFamily="34" charset="0"/>
              <a:buChar char="–"/>
              <a:defRPr/>
            </a:pPr>
            <a:endParaRPr lang="en-AU" dirty="0"/>
          </a:p>
          <a:p>
            <a:endParaRPr lang="en-AU" dirty="0"/>
          </a:p>
          <a:p>
            <a:endParaRPr lang="en-AU" dirty="0"/>
          </a:p>
        </p:txBody>
      </p:sp>
      <p:sp>
        <p:nvSpPr>
          <p:cNvPr id="4" name="Content Placeholder 3"/>
          <p:cNvSpPr>
            <a:spLocks noGrp="1"/>
          </p:cNvSpPr>
          <p:nvPr>
            <p:ph idx="10"/>
          </p:nvPr>
        </p:nvSpPr>
        <p:spPr>
          <a:xfrm>
            <a:off x="8820472" y="6597352"/>
            <a:ext cx="135632" cy="133475"/>
          </a:xfrm>
        </p:spPr>
        <p:txBody>
          <a:bodyPr>
            <a:normAutofit fontScale="25000" lnSpcReduction="20000"/>
          </a:bodyPr>
          <a:lstStyle/>
          <a:p>
            <a:endParaRPr lang="en-AU" dirty="0"/>
          </a:p>
        </p:txBody>
      </p:sp>
    </p:spTree>
    <p:extLst>
      <p:ext uri="{BB962C8B-B14F-4D97-AF65-F5344CB8AC3E}">
        <p14:creationId xmlns:p14="http://schemas.microsoft.com/office/powerpoint/2010/main" val="707450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8. </a:t>
            </a:r>
            <a:r>
              <a:rPr lang="en-AU" sz="3600" dirty="0" smtClean="0"/>
              <a:t>Demand driven </a:t>
            </a:r>
            <a:endParaRPr lang="en-AU" sz="3600" dirty="0"/>
          </a:p>
        </p:txBody>
      </p:sp>
      <p:sp>
        <p:nvSpPr>
          <p:cNvPr id="3" name="Content Placeholder 2"/>
          <p:cNvSpPr>
            <a:spLocks noGrp="1"/>
          </p:cNvSpPr>
          <p:nvPr>
            <p:ph idx="1"/>
          </p:nvPr>
        </p:nvSpPr>
        <p:spPr>
          <a:xfrm>
            <a:off x="251520" y="2204864"/>
            <a:ext cx="8640960" cy="4525963"/>
          </a:xfrm>
        </p:spPr>
        <p:txBody>
          <a:bodyPr>
            <a:normAutofit fontScale="92500" lnSpcReduction="20000"/>
          </a:bodyPr>
          <a:lstStyle/>
          <a:p>
            <a:pPr marL="342900" lvl="1" indent="-342900">
              <a:defRPr/>
            </a:pPr>
            <a:r>
              <a:rPr lang="en-AU" sz="1900" dirty="0" smtClean="0">
                <a:solidFill>
                  <a:schemeClr val="tx1"/>
                </a:solidFill>
              </a:rPr>
              <a:t>Based </a:t>
            </a:r>
            <a:r>
              <a:rPr lang="en-AU" sz="1900" dirty="0">
                <a:solidFill>
                  <a:schemeClr val="tx1"/>
                </a:solidFill>
              </a:rPr>
              <a:t>on entitlement, but with rights will be </a:t>
            </a:r>
            <a:r>
              <a:rPr lang="en-AU" sz="1900" dirty="0" smtClean="0">
                <a:solidFill>
                  <a:schemeClr val="tx1"/>
                </a:solidFill>
              </a:rPr>
              <a:t>responsibilities</a:t>
            </a:r>
          </a:p>
          <a:p>
            <a:pPr marL="342900" lvl="1" indent="-342900">
              <a:defRPr/>
            </a:pPr>
            <a:endParaRPr lang="en-AU" sz="1900" dirty="0">
              <a:solidFill>
                <a:schemeClr val="tx1"/>
              </a:solidFill>
            </a:endParaRPr>
          </a:p>
          <a:p>
            <a:pPr marL="342900" lvl="1" indent="-342900">
              <a:defRPr/>
            </a:pPr>
            <a:r>
              <a:rPr lang="en-AU" sz="1900" dirty="0">
                <a:solidFill>
                  <a:schemeClr val="tx1"/>
                </a:solidFill>
              </a:rPr>
              <a:t>Funded 52% by the Commonwealth, 48% by the States, compared with NDA, which was 80% State </a:t>
            </a:r>
            <a:r>
              <a:rPr lang="en-AU" sz="1900" dirty="0" smtClean="0">
                <a:solidFill>
                  <a:schemeClr val="tx1"/>
                </a:solidFill>
              </a:rPr>
              <a:t>funded</a:t>
            </a:r>
          </a:p>
          <a:p>
            <a:pPr marL="342900" lvl="1" indent="-342900">
              <a:defRPr/>
            </a:pPr>
            <a:endParaRPr lang="en-AU" sz="1900" dirty="0">
              <a:solidFill>
                <a:schemeClr val="tx1"/>
              </a:solidFill>
            </a:endParaRPr>
          </a:p>
          <a:p>
            <a:pPr marL="342900" lvl="1" indent="-342900">
              <a:defRPr/>
            </a:pPr>
            <a:r>
              <a:rPr lang="en-AU" sz="1900" dirty="0">
                <a:solidFill>
                  <a:schemeClr val="tx1"/>
                </a:solidFill>
              </a:rPr>
              <a:t>Commonwealth to meet 75% of new costs of $8b </a:t>
            </a:r>
            <a:endParaRPr lang="en-AU" sz="1900" dirty="0" smtClean="0">
              <a:solidFill>
                <a:schemeClr val="tx1"/>
              </a:solidFill>
            </a:endParaRPr>
          </a:p>
          <a:p>
            <a:pPr marL="342900" lvl="1" indent="-342900">
              <a:defRPr/>
            </a:pPr>
            <a:endParaRPr lang="en-AU" sz="1900" dirty="0">
              <a:solidFill>
                <a:schemeClr val="tx1"/>
              </a:solidFill>
            </a:endParaRPr>
          </a:p>
          <a:p>
            <a:pPr marL="342900" lvl="1" indent="-342900">
              <a:defRPr/>
            </a:pPr>
            <a:r>
              <a:rPr lang="en-AU" sz="1900" dirty="0" smtClean="0">
                <a:solidFill>
                  <a:schemeClr val="tx1"/>
                </a:solidFill>
              </a:rPr>
              <a:t>Medicare </a:t>
            </a:r>
            <a:r>
              <a:rPr lang="en-AU" sz="1900" dirty="0">
                <a:solidFill>
                  <a:schemeClr val="tx1"/>
                </a:solidFill>
              </a:rPr>
              <a:t>levy </a:t>
            </a:r>
            <a:r>
              <a:rPr lang="en-AU" sz="1900" dirty="0" smtClean="0">
                <a:solidFill>
                  <a:schemeClr val="tx1"/>
                </a:solidFill>
              </a:rPr>
              <a:t>increase will raise $3.2b, which will cover all additional NDIS costs for next 5-6 years</a:t>
            </a:r>
          </a:p>
          <a:p>
            <a:pPr marL="0" lvl="1" indent="0">
              <a:buNone/>
              <a:defRPr/>
            </a:pPr>
            <a:endParaRPr lang="en-AU" sz="1900" dirty="0">
              <a:solidFill>
                <a:schemeClr val="tx1"/>
              </a:solidFill>
            </a:endParaRPr>
          </a:p>
          <a:p>
            <a:pPr marL="342900" lvl="1" indent="-342900">
              <a:defRPr/>
            </a:pPr>
            <a:r>
              <a:rPr lang="en-AU" sz="1900" dirty="0">
                <a:solidFill>
                  <a:schemeClr val="tx1"/>
                </a:solidFill>
              </a:rPr>
              <a:t>Underwriting by the Commonwealth, if actual costs exceed </a:t>
            </a:r>
            <a:r>
              <a:rPr lang="en-AU" sz="1900" dirty="0" smtClean="0">
                <a:solidFill>
                  <a:schemeClr val="tx1"/>
                </a:solidFill>
              </a:rPr>
              <a:t>forecast during the trial and transition phases and at full scheme at least 75% underwriting by the Commonwealth</a:t>
            </a:r>
          </a:p>
          <a:p>
            <a:pPr marL="342900" lvl="1" indent="-342900">
              <a:defRPr/>
            </a:pPr>
            <a:endParaRPr lang="en-AU" sz="1900" dirty="0">
              <a:solidFill>
                <a:schemeClr val="tx1"/>
              </a:solidFill>
            </a:endParaRPr>
          </a:p>
          <a:p>
            <a:pPr marL="342900" lvl="1" indent="-342900">
              <a:defRPr/>
            </a:pPr>
            <a:r>
              <a:rPr lang="en-AU" sz="1900" dirty="0" smtClean="0">
                <a:solidFill>
                  <a:schemeClr val="tx1"/>
                </a:solidFill>
              </a:rPr>
              <a:t>But expectation </a:t>
            </a:r>
            <a:r>
              <a:rPr lang="en-AU" sz="1900" dirty="0" smtClean="0">
                <a:solidFill>
                  <a:schemeClr val="tx1"/>
                </a:solidFill>
              </a:rPr>
              <a:t>the NDIS </a:t>
            </a:r>
            <a:r>
              <a:rPr lang="en-AU" sz="1900" dirty="0" smtClean="0">
                <a:solidFill>
                  <a:schemeClr val="tx1"/>
                </a:solidFill>
              </a:rPr>
              <a:t>will operate within the current funding envelope of $22 billion at full scheme and be sustainable</a:t>
            </a:r>
            <a:endParaRPr lang="en-AU" sz="1900" dirty="0">
              <a:solidFill>
                <a:schemeClr val="tx1"/>
              </a:solidFill>
            </a:endParaRPr>
          </a:p>
          <a:p>
            <a:pPr marL="0" indent="0">
              <a:buNone/>
              <a:defRPr/>
            </a:pPr>
            <a:r>
              <a:rPr lang="en-AU" dirty="0" smtClean="0"/>
              <a:t>.</a:t>
            </a:r>
            <a:endParaRPr lang="en-AU" dirty="0"/>
          </a:p>
          <a:p>
            <a:pPr lvl="1">
              <a:buFont typeface="Arial" panose="020B0604020202020204" pitchFamily="34" charset="0"/>
              <a:buChar char="–"/>
              <a:defRPr/>
            </a:pPr>
            <a:endParaRPr lang="en-AU" dirty="0"/>
          </a:p>
          <a:p>
            <a:endParaRPr lang="en-AU" dirty="0"/>
          </a:p>
          <a:p>
            <a:endParaRPr lang="en-AU" dirty="0"/>
          </a:p>
        </p:txBody>
      </p:sp>
      <p:sp>
        <p:nvSpPr>
          <p:cNvPr id="4" name="Content Placeholder 3"/>
          <p:cNvSpPr>
            <a:spLocks noGrp="1"/>
          </p:cNvSpPr>
          <p:nvPr>
            <p:ph idx="10"/>
          </p:nvPr>
        </p:nvSpPr>
        <p:spPr>
          <a:xfrm>
            <a:off x="8892480" y="6597352"/>
            <a:ext cx="63624" cy="133475"/>
          </a:xfrm>
        </p:spPr>
        <p:txBody>
          <a:bodyPr>
            <a:normAutofit fontScale="25000" lnSpcReduction="20000"/>
          </a:bodyPr>
          <a:lstStyle/>
          <a:p>
            <a:endParaRPr lang="en-AU" dirty="0"/>
          </a:p>
        </p:txBody>
      </p:sp>
    </p:spTree>
    <p:extLst>
      <p:ext uri="{BB962C8B-B14F-4D97-AF65-F5344CB8AC3E}">
        <p14:creationId xmlns:p14="http://schemas.microsoft.com/office/powerpoint/2010/main" val="3294010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556792"/>
            <a:ext cx="9036496" cy="494928"/>
          </a:xfrm>
        </p:spPr>
        <p:txBody>
          <a:bodyPr>
            <a:noAutofit/>
          </a:bodyPr>
          <a:lstStyle/>
          <a:p>
            <a:r>
              <a:rPr lang="en-AU" dirty="0" smtClean="0"/>
              <a:t>9. Developing and regulating the marketplace </a:t>
            </a:r>
            <a:endParaRPr lang="en-AU" dirty="0"/>
          </a:p>
        </p:txBody>
      </p:sp>
      <p:sp>
        <p:nvSpPr>
          <p:cNvPr id="3" name="Content Placeholder 2"/>
          <p:cNvSpPr>
            <a:spLocks noGrp="1"/>
          </p:cNvSpPr>
          <p:nvPr>
            <p:ph idx="1"/>
          </p:nvPr>
        </p:nvSpPr>
        <p:spPr>
          <a:xfrm>
            <a:off x="251520" y="2204864"/>
            <a:ext cx="8712968" cy="4525963"/>
          </a:xfrm>
        </p:spPr>
        <p:txBody>
          <a:bodyPr>
            <a:normAutofit/>
          </a:bodyPr>
          <a:lstStyle/>
          <a:p>
            <a:pPr marL="342900" lvl="1" indent="-342900">
              <a:spcAft>
                <a:spcPts val="1200"/>
              </a:spcAft>
              <a:defRPr/>
            </a:pPr>
            <a:r>
              <a:rPr lang="en-AU" sz="1900" dirty="0">
                <a:solidFill>
                  <a:schemeClr val="tx1"/>
                </a:solidFill>
              </a:rPr>
              <a:t>Consistent national regulation will replace State </a:t>
            </a:r>
            <a:r>
              <a:rPr lang="en-AU" sz="1900" dirty="0" smtClean="0">
                <a:solidFill>
                  <a:schemeClr val="tx1"/>
                </a:solidFill>
              </a:rPr>
              <a:t>regulations-simpler</a:t>
            </a:r>
            <a:endParaRPr lang="en-AU" sz="1900" dirty="0">
              <a:solidFill>
                <a:schemeClr val="tx1"/>
              </a:solidFill>
            </a:endParaRPr>
          </a:p>
          <a:p>
            <a:pPr marL="342900" lvl="1" indent="-342900">
              <a:spcAft>
                <a:spcPts val="1200"/>
              </a:spcAft>
              <a:defRPr/>
            </a:pPr>
            <a:r>
              <a:rPr lang="en-AU" sz="1900" dirty="0">
                <a:solidFill>
                  <a:schemeClr val="tx1"/>
                </a:solidFill>
              </a:rPr>
              <a:t>Contestable market to nearly quadruple, with clear inflation </a:t>
            </a:r>
            <a:r>
              <a:rPr lang="en-AU" sz="1900" dirty="0" smtClean="0">
                <a:solidFill>
                  <a:schemeClr val="tx1"/>
                </a:solidFill>
              </a:rPr>
              <a:t>risk</a:t>
            </a:r>
            <a:endParaRPr lang="en-AU" sz="1900" dirty="0">
              <a:solidFill>
                <a:schemeClr val="tx1"/>
              </a:solidFill>
            </a:endParaRPr>
          </a:p>
          <a:p>
            <a:pPr marL="342900" lvl="1" indent="-342900">
              <a:spcAft>
                <a:spcPts val="1200"/>
              </a:spcAft>
              <a:defRPr/>
            </a:pPr>
            <a:r>
              <a:rPr lang="en-AU" sz="1900" dirty="0">
                <a:solidFill>
                  <a:schemeClr val="tx1"/>
                </a:solidFill>
              </a:rPr>
              <a:t>Consistent national regulation and growth will lead to more national providers and more </a:t>
            </a:r>
            <a:r>
              <a:rPr lang="en-AU" sz="1900" dirty="0" smtClean="0">
                <a:solidFill>
                  <a:schemeClr val="tx1"/>
                </a:solidFill>
              </a:rPr>
              <a:t>specialisation</a:t>
            </a:r>
            <a:endParaRPr lang="en-AU" sz="1900" dirty="0">
              <a:solidFill>
                <a:schemeClr val="tx1"/>
              </a:solidFill>
            </a:endParaRPr>
          </a:p>
          <a:p>
            <a:pPr marL="342900" lvl="1" indent="-342900">
              <a:spcAft>
                <a:spcPts val="1200"/>
              </a:spcAft>
              <a:defRPr/>
            </a:pPr>
            <a:r>
              <a:rPr lang="en-AU" sz="1900" dirty="0">
                <a:solidFill>
                  <a:schemeClr val="tx1"/>
                </a:solidFill>
              </a:rPr>
              <a:t>More collaboration and innovation will be needed as well as competition from new and existing </a:t>
            </a:r>
            <a:r>
              <a:rPr lang="en-AU" sz="1900" dirty="0" smtClean="0">
                <a:solidFill>
                  <a:schemeClr val="tx1"/>
                </a:solidFill>
              </a:rPr>
              <a:t>providers</a:t>
            </a:r>
            <a:endParaRPr lang="en-AU" sz="1900" dirty="0">
              <a:solidFill>
                <a:schemeClr val="tx1"/>
              </a:solidFill>
            </a:endParaRPr>
          </a:p>
          <a:p>
            <a:pPr marL="342900" lvl="1" indent="-342900">
              <a:spcAft>
                <a:spcPts val="1200"/>
              </a:spcAft>
              <a:defRPr/>
            </a:pPr>
            <a:r>
              <a:rPr lang="en-AU" sz="1900" dirty="0">
                <a:solidFill>
                  <a:schemeClr val="tx1"/>
                </a:solidFill>
              </a:rPr>
              <a:t>Workforce training, cultural change and development will be very significant in a sector where change has been slow and there is a disproportionate number of older </a:t>
            </a:r>
            <a:r>
              <a:rPr lang="en-AU" sz="1900" dirty="0" smtClean="0">
                <a:solidFill>
                  <a:schemeClr val="tx1"/>
                </a:solidFill>
              </a:rPr>
              <a:t>workers</a:t>
            </a:r>
          </a:p>
          <a:p>
            <a:pPr marL="342900" lvl="1" indent="-342900">
              <a:spcAft>
                <a:spcPts val="1200"/>
              </a:spcAft>
              <a:defRPr/>
            </a:pPr>
            <a:r>
              <a:rPr lang="en-AU" sz="1900" dirty="0" smtClean="0">
                <a:solidFill>
                  <a:schemeClr val="tx1"/>
                </a:solidFill>
              </a:rPr>
              <a:t>The new workforce demand will be very large- an estimated 92,000 FTE, implying about 180,000 new care workers</a:t>
            </a:r>
            <a:endParaRPr lang="en-AU" sz="1900" dirty="0">
              <a:solidFill>
                <a:schemeClr val="tx1"/>
              </a:solidFill>
            </a:endParaRPr>
          </a:p>
          <a:p>
            <a:endParaRPr lang="en-AU" dirty="0"/>
          </a:p>
        </p:txBody>
      </p:sp>
      <p:sp>
        <p:nvSpPr>
          <p:cNvPr id="4" name="Content Placeholder 3"/>
          <p:cNvSpPr>
            <a:spLocks noGrp="1"/>
          </p:cNvSpPr>
          <p:nvPr>
            <p:ph idx="10"/>
          </p:nvPr>
        </p:nvSpPr>
        <p:spPr>
          <a:xfrm>
            <a:off x="8892480" y="6669360"/>
            <a:ext cx="63624" cy="61467"/>
          </a:xfrm>
        </p:spPr>
        <p:txBody>
          <a:bodyPr>
            <a:normAutofit fontScale="25000" lnSpcReduction="20000"/>
          </a:bodyPr>
          <a:lstStyle/>
          <a:p>
            <a:endParaRPr lang="en-AU" dirty="0"/>
          </a:p>
        </p:txBody>
      </p:sp>
    </p:spTree>
    <p:extLst>
      <p:ext uri="{BB962C8B-B14F-4D97-AF65-F5344CB8AC3E}">
        <p14:creationId xmlns:p14="http://schemas.microsoft.com/office/powerpoint/2010/main" val="3249553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10. NDIA other roles and responsibilities </a:t>
            </a:r>
            <a:endParaRPr lang="en-AU" dirty="0"/>
          </a:p>
        </p:txBody>
      </p:sp>
      <p:sp>
        <p:nvSpPr>
          <p:cNvPr id="3" name="Content Placeholder 2"/>
          <p:cNvSpPr>
            <a:spLocks noGrp="1"/>
          </p:cNvSpPr>
          <p:nvPr>
            <p:ph idx="1"/>
          </p:nvPr>
        </p:nvSpPr>
        <p:spPr>
          <a:xfrm>
            <a:off x="251520" y="2204864"/>
            <a:ext cx="8640960" cy="4525963"/>
          </a:xfrm>
        </p:spPr>
        <p:txBody>
          <a:bodyPr/>
          <a:lstStyle/>
          <a:p>
            <a:pPr marL="342900" lvl="1" indent="-342900">
              <a:defRPr/>
            </a:pPr>
            <a:r>
              <a:rPr lang="en-AU" sz="1900" dirty="0">
                <a:solidFill>
                  <a:schemeClr val="tx1"/>
                </a:solidFill>
              </a:rPr>
              <a:t>Work closely with all shareholder </a:t>
            </a:r>
            <a:r>
              <a:rPr lang="en-AU" sz="1900" dirty="0" smtClean="0">
                <a:solidFill>
                  <a:schemeClr val="tx1"/>
                </a:solidFill>
              </a:rPr>
              <a:t>governments</a:t>
            </a:r>
            <a:endParaRPr lang="en-AU" sz="1900" dirty="0">
              <a:solidFill>
                <a:schemeClr val="tx1"/>
              </a:solidFill>
            </a:endParaRPr>
          </a:p>
          <a:p>
            <a:pPr marL="342900" lvl="1" indent="-342900">
              <a:defRPr/>
            </a:pPr>
            <a:endParaRPr lang="en-AU" sz="1900" dirty="0" smtClean="0">
              <a:solidFill>
                <a:schemeClr val="tx1"/>
              </a:solidFill>
            </a:endParaRPr>
          </a:p>
          <a:p>
            <a:pPr marL="342900" lvl="1" indent="-342900">
              <a:defRPr/>
            </a:pPr>
            <a:r>
              <a:rPr lang="en-AU" sz="1900" dirty="0" smtClean="0">
                <a:solidFill>
                  <a:schemeClr val="tx1"/>
                </a:solidFill>
              </a:rPr>
              <a:t>Work collaboratively and in person-centred way with complementary, universal systems, including education, health and housing</a:t>
            </a:r>
          </a:p>
          <a:p>
            <a:pPr marL="342900" lvl="1" indent="-342900">
              <a:defRPr/>
            </a:pPr>
            <a:endParaRPr lang="en-AU" sz="1900" dirty="0">
              <a:solidFill>
                <a:schemeClr val="tx1"/>
              </a:solidFill>
            </a:endParaRPr>
          </a:p>
          <a:p>
            <a:pPr marL="342900" lvl="1" indent="-342900">
              <a:defRPr/>
            </a:pPr>
            <a:r>
              <a:rPr lang="en-AU" sz="1900" dirty="0">
                <a:solidFill>
                  <a:schemeClr val="tx1"/>
                </a:solidFill>
              </a:rPr>
              <a:t>Build a very large cross sectional and time series data base, to underpin the actuarial function and make it available for </a:t>
            </a:r>
            <a:r>
              <a:rPr lang="en-AU" sz="1900" dirty="0" smtClean="0">
                <a:solidFill>
                  <a:schemeClr val="tx1"/>
                </a:solidFill>
              </a:rPr>
              <a:t>research</a:t>
            </a:r>
          </a:p>
          <a:p>
            <a:pPr marL="342900" lvl="1" indent="-342900">
              <a:defRPr/>
            </a:pPr>
            <a:endParaRPr lang="en-AU" sz="1900" dirty="0">
              <a:solidFill>
                <a:schemeClr val="tx1"/>
              </a:solidFill>
            </a:endParaRPr>
          </a:p>
          <a:p>
            <a:pPr marL="342900" lvl="1" indent="-342900">
              <a:defRPr/>
            </a:pPr>
            <a:r>
              <a:rPr lang="en-AU" sz="1900" dirty="0">
                <a:solidFill>
                  <a:schemeClr val="tx1"/>
                </a:solidFill>
              </a:rPr>
              <a:t>Undertake and promote </a:t>
            </a:r>
            <a:r>
              <a:rPr lang="en-AU" sz="1900" dirty="0" smtClean="0">
                <a:solidFill>
                  <a:schemeClr val="tx1"/>
                </a:solidFill>
              </a:rPr>
              <a:t>research</a:t>
            </a:r>
          </a:p>
          <a:p>
            <a:pPr marL="0" lvl="1" indent="0">
              <a:buNone/>
              <a:defRPr/>
            </a:pPr>
            <a:endParaRPr lang="en-AU" sz="1900" dirty="0">
              <a:solidFill>
                <a:schemeClr val="tx1"/>
              </a:solidFill>
            </a:endParaRPr>
          </a:p>
          <a:p>
            <a:pPr marL="342900" lvl="1" indent="-342900">
              <a:defRPr/>
            </a:pPr>
            <a:r>
              <a:rPr lang="en-AU" sz="1900" dirty="0">
                <a:solidFill>
                  <a:schemeClr val="tx1"/>
                </a:solidFill>
              </a:rPr>
              <a:t>Build community awareness and inclusion of people with disability, so disability is not </a:t>
            </a:r>
            <a:r>
              <a:rPr lang="en-AU" sz="1900" dirty="0" smtClean="0">
                <a:solidFill>
                  <a:schemeClr val="tx1"/>
                </a:solidFill>
              </a:rPr>
              <a:t>disabling</a:t>
            </a:r>
            <a:endParaRPr lang="en-AU" sz="1900" dirty="0">
              <a:solidFill>
                <a:schemeClr val="tx1"/>
              </a:solidFill>
            </a:endParaRPr>
          </a:p>
          <a:p>
            <a:endParaRPr lang="en-AU" dirty="0"/>
          </a:p>
        </p:txBody>
      </p:sp>
      <p:sp>
        <p:nvSpPr>
          <p:cNvPr id="4" name="Content Placeholder 3"/>
          <p:cNvSpPr>
            <a:spLocks noGrp="1"/>
          </p:cNvSpPr>
          <p:nvPr>
            <p:ph idx="10"/>
          </p:nvPr>
        </p:nvSpPr>
        <p:spPr>
          <a:xfrm>
            <a:off x="8892480" y="6597352"/>
            <a:ext cx="63624" cy="133475"/>
          </a:xfrm>
        </p:spPr>
        <p:txBody>
          <a:bodyPr>
            <a:normAutofit fontScale="25000" lnSpcReduction="20000"/>
          </a:bodyPr>
          <a:lstStyle/>
          <a:p>
            <a:endParaRPr lang="en-AU" dirty="0"/>
          </a:p>
        </p:txBody>
      </p:sp>
    </p:spTree>
    <p:extLst>
      <p:ext uri="{BB962C8B-B14F-4D97-AF65-F5344CB8AC3E}">
        <p14:creationId xmlns:p14="http://schemas.microsoft.com/office/powerpoint/2010/main" val="27440410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988841"/>
            <a:ext cx="5056393" cy="4630738"/>
          </a:xfrm>
        </p:spPr>
        <p:txBody>
          <a:bodyPr>
            <a:normAutofit/>
          </a:bodyPr>
          <a:lstStyle/>
          <a:p>
            <a:pPr marL="0" indent="0">
              <a:spcAft>
                <a:spcPts val="600"/>
              </a:spcAft>
              <a:buNone/>
            </a:pPr>
            <a:r>
              <a:rPr lang="en-AU" dirty="0" smtClean="0">
                <a:solidFill>
                  <a:schemeClr val="tx1"/>
                </a:solidFill>
                <a:latin typeface="Arial"/>
                <a:cs typeface="Arial"/>
              </a:rPr>
              <a:t>On </a:t>
            </a:r>
            <a:r>
              <a:rPr lang="en-AU" dirty="0">
                <a:solidFill>
                  <a:schemeClr val="tx1"/>
                </a:solidFill>
                <a:latin typeface="Arial"/>
                <a:cs typeface="Arial"/>
              </a:rPr>
              <a:t>1 July 2013, the first stage of </a:t>
            </a:r>
            <a:r>
              <a:rPr lang="en-AU" dirty="0" smtClean="0">
                <a:solidFill>
                  <a:schemeClr val="tx1"/>
                </a:solidFill>
                <a:latin typeface="Arial"/>
                <a:cs typeface="Arial"/>
              </a:rPr>
              <a:t>the NDIS commenced </a:t>
            </a:r>
            <a:r>
              <a:rPr lang="en-AU" dirty="0">
                <a:solidFill>
                  <a:schemeClr val="tx1"/>
                </a:solidFill>
                <a:latin typeface="Arial"/>
                <a:cs typeface="Arial"/>
              </a:rPr>
              <a:t>in</a:t>
            </a:r>
          </a:p>
          <a:p>
            <a:pPr>
              <a:spcAft>
                <a:spcPts val="600"/>
              </a:spcAft>
              <a:buFont typeface="Arial"/>
              <a:buChar char="•"/>
            </a:pPr>
            <a:r>
              <a:rPr lang="en-AU" dirty="0">
                <a:solidFill>
                  <a:schemeClr val="tx1"/>
                </a:solidFill>
                <a:latin typeface="Arial"/>
                <a:cs typeface="Arial"/>
              </a:rPr>
              <a:t>South </a:t>
            </a:r>
            <a:r>
              <a:rPr lang="en-AU" dirty="0" smtClean="0">
                <a:solidFill>
                  <a:schemeClr val="tx1"/>
                </a:solidFill>
                <a:latin typeface="Arial"/>
                <a:cs typeface="Arial"/>
              </a:rPr>
              <a:t>Australia (ages 0-14)</a:t>
            </a:r>
            <a:endParaRPr lang="en-AU" dirty="0">
              <a:solidFill>
                <a:schemeClr val="tx1"/>
              </a:solidFill>
              <a:latin typeface="Arial"/>
              <a:cs typeface="Arial"/>
            </a:endParaRPr>
          </a:p>
          <a:p>
            <a:pPr>
              <a:spcAft>
                <a:spcPts val="600"/>
              </a:spcAft>
              <a:buFont typeface="Arial"/>
              <a:buChar char="•"/>
            </a:pPr>
            <a:r>
              <a:rPr lang="en-AU" dirty="0" smtClean="0">
                <a:solidFill>
                  <a:schemeClr val="tx1"/>
                </a:solidFill>
                <a:latin typeface="Arial"/>
                <a:cs typeface="Arial"/>
              </a:rPr>
              <a:t>Tasmania (ages 15-24)</a:t>
            </a:r>
            <a:endParaRPr lang="en-AU" dirty="0">
              <a:solidFill>
                <a:schemeClr val="tx1"/>
              </a:solidFill>
              <a:latin typeface="Arial"/>
              <a:cs typeface="Arial"/>
            </a:endParaRPr>
          </a:p>
          <a:p>
            <a:pPr>
              <a:spcAft>
                <a:spcPts val="600"/>
              </a:spcAft>
              <a:buFont typeface="Arial"/>
              <a:buChar char="•"/>
            </a:pPr>
            <a:r>
              <a:rPr lang="en-AU" dirty="0">
                <a:solidFill>
                  <a:schemeClr val="tx1"/>
                </a:solidFill>
                <a:latin typeface="Arial"/>
                <a:cs typeface="Arial"/>
              </a:rPr>
              <a:t>The Hunter in NSW and</a:t>
            </a:r>
          </a:p>
          <a:p>
            <a:pPr>
              <a:spcAft>
                <a:spcPts val="600"/>
              </a:spcAft>
              <a:buFont typeface="Arial"/>
              <a:buChar char="•"/>
            </a:pPr>
            <a:r>
              <a:rPr lang="en-AU" dirty="0">
                <a:solidFill>
                  <a:schemeClr val="tx1"/>
                </a:solidFill>
                <a:latin typeface="Arial"/>
                <a:cs typeface="Arial"/>
              </a:rPr>
              <a:t>The Barwon area in Victoria</a:t>
            </a:r>
          </a:p>
          <a:p>
            <a:pPr marL="0" indent="0">
              <a:spcAft>
                <a:spcPts val="600"/>
              </a:spcAft>
              <a:buNone/>
            </a:pPr>
            <a:r>
              <a:rPr lang="en-US" dirty="0" smtClean="0">
                <a:solidFill>
                  <a:schemeClr val="tx1"/>
                </a:solidFill>
                <a:latin typeface="Arial"/>
                <a:cs typeface="Arial"/>
              </a:rPr>
              <a:t>The </a:t>
            </a:r>
            <a:r>
              <a:rPr lang="en-US" dirty="0">
                <a:solidFill>
                  <a:schemeClr val="tx1"/>
                </a:solidFill>
                <a:latin typeface="Arial"/>
                <a:cs typeface="Arial"/>
              </a:rPr>
              <a:t>ACT, </a:t>
            </a:r>
            <a:r>
              <a:rPr lang="en-US" dirty="0" smtClean="0">
                <a:solidFill>
                  <a:schemeClr val="tx1"/>
                </a:solidFill>
                <a:latin typeface="Arial"/>
                <a:cs typeface="Arial"/>
              </a:rPr>
              <a:t>NT (</a:t>
            </a:r>
            <a:r>
              <a:rPr lang="en-US" dirty="0">
                <a:solidFill>
                  <a:schemeClr val="tx1"/>
                </a:solidFill>
                <a:latin typeface="Arial"/>
                <a:cs typeface="Arial"/>
              </a:rPr>
              <a:t>B</a:t>
            </a:r>
            <a:r>
              <a:rPr lang="en-US" dirty="0" smtClean="0">
                <a:solidFill>
                  <a:schemeClr val="tx1"/>
                </a:solidFill>
                <a:latin typeface="Arial"/>
                <a:cs typeface="Arial"/>
              </a:rPr>
              <a:t>arkly Tableland) </a:t>
            </a:r>
            <a:r>
              <a:rPr lang="en-US" dirty="0">
                <a:solidFill>
                  <a:schemeClr val="tx1"/>
                </a:solidFill>
                <a:latin typeface="Arial"/>
                <a:cs typeface="Arial"/>
              </a:rPr>
              <a:t>and WA </a:t>
            </a:r>
            <a:r>
              <a:rPr lang="en-US" dirty="0" smtClean="0">
                <a:solidFill>
                  <a:schemeClr val="tx1"/>
                </a:solidFill>
                <a:latin typeface="Arial"/>
                <a:cs typeface="Arial"/>
              </a:rPr>
              <a:t>(Perth Hills) will </a:t>
            </a:r>
            <a:r>
              <a:rPr lang="en-US" dirty="0">
                <a:solidFill>
                  <a:schemeClr val="tx1"/>
                </a:solidFill>
                <a:latin typeface="Arial"/>
                <a:cs typeface="Arial"/>
              </a:rPr>
              <a:t>join the first </a:t>
            </a:r>
            <a:r>
              <a:rPr lang="en-US" dirty="0" smtClean="0">
                <a:solidFill>
                  <a:schemeClr val="tx1"/>
                </a:solidFill>
                <a:latin typeface="Arial"/>
                <a:cs typeface="Arial"/>
              </a:rPr>
              <a:t>stage of </a:t>
            </a:r>
            <a:r>
              <a:rPr lang="en-US" dirty="0">
                <a:solidFill>
                  <a:schemeClr val="tx1"/>
                </a:solidFill>
                <a:latin typeface="Arial"/>
                <a:cs typeface="Arial"/>
              </a:rPr>
              <a:t>the scheme on 1 July </a:t>
            </a:r>
            <a:r>
              <a:rPr lang="en-US" dirty="0" smtClean="0">
                <a:solidFill>
                  <a:schemeClr val="tx1"/>
                </a:solidFill>
                <a:latin typeface="Arial"/>
                <a:cs typeface="Arial"/>
              </a:rPr>
              <a:t>2014</a:t>
            </a:r>
          </a:p>
          <a:p>
            <a:pPr marL="0" indent="0">
              <a:spcAft>
                <a:spcPts val="600"/>
              </a:spcAft>
              <a:buNone/>
            </a:pPr>
            <a:r>
              <a:rPr lang="en-US" dirty="0" smtClean="0">
                <a:solidFill>
                  <a:schemeClr val="tx1"/>
                </a:solidFill>
                <a:latin typeface="Arial"/>
                <a:cs typeface="Arial"/>
              </a:rPr>
              <a:t>By the end of the launch phase about 35,000 people will have completed plans and support packages. </a:t>
            </a:r>
            <a:endParaRPr lang="en-AU" dirty="0">
              <a:solidFill>
                <a:schemeClr val="tx1"/>
              </a:solidFill>
            </a:endParaRPr>
          </a:p>
        </p:txBody>
      </p:sp>
      <p:pic>
        <p:nvPicPr>
          <p:cNvPr id="5"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7913" y="4005064"/>
            <a:ext cx="3642695" cy="261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a:xfrm>
            <a:off x="309648" y="1412776"/>
            <a:ext cx="8640960" cy="494928"/>
          </a:xfrm>
        </p:spPr>
        <p:txBody>
          <a:bodyPr>
            <a:normAutofit fontScale="90000"/>
          </a:bodyPr>
          <a:lstStyle/>
          <a:p>
            <a:r>
              <a:rPr lang="en-AU" dirty="0" smtClean="0"/>
              <a:t>Launching and Building the NDIS </a:t>
            </a:r>
            <a:endParaRPr lang="en-AU" dirty="0"/>
          </a:p>
        </p:txBody>
      </p:sp>
    </p:spTree>
    <p:extLst>
      <p:ext uri="{BB962C8B-B14F-4D97-AF65-F5344CB8AC3E}">
        <p14:creationId xmlns:p14="http://schemas.microsoft.com/office/powerpoint/2010/main" val="3279435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244" y="1659467"/>
            <a:ext cx="8325556" cy="4933244"/>
          </a:xfrm>
        </p:spPr>
        <p:txBody>
          <a:bodyPr>
            <a:normAutofit fontScale="85000" lnSpcReduction="20000"/>
          </a:bodyPr>
          <a:lstStyle/>
          <a:p>
            <a:pPr lvl="0">
              <a:spcBef>
                <a:spcPts val="0"/>
              </a:spcBef>
              <a:spcAft>
                <a:spcPts val="600"/>
              </a:spcAft>
            </a:pPr>
            <a:r>
              <a:rPr lang="en-AU" sz="1800" dirty="0" smtClean="0">
                <a:latin typeface="Arial" panose="020B0604020202020204" pitchFamily="34" charset="0"/>
                <a:cs typeface="Arial" panose="020B0604020202020204" pitchFamily="34" charset="0"/>
              </a:rPr>
              <a:t>The </a:t>
            </a:r>
            <a:r>
              <a:rPr lang="en-AU" sz="1800" dirty="0">
                <a:latin typeface="Arial" panose="020B0604020202020204" pitchFamily="34" charset="0"/>
                <a:cs typeface="Arial" panose="020B0604020202020204" pitchFamily="34" charset="0"/>
              </a:rPr>
              <a:t>start of the NDIS was remarkably smooth for such a large and complex </a:t>
            </a:r>
            <a:r>
              <a:rPr lang="en-AU" sz="1800" dirty="0" smtClean="0">
                <a:latin typeface="Arial" panose="020B0604020202020204" pitchFamily="34" charset="0"/>
                <a:cs typeface="Arial" panose="020B0604020202020204" pitchFamily="34" charset="0"/>
              </a:rPr>
              <a:t>reform. Never before has such a major reform commenced so smoothly</a:t>
            </a:r>
            <a:br>
              <a:rPr lang="en-AU" sz="1800" dirty="0" smtClean="0">
                <a:latin typeface="Arial" panose="020B0604020202020204" pitchFamily="34" charset="0"/>
                <a:cs typeface="Arial" panose="020B0604020202020204" pitchFamily="34" charset="0"/>
              </a:rPr>
            </a:br>
            <a:endParaRPr lang="en-AU" sz="1800" dirty="0">
              <a:latin typeface="Arial" panose="020B0604020202020204" pitchFamily="34" charset="0"/>
              <a:cs typeface="Arial" panose="020B0604020202020204" pitchFamily="34" charset="0"/>
            </a:endParaRPr>
          </a:p>
          <a:p>
            <a:pPr lvl="0">
              <a:spcBef>
                <a:spcPts val="0"/>
              </a:spcBef>
              <a:spcAft>
                <a:spcPts val="600"/>
              </a:spcAft>
            </a:pPr>
            <a:r>
              <a:rPr lang="en-AU" sz="1800" dirty="0" smtClean="0">
                <a:latin typeface="Arial" panose="020B0604020202020204" pitchFamily="34" charset="0"/>
                <a:cs typeface="Arial" panose="020B0604020202020204" pitchFamily="34" charset="0"/>
              </a:rPr>
              <a:t>The initial results suggested that the Agency was slow to take on clients and that average costs were too high, but this reflected the high needs of early clients</a:t>
            </a:r>
          </a:p>
          <a:p>
            <a:pPr marL="0" lvl="0" indent="0">
              <a:spcBef>
                <a:spcPts val="0"/>
              </a:spcBef>
              <a:spcAft>
                <a:spcPts val="600"/>
              </a:spcAft>
              <a:buNone/>
            </a:pPr>
            <a:endParaRPr lang="en-AU" sz="1800" dirty="0" smtClean="0">
              <a:latin typeface="Arial" panose="020B0604020202020204" pitchFamily="34" charset="0"/>
              <a:cs typeface="Arial" panose="020B0604020202020204" pitchFamily="34" charset="0"/>
            </a:endParaRPr>
          </a:p>
          <a:p>
            <a:pPr lvl="0">
              <a:spcBef>
                <a:spcPts val="0"/>
              </a:spcBef>
              <a:spcAft>
                <a:spcPts val="600"/>
              </a:spcAft>
            </a:pPr>
            <a:r>
              <a:rPr lang="en-AU" sz="1800" dirty="0" smtClean="0">
                <a:latin typeface="Arial" panose="020B0604020202020204" pitchFamily="34" charset="0"/>
                <a:cs typeface="Arial" panose="020B0604020202020204" pitchFamily="34" charset="0"/>
              </a:rPr>
              <a:t>The latest results, to end March show that the Scheme is tracking well: 5,400 participants at an average cost of $34,000 and over 90% participant satisfaction</a:t>
            </a:r>
            <a:br>
              <a:rPr lang="en-AU" sz="1800" dirty="0" smtClean="0">
                <a:latin typeface="Arial" panose="020B0604020202020204" pitchFamily="34" charset="0"/>
                <a:cs typeface="Arial" panose="020B0604020202020204" pitchFamily="34" charset="0"/>
              </a:rPr>
            </a:br>
            <a:endParaRPr lang="en-AU" sz="1800" dirty="0">
              <a:latin typeface="Arial" panose="020B0604020202020204" pitchFamily="34" charset="0"/>
              <a:cs typeface="Arial" panose="020B0604020202020204" pitchFamily="34" charset="0"/>
            </a:endParaRPr>
          </a:p>
          <a:p>
            <a:pPr lvl="0">
              <a:spcBef>
                <a:spcPts val="0"/>
              </a:spcBef>
              <a:spcAft>
                <a:spcPts val="600"/>
              </a:spcAft>
            </a:pPr>
            <a:r>
              <a:rPr lang="en-AU" sz="1800" dirty="0" smtClean="0">
                <a:latin typeface="Arial" panose="020B0604020202020204" pitchFamily="34" charset="0"/>
                <a:cs typeface="Arial" panose="020B0604020202020204" pitchFamily="34" charset="0"/>
              </a:rPr>
              <a:t>There are five drivers of cost in the NDIS: eligibility, scope of supports, price, volume of supports and how those supports are delivered. The first three have been holding well from the outset, while operational improvements have led to much better cost control over the past 9 months</a:t>
            </a:r>
          </a:p>
          <a:p>
            <a:pPr lvl="0">
              <a:spcBef>
                <a:spcPts val="0"/>
              </a:spcBef>
              <a:spcAft>
                <a:spcPts val="600"/>
              </a:spcAft>
            </a:pPr>
            <a:endParaRPr lang="en-AU" sz="1800" dirty="0">
              <a:latin typeface="Arial" panose="020B0604020202020204" pitchFamily="34" charset="0"/>
              <a:cs typeface="Arial" panose="020B0604020202020204" pitchFamily="34" charset="0"/>
            </a:endParaRPr>
          </a:p>
          <a:p>
            <a:pPr lvl="0">
              <a:spcBef>
                <a:spcPts val="0"/>
              </a:spcBef>
              <a:spcAft>
                <a:spcPts val="600"/>
              </a:spcAft>
            </a:pPr>
            <a:r>
              <a:rPr lang="en-AU" sz="1800" dirty="0" smtClean="0">
                <a:latin typeface="Arial" panose="020B0604020202020204" pitchFamily="34" charset="0"/>
                <a:cs typeface="Arial" panose="020B0604020202020204" pitchFamily="34" charset="0"/>
              </a:rPr>
              <a:t>The changes reflect a commitment by the Agency to continuous improvement and learning, which can be seen to be part of a normal insurance prudential governance cycle</a:t>
            </a:r>
          </a:p>
          <a:p>
            <a:pPr lvl="0">
              <a:spcBef>
                <a:spcPts val="0"/>
              </a:spcBef>
              <a:spcAft>
                <a:spcPts val="600"/>
              </a:spcAft>
            </a:pPr>
            <a:endParaRPr lang="en-AU" sz="1800" dirty="0">
              <a:latin typeface="Arial" panose="020B0604020202020204" pitchFamily="34" charset="0"/>
              <a:cs typeface="Arial" panose="020B0604020202020204" pitchFamily="34" charset="0"/>
            </a:endParaRPr>
          </a:p>
          <a:p>
            <a:pPr lvl="0">
              <a:spcBef>
                <a:spcPts val="0"/>
              </a:spcBef>
              <a:spcAft>
                <a:spcPts val="600"/>
              </a:spcAft>
            </a:pPr>
            <a:r>
              <a:rPr lang="en-AU" sz="1800" dirty="0" smtClean="0">
                <a:latin typeface="Arial" panose="020B0604020202020204" pitchFamily="34" charset="0"/>
                <a:cs typeface="Arial" panose="020B0604020202020204" pitchFamily="34" charset="0"/>
              </a:rPr>
              <a:t>The key areas of improvement now are: further operational improvements; organisational capability and building the market (demand, supply and workforce)</a:t>
            </a:r>
            <a:br>
              <a:rPr lang="en-AU" sz="1800" dirty="0" smtClean="0">
                <a:latin typeface="Arial" panose="020B0604020202020204" pitchFamily="34" charset="0"/>
                <a:cs typeface="Arial" panose="020B0604020202020204" pitchFamily="34" charset="0"/>
              </a:rPr>
            </a:br>
            <a:endParaRPr lang="en-AU" sz="1800" dirty="0">
              <a:latin typeface="Arial" panose="020B0604020202020204" pitchFamily="34" charset="0"/>
              <a:cs typeface="Arial" panose="020B0604020202020204" pitchFamily="34" charset="0"/>
            </a:endParaRPr>
          </a:p>
          <a:p>
            <a:pPr lvl="0">
              <a:spcBef>
                <a:spcPts val="0"/>
              </a:spcBef>
              <a:spcAft>
                <a:spcPts val="600"/>
              </a:spcAft>
            </a:pPr>
            <a:r>
              <a:rPr lang="en-AU" sz="1800" dirty="0" smtClean="0">
                <a:latin typeface="Arial" panose="020B0604020202020204" pitchFamily="34" charset="0"/>
                <a:cs typeface="Arial" panose="020B0604020202020204" pitchFamily="34" charset="0"/>
              </a:rPr>
              <a:t>The </a:t>
            </a:r>
            <a:r>
              <a:rPr lang="en-AU" sz="1800" dirty="0">
                <a:latin typeface="Arial" panose="020B0604020202020204" pitchFamily="34" charset="0"/>
                <a:cs typeface="Arial" panose="020B0604020202020204" pitchFamily="34" charset="0"/>
              </a:rPr>
              <a:t>Board </a:t>
            </a:r>
            <a:r>
              <a:rPr lang="en-AU" sz="1800" dirty="0" smtClean="0">
                <a:latin typeface="Arial" panose="020B0604020202020204" pitchFamily="34" charset="0"/>
                <a:cs typeface="Arial" panose="020B0604020202020204" pitchFamily="34" charset="0"/>
              </a:rPr>
              <a:t>is committed to Scheme sustainability</a:t>
            </a:r>
            <a:endParaRPr lang="en-AU"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3C45B52-DF46-BA4E-897D-C9635F4A1B4E}" type="slidenum">
              <a:rPr lang="en-US" smtClean="0"/>
              <a:t>19</a:t>
            </a:fld>
            <a:endParaRPr lang="en-US"/>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Results for the first nine months</a:t>
            </a:r>
            <a:endParaRPr lang="en-AU" dirty="0"/>
          </a:p>
        </p:txBody>
      </p:sp>
    </p:spTree>
    <p:extLst>
      <p:ext uri="{BB962C8B-B14F-4D97-AF65-F5344CB8AC3E}">
        <p14:creationId xmlns:p14="http://schemas.microsoft.com/office/powerpoint/2010/main" val="2881383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002" y="1659468"/>
            <a:ext cx="8229600" cy="4944532"/>
          </a:xfrm>
        </p:spPr>
        <p:txBody>
          <a:bodyPr>
            <a:normAutofit fontScale="55000" lnSpcReduction="20000"/>
          </a:bodyPr>
          <a:lstStyle/>
          <a:p>
            <a:pPr>
              <a:lnSpc>
                <a:spcPct val="120000"/>
              </a:lnSpc>
              <a:spcBef>
                <a:spcPts val="0"/>
              </a:spcBef>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The NDIS is </a:t>
            </a:r>
            <a:r>
              <a:rPr lang="en-AU" sz="2400" i="1" dirty="0">
                <a:latin typeface="Arial" panose="020B0604020202020204" pitchFamily="34" charset="0"/>
                <a:cs typeface="Arial" panose="020B0604020202020204" pitchFamily="34" charset="0"/>
              </a:rPr>
              <a:t>the</a:t>
            </a:r>
            <a:r>
              <a:rPr lang="en-AU" sz="2400" dirty="0">
                <a:latin typeface="Arial" panose="020B0604020202020204" pitchFamily="34" charset="0"/>
                <a:cs typeface="Arial" panose="020B0604020202020204" pitchFamily="34" charset="0"/>
              </a:rPr>
              <a:t> </a:t>
            </a:r>
            <a:r>
              <a:rPr lang="en-AU" sz="2400" dirty="0" smtClean="0">
                <a:latin typeface="Arial" panose="020B0604020202020204" pitchFamily="34" charset="0"/>
                <a:cs typeface="Arial" panose="020B0604020202020204" pitchFamily="34" charset="0"/>
              </a:rPr>
              <a:t>legacy </a:t>
            </a:r>
            <a:r>
              <a:rPr lang="en-AU" sz="2400" dirty="0">
                <a:latin typeface="Arial" panose="020B0604020202020204" pitchFamily="34" charset="0"/>
                <a:cs typeface="Arial" panose="020B0604020202020204" pitchFamily="34" charset="0"/>
              </a:rPr>
              <a:t>social </a:t>
            </a:r>
            <a:r>
              <a:rPr lang="en-AU" sz="2400" dirty="0" smtClean="0">
                <a:latin typeface="Arial" panose="020B0604020202020204" pitchFamily="34" charset="0"/>
                <a:cs typeface="Arial" panose="020B0604020202020204" pitchFamily="34" charset="0"/>
              </a:rPr>
              <a:t>and economic reform </a:t>
            </a:r>
            <a:r>
              <a:rPr lang="en-AU" sz="2400" dirty="0">
                <a:latin typeface="Arial" panose="020B0604020202020204" pitchFamily="34" charset="0"/>
                <a:cs typeface="Arial" panose="020B0604020202020204" pitchFamily="34" charset="0"/>
              </a:rPr>
              <a:t>of our </a:t>
            </a:r>
            <a:r>
              <a:rPr lang="en-AU" sz="2400" dirty="0" smtClean="0">
                <a:latin typeface="Arial" panose="020B0604020202020204" pitchFamily="34" charset="0"/>
                <a:cs typeface="Arial" panose="020B0604020202020204" pitchFamily="34" charset="0"/>
              </a:rPr>
              <a:t>time. The Snowy Mountains Scheme of social and economic policy and like the Snowy Scheme it is a massive and complex task that will take years to build, refine and get right </a:t>
            </a:r>
          </a:p>
          <a:p>
            <a:pPr>
              <a:lnSpc>
                <a:spcPct val="120000"/>
              </a:lnSpc>
              <a:spcBef>
                <a:spcPts val="0"/>
              </a:spcBef>
              <a:spcAft>
                <a:spcPts val="6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When fully implemented over 400,000 Australians with significant and permanent disability under the age of 65 will be direct beneficiaries and well over 1 million family members and carers will indirectly benefit.</a:t>
            </a:r>
          </a:p>
          <a:p>
            <a:pPr>
              <a:lnSpc>
                <a:spcPct val="120000"/>
              </a:lnSpc>
              <a:spcBef>
                <a:spcPts val="0"/>
              </a:spcBef>
              <a:spcAft>
                <a:spcPts val="6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But in fact every Australian will benefit because this is an insurance scheme which will cover the entire population</a:t>
            </a:r>
            <a:endParaRPr lang="en-AU" sz="2400" dirty="0">
              <a:latin typeface="Arial" panose="020B0604020202020204" pitchFamily="34" charset="0"/>
              <a:cs typeface="Arial" panose="020B0604020202020204" pitchFamily="34" charset="0"/>
            </a:endParaRPr>
          </a:p>
          <a:p>
            <a:pPr>
              <a:lnSpc>
                <a:spcPct val="120000"/>
              </a:lnSpc>
              <a:spcBef>
                <a:spcPts val="0"/>
              </a:spcBef>
              <a:spcAft>
                <a:spcPts val="6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The Scheme has the support of all governments and  all political parties as it tackles </a:t>
            </a:r>
            <a:r>
              <a:rPr lang="en-AU" sz="2400" dirty="0">
                <a:latin typeface="Arial" panose="020B0604020202020204" pitchFamily="34" charset="0"/>
                <a:cs typeface="Arial" panose="020B0604020202020204" pitchFamily="34" charset="0"/>
              </a:rPr>
              <a:t>the greatest shortcoming in our country’s social services system – </a:t>
            </a:r>
            <a:r>
              <a:rPr lang="en-AU" sz="2400" dirty="0" smtClean="0">
                <a:latin typeface="Arial" panose="020B0604020202020204" pitchFamily="34" charset="0"/>
                <a:cs typeface="Arial" panose="020B0604020202020204" pitchFamily="34" charset="0"/>
              </a:rPr>
              <a:t>a broken system in which the essential needs </a:t>
            </a:r>
            <a:r>
              <a:rPr lang="en-AU" sz="2400" dirty="0">
                <a:latin typeface="Arial" panose="020B0604020202020204" pitchFamily="34" charset="0"/>
                <a:cs typeface="Arial" panose="020B0604020202020204" pitchFamily="34" charset="0"/>
              </a:rPr>
              <a:t>of those with a significant disability are </a:t>
            </a:r>
            <a:r>
              <a:rPr lang="en-AU" sz="2400" dirty="0" smtClean="0">
                <a:latin typeface="Arial" panose="020B0604020202020204" pitchFamily="34" charset="0"/>
                <a:cs typeface="Arial" panose="020B0604020202020204" pitchFamily="34" charset="0"/>
              </a:rPr>
              <a:t>only about one-half met and which the Productivity Commission in its landmark report in 2011 infamously described as ‘underfunded, fragmented, inefficient and giving people little choice’</a:t>
            </a:r>
          </a:p>
          <a:p>
            <a:pPr>
              <a:lnSpc>
                <a:spcPct val="120000"/>
              </a:lnSpc>
              <a:spcBef>
                <a:spcPts val="0"/>
              </a:spcBef>
              <a:spcAft>
                <a:spcPts val="6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Today, I will detail: the need for the NDIS; the major findings in the 2011 Productivity Commission report; key features of the NDIS; progress to date since the Scheme’s commencement on 1 July last year; and, current and future challenges, because every nation building reform involves great challenges which must be overcome</a:t>
            </a:r>
            <a:endParaRPr lang="en-AU" sz="2400" dirty="0">
              <a:latin typeface="Arial" panose="020B0604020202020204" pitchFamily="34" charset="0"/>
              <a:cs typeface="Arial" panose="020B0604020202020204" pitchFamily="34" charset="0"/>
            </a:endParaRPr>
          </a:p>
          <a:p>
            <a:pPr>
              <a:lnSpc>
                <a:spcPct val="120000"/>
              </a:lnSpc>
              <a:spcBef>
                <a:spcPts val="0"/>
              </a:spcBef>
              <a:spcAft>
                <a:spcPts val="6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Finally, I will make some observations about the journey over the last 8 years with which I have been closely involved, because what makes the NDIS truly remarkable is that the impetus for this reform came from outside government. It is a triumph of democracy and the campaign has implications well beyond disability. It is an exemplar of how individuals can change society irrevocably for the better and which I hope will inspire you </a:t>
            </a:r>
          </a:p>
          <a:p>
            <a:pPr>
              <a:lnSpc>
                <a:spcPct val="120000"/>
              </a:lnSpc>
              <a:spcBef>
                <a:spcPts val="0"/>
              </a:spcBef>
              <a:spcAft>
                <a:spcPts val="600"/>
              </a:spcAft>
              <a:buFont typeface="Arial" panose="020B0604020202020204" pitchFamily="34" charset="0"/>
              <a:buChar char="•"/>
            </a:pPr>
            <a:r>
              <a:rPr lang="en-AU" sz="2400" dirty="0" smtClean="0">
                <a:latin typeface="Arial" panose="020B0604020202020204" pitchFamily="34" charset="0"/>
                <a:cs typeface="Arial" panose="020B0604020202020204" pitchFamily="34" charset="0"/>
              </a:rPr>
              <a:t>This is the NDIS story</a:t>
            </a:r>
            <a:endParaRPr lang="en-AU" sz="1500" dirty="0" smtClean="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57200" y="1194100"/>
            <a:ext cx="8127402" cy="465368"/>
          </a:xfrm>
        </p:spPr>
        <p:txBody>
          <a:bodyPr anchor="t">
            <a:normAutofit/>
          </a:bodyPr>
          <a:lstStyle/>
          <a:p>
            <a:pPr lvl="0" algn="l">
              <a:spcBef>
                <a:spcPts val="0"/>
              </a:spcBef>
              <a:spcAft>
                <a:spcPts val="1000"/>
              </a:spcAft>
            </a:pPr>
            <a:r>
              <a:rPr lang="en-AU" sz="2400" b="1" dirty="0">
                <a:solidFill>
                  <a:srgbClr val="3480B4"/>
                </a:solidFill>
                <a:latin typeface="Arial" pitchFamily="34" charset="0"/>
                <a:ea typeface="+mn-ea"/>
                <a:cs typeface="Arial" pitchFamily="34" charset="0"/>
              </a:rPr>
              <a:t>The NDIS </a:t>
            </a:r>
            <a:r>
              <a:rPr lang="en-AU" sz="2400" b="1" dirty="0" smtClean="0">
                <a:solidFill>
                  <a:srgbClr val="3480B4"/>
                </a:solidFill>
                <a:latin typeface="Arial" pitchFamily="34" charset="0"/>
                <a:ea typeface="+mn-ea"/>
                <a:cs typeface="Arial" pitchFamily="34" charset="0"/>
              </a:rPr>
              <a:t>journey </a:t>
            </a:r>
            <a:endParaRPr lang="en-AU" dirty="0"/>
          </a:p>
        </p:txBody>
      </p:sp>
      <p:sp>
        <p:nvSpPr>
          <p:cNvPr id="4" name="Slide Number Placeholder 3"/>
          <p:cNvSpPr>
            <a:spLocks noGrp="1"/>
          </p:cNvSpPr>
          <p:nvPr>
            <p:ph type="sldNum" sz="quarter" idx="12"/>
          </p:nvPr>
        </p:nvSpPr>
        <p:spPr/>
        <p:txBody>
          <a:bodyPr/>
          <a:lstStyle/>
          <a:p>
            <a:fld id="{A3C45B52-DF46-BA4E-897D-C9635F4A1B4E}" type="slidenum">
              <a:rPr lang="en-US" smtClean="0"/>
              <a:t>2</a:t>
            </a:fld>
            <a:endParaRPr lang="en-US" dirty="0"/>
          </a:p>
        </p:txBody>
      </p:sp>
    </p:spTree>
    <p:extLst>
      <p:ext uri="{BB962C8B-B14F-4D97-AF65-F5344CB8AC3E}">
        <p14:creationId xmlns:p14="http://schemas.microsoft.com/office/powerpoint/2010/main" val="20884285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7" y="1659468"/>
            <a:ext cx="8348133" cy="4944532"/>
          </a:xfrm>
        </p:spPr>
        <p:txBody>
          <a:bodyPr>
            <a:noAutofit/>
          </a:bodyPr>
          <a:lstStyle/>
          <a:p>
            <a:pPr>
              <a:spcBef>
                <a:spcPts val="0"/>
              </a:spcBef>
              <a:spcAft>
                <a:spcPts val="600"/>
              </a:spcAft>
            </a:pPr>
            <a:r>
              <a:rPr lang="en-AU" sz="1600" dirty="0">
                <a:latin typeface="Arial" panose="020B0604020202020204" pitchFamily="34" charset="0"/>
                <a:cs typeface="Arial" panose="020B0604020202020204" pitchFamily="34" charset="0"/>
              </a:rPr>
              <a:t>While average annualised package cost is a key factor in understanding Scheme costs, considering it in isolation from other  Scheme dynamics is </a:t>
            </a:r>
            <a:r>
              <a:rPr lang="en-AU" sz="1600" dirty="0" smtClean="0">
                <a:latin typeface="Arial" panose="020B0604020202020204" pitchFamily="34" charset="0"/>
                <a:cs typeface="Arial" panose="020B0604020202020204" pitchFamily="34" charset="0"/>
              </a:rPr>
              <a:t>misleading</a:t>
            </a:r>
          </a:p>
          <a:p>
            <a:pPr>
              <a:spcBef>
                <a:spcPts val="0"/>
              </a:spcBef>
              <a:spcAft>
                <a:spcPts val="600"/>
              </a:spcAft>
            </a:pPr>
            <a:r>
              <a:rPr lang="en-AU" sz="1600" dirty="0" smtClean="0">
                <a:latin typeface="Arial" panose="020B0604020202020204" pitchFamily="34" charset="0"/>
                <a:cs typeface="Arial" panose="020B0604020202020204" pitchFamily="34" charset="0"/>
              </a:rPr>
              <a:t>The original data on, which the costs of the NDIS were estimated, implied a very skewed distribution of costs and number of participants with those in the two top support categories representing only 10% by number but 42% of projected total costs, while those in the three lowest support needs categories represented 55% of participants but only 12 % of costs  </a:t>
            </a:r>
            <a:endParaRPr lang="en-AU" sz="1600" dirty="0">
              <a:latin typeface="Arial" panose="020B0604020202020204" pitchFamily="34" charset="0"/>
              <a:cs typeface="Arial" panose="020B0604020202020204" pitchFamily="34" charset="0"/>
            </a:endParaRPr>
          </a:p>
          <a:p>
            <a:pPr>
              <a:spcBef>
                <a:spcPts val="0"/>
              </a:spcBef>
              <a:spcAft>
                <a:spcPts val="600"/>
              </a:spcAft>
            </a:pPr>
            <a:r>
              <a:rPr lang="en-AU" sz="1600" dirty="0">
                <a:latin typeface="Arial" panose="020B0604020202020204" pitchFamily="34" charset="0"/>
                <a:cs typeface="Arial" panose="020B0604020202020204" pitchFamily="34" charset="0"/>
              </a:rPr>
              <a:t>The long-term sustainability will be affected by a number is issues, </a:t>
            </a:r>
            <a:r>
              <a:rPr lang="en-AU" sz="1600" dirty="0" smtClean="0">
                <a:latin typeface="Arial" panose="020B0604020202020204" pitchFamily="34" charset="0"/>
                <a:cs typeface="Arial" panose="020B0604020202020204" pitchFamily="34" charset="0"/>
              </a:rPr>
              <a:t>which </a:t>
            </a:r>
            <a:r>
              <a:rPr lang="en-AU" sz="1600" dirty="0">
                <a:latin typeface="Arial" panose="020B0604020202020204" pitchFamily="34" charset="0"/>
                <a:cs typeface="Arial" panose="020B0604020202020204" pitchFamily="34" charset="0"/>
              </a:rPr>
              <a:t>include:</a:t>
            </a:r>
          </a:p>
          <a:p>
            <a:pPr lvl="1">
              <a:spcBef>
                <a:spcPts val="0"/>
              </a:spcBef>
              <a:spcAft>
                <a:spcPts val="600"/>
              </a:spcAft>
            </a:pPr>
            <a:r>
              <a:rPr lang="en-AU" sz="1600" dirty="0">
                <a:latin typeface="Arial" panose="020B0604020202020204" pitchFamily="34" charset="0"/>
                <a:cs typeface="Arial" panose="020B0604020202020204" pitchFamily="34" charset="0"/>
              </a:rPr>
              <a:t>the number of eligible </a:t>
            </a:r>
            <a:r>
              <a:rPr lang="en-AU" sz="1600" dirty="0" smtClean="0">
                <a:latin typeface="Arial" panose="020B0604020202020204" pitchFamily="34" charset="0"/>
                <a:cs typeface="Arial" panose="020B0604020202020204" pitchFamily="34" charset="0"/>
              </a:rPr>
              <a:t>participants and so far many fewer than expected low cost participants have entered the Scheme and if this continues it will lift average costs but not increase total costs </a:t>
            </a:r>
            <a:endParaRPr lang="en-AU" sz="1600" dirty="0">
              <a:latin typeface="Arial" panose="020B0604020202020204" pitchFamily="34" charset="0"/>
              <a:cs typeface="Arial" panose="020B0604020202020204" pitchFamily="34" charset="0"/>
            </a:endParaRPr>
          </a:p>
          <a:p>
            <a:pPr lvl="1">
              <a:spcBef>
                <a:spcPts val="0"/>
              </a:spcBef>
              <a:spcAft>
                <a:spcPts val="600"/>
              </a:spcAft>
            </a:pPr>
            <a:r>
              <a:rPr lang="en-AU" sz="1600" dirty="0" smtClean="0">
                <a:latin typeface="Arial" panose="020B0604020202020204" pitchFamily="34" charset="0"/>
                <a:cs typeface="Arial" panose="020B0604020202020204" pitchFamily="34" charset="0"/>
              </a:rPr>
              <a:t>the </a:t>
            </a:r>
            <a:r>
              <a:rPr lang="en-AU" sz="1600" dirty="0">
                <a:latin typeface="Arial" panose="020B0604020202020204" pitchFamily="34" charset="0"/>
                <a:cs typeface="Arial" panose="020B0604020202020204" pitchFamily="34" charset="0"/>
              </a:rPr>
              <a:t>length of time a participant spends in the Scheme </a:t>
            </a:r>
          </a:p>
          <a:p>
            <a:pPr lvl="1">
              <a:spcBef>
                <a:spcPts val="0"/>
              </a:spcBef>
              <a:spcAft>
                <a:spcPts val="600"/>
              </a:spcAft>
            </a:pPr>
            <a:r>
              <a:rPr lang="en-AU" sz="1600" dirty="0">
                <a:latin typeface="Arial" panose="020B0604020202020204" pitchFamily="34" charset="0"/>
                <a:cs typeface="Arial" panose="020B0604020202020204" pitchFamily="34" charset="0"/>
              </a:rPr>
              <a:t>early intervention – high upfront investment may reduce long-term need for support – packages are generally for 6 months and the current estimates of packages annualise these costs </a:t>
            </a:r>
          </a:p>
          <a:p>
            <a:pPr lvl="1">
              <a:spcBef>
                <a:spcPts val="0"/>
              </a:spcBef>
              <a:spcAft>
                <a:spcPts val="600"/>
              </a:spcAft>
            </a:pPr>
            <a:r>
              <a:rPr lang="en-AU" sz="1600" dirty="0">
                <a:latin typeface="Arial" panose="020B0604020202020204" pitchFamily="34" charset="0"/>
                <a:cs typeface="Arial" panose="020B0604020202020204" pitchFamily="34" charset="0"/>
              </a:rPr>
              <a:t>the amount of supports actually used – other compensation schemes only have a 90% utilisation rate – the NDIS is likely to use less than 100%</a:t>
            </a:r>
          </a:p>
        </p:txBody>
      </p:sp>
      <p:sp>
        <p:nvSpPr>
          <p:cNvPr id="4" name="Slide Number Placeholder 3"/>
          <p:cNvSpPr>
            <a:spLocks noGrp="1"/>
          </p:cNvSpPr>
          <p:nvPr>
            <p:ph type="sldNum" sz="quarter" idx="12"/>
          </p:nvPr>
        </p:nvSpPr>
        <p:spPr/>
        <p:txBody>
          <a:bodyPr/>
          <a:lstStyle/>
          <a:p>
            <a:fld id="{A3C45B52-DF46-BA4E-897D-C9635F4A1B4E}" type="slidenum">
              <a:rPr lang="en-US" smtClean="0"/>
              <a:t>20</a:t>
            </a:fld>
            <a:endParaRPr lang="en-US"/>
          </a:p>
        </p:txBody>
      </p:sp>
      <p:sp>
        <p:nvSpPr>
          <p:cNvPr id="5" name="Title 1"/>
          <p:cNvSpPr txBox="1">
            <a:spLocks/>
          </p:cNvSpPr>
          <p:nvPr/>
        </p:nvSpPr>
        <p:spPr>
          <a:xfrm>
            <a:off x="457200" y="1194100"/>
            <a:ext cx="8427156"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Scheme dynamics, average package costs and eligibility</a:t>
            </a:r>
            <a:endParaRPr lang="en-AU" dirty="0"/>
          </a:p>
        </p:txBody>
      </p:sp>
    </p:spTree>
    <p:extLst>
      <p:ext uri="{BB962C8B-B14F-4D97-AF65-F5344CB8AC3E}">
        <p14:creationId xmlns:p14="http://schemas.microsoft.com/office/powerpoint/2010/main" val="2037441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378" y="1659468"/>
            <a:ext cx="8359422" cy="4876799"/>
          </a:xfrm>
        </p:spPr>
        <p:txBody>
          <a:bodyPr>
            <a:noAutofit/>
          </a:bodyPr>
          <a:lstStyle/>
          <a:p>
            <a:pPr>
              <a:spcBef>
                <a:spcPts val="0"/>
              </a:spcBef>
              <a:spcAft>
                <a:spcPts val="600"/>
              </a:spcAft>
            </a:pPr>
            <a:r>
              <a:rPr lang="en-AU" sz="1700" dirty="0" smtClean="0">
                <a:latin typeface="Arial" panose="020B0604020202020204" pitchFamily="34" charset="0"/>
                <a:cs typeface="Arial" panose="020B0604020202020204" pitchFamily="34" charset="0"/>
              </a:rPr>
              <a:t>There are two primary areas of further operational improvement in which work is well underway</a:t>
            </a:r>
          </a:p>
          <a:p>
            <a:pPr lvl="0">
              <a:spcBef>
                <a:spcPts val="0"/>
              </a:spcBef>
              <a:spcAft>
                <a:spcPts val="600"/>
              </a:spcAft>
            </a:pPr>
            <a:r>
              <a:rPr lang="en-AU" sz="1700" dirty="0" smtClean="0">
                <a:latin typeface="Arial" panose="020B0604020202020204" pitchFamily="34" charset="0"/>
                <a:cs typeface="Arial" panose="020B0604020202020204" pitchFamily="34" charset="0"/>
              </a:rPr>
              <a:t>First, the development of highly refined packages is critical to the sustainability of schemes like the NDIS and for spinal cord, brain and burn injuries have been well developed as part of many years of experience with accident compensation schemes</a:t>
            </a:r>
          </a:p>
          <a:p>
            <a:pPr lvl="0">
              <a:spcBef>
                <a:spcPts val="0"/>
              </a:spcBef>
              <a:spcAft>
                <a:spcPts val="600"/>
              </a:spcAft>
            </a:pPr>
            <a:r>
              <a:rPr lang="en-AU" sz="1700" dirty="0" smtClean="0">
                <a:latin typeface="Arial" panose="020B0604020202020204" pitchFamily="34" charset="0"/>
                <a:cs typeface="Arial" panose="020B0604020202020204" pitchFamily="34" charset="0"/>
              </a:rPr>
              <a:t>The Agency intends to trial the </a:t>
            </a:r>
            <a:r>
              <a:rPr lang="en-AU" sz="1700" dirty="0">
                <a:latin typeface="Arial" panose="020B0604020202020204" pitchFamily="34" charset="0"/>
                <a:cs typeface="Arial" panose="020B0604020202020204" pitchFamily="34" charset="0"/>
              </a:rPr>
              <a:t>World Health Organization Disability Assessment Schedule 2.0 (</a:t>
            </a:r>
            <a:r>
              <a:rPr lang="en-AU" sz="1700" dirty="0" smtClean="0">
                <a:latin typeface="Arial" panose="020B0604020202020204" pitchFamily="34" charset="0"/>
                <a:cs typeface="Arial" panose="020B0604020202020204" pitchFamily="34" charset="0"/>
              </a:rPr>
              <a:t>WHODAS), which will </a:t>
            </a:r>
            <a:r>
              <a:rPr lang="en-AU" sz="1700" dirty="0">
                <a:latin typeface="Arial" panose="020B0604020202020204" pitchFamily="34" charset="0"/>
                <a:cs typeface="Arial" panose="020B0604020202020204" pitchFamily="34" charset="0"/>
              </a:rPr>
              <a:t>allow a link between assessment and resource allocation at the individual </a:t>
            </a:r>
            <a:r>
              <a:rPr lang="en-AU" sz="1700" dirty="0" smtClean="0">
                <a:latin typeface="Arial" panose="020B0604020202020204" pitchFamily="34" charset="0"/>
                <a:cs typeface="Arial" panose="020B0604020202020204" pitchFamily="34" charset="0"/>
              </a:rPr>
              <a:t>level and </a:t>
            </a:r>
            <a:r>
              <a:rPr lang="en-AU" sz="1700" dirty="0">
                <a:latin typeface="Arial" panose="020B0604020202020204" pitchFamily="34" charset="0"/>
                <a:cs typeface="Arial" panose="020B0604020202020204" pitchFamily="34" charset="0"/>
              </a:rPr>
              <a:t>is consistent with </a:t>
            </a:r>
            <a:r>
              <a:rPr lang="en-AU" sz="1700" dirty="0" smtClean="0">
                <a:latin typeface="Arial" panose="020B0604020202020204" pitchFamily="34" charset="0"/>
                <a:cs typeface="Arial" panose="020B0604020202020204" pitchFamily="34" charset="0"/>
              </a:rPr>
              <a:t>total funding </a:t>
            </a:r>
          </a:p>
          <a:p>
            <a:pPr>
              <a:spcBef>
                <a:spcPts val="0"/>
              </a:spcBef>
              <a:spcAft>
                <a:spcPts val="600"/>
              </a:spcAft>
            </a:pPr>
            <a:r>
              <a:rPr lang="en-AU" sz="1700" dirty="0" smtClean="0">
                <a:latin typeface="Arial" panose="020B0604020202020204" pitchFamily="34" charset="0"/>
                <a:cs typeface="Arial" panose="020B0604020202020204" pitchFamily="34" charset="0"/>
              </a:rPr>
              <a:t>The Agency is also developing other tools, based on an analysis of support needs for the most common and high cost disabilities to better link assessment and packages</a:t>
            </a:r>
          </a:p>
          <a:p>
            <a:pPr>
              <a:spcBef>
                <a:spcPts val="0"/>
              </a:spcBef>
              <a:spcAft>
                <a:spcPts val="600"/>
              </a:spcAft>
            </a:pPr>
            <a:r>
              <a:rPr lang="en-AU" sz="1700" dirty="0" smtClean="0">
                <a:latin typeface="Arial" panose="020B0604020202020204" pitchFamily="34" charset="0"/>
                <a:cs typeface="Arial" panose="020B0604020202020204" pitchFamily="34" charset="0"/>
              </a:rPr>
              <a:t>Second, the Agency is in the process of restructuring how supports are delivered, to move away from the current long ‘menu-approach’ based on a catalogue of supports to a more flexible approach. This will result in budgets for three categories (capital, investment and consumption) and flexibility to choose within these categories  </a:t>
            </a:r>
            <a:endParaRPr lang="en-AU" sz="1700" dirty="0" smtClean="0"/>
          </a:p>
        </p:txBody>
      </p:sp>
      <p:sp>
        <p:nvSpPr>
          <p:cNvPr id="4" name="Slide Number Placeholder 3"/>
          <p:cNvSpPr>
            <a:spLocks noGrp="1"/>
          </p:cNvSpPr>
          <p:nvPr>
            <p:ph type="sldNum" sz="quarter" idx="12"/>
          </p:nvPr>
        </p:nvSpPr>
        <p:spPr/>
        <p:txBody>
          <a:bodyPr/>
          <a:lstStyle/>
          <a:p>
            <a:fld id="{A3C45B52-DF46-BA4E-897D-C9635F4A1B4E}" type="slidenum">
              <a:rPr lang="en-US" smtClean="0"/>
              <a:t>21</a:t>
            </a:fld>
            <a:endParaRPr lang="en-US"/>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Continuous learning and the prudential cycle</a:t>
            </a:r>
            <a:endParaRPr lang="en-AU" dirty="0"/>
          </a:p>
        </p:txBody>
      </p:sp>
    </p:spTree>
    <p:extLst>
      <p:ext uri="{BB962C8B-B14F-4D97-AF65-F5344CB8AC3E}">
        <p14:creationId xmlns:p14="http://schemas.microsoft.com/office/powerpoint/2010/main" val="520700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244" y="1659468"/>
            <a:ext cx="8325555" cy="4820354"/>
          </a:xfrm>
        </p:spPr>
        <p:txBody>
          <a:bodyPr>
            <a:normAutofit lnSpcReduction="10000"/>
          </a:bodyPr>
          <a:lstStyle/>
          <a:p>
            <a:pPr>
              <a:spcBef>
                <a:spcPts val="0"/>
              </a:spcBef>
              <a:spcAft>
                <a:spcPts val="600"/>
              </a:spcAft>
            </a:pPr>
            <a:r>
              <a:rPr lang="en-AU" sz="1800" dirty="0" smtClean="0">
                <a:latin typeface="Arial" panose="020B0604020202020204" pitchFamily="34" charset="0"/>
                <a:cs typeface="Arial" panose="020B0604020202020204" pitchFamily="34" charset="0"/>
              </a:rPr>
              <a:t>Developing the market</a:t>
            </a:r>
          </a:p>
          <a:p>
            <a:pPr lvl="1">
              <a:spcBef>
                <a:spcPts val="0"/>
              </a:spcBef>
              <a:spcAft>
                <a:spcPts val="600"/>
              </a:spcAft>
            </a:pPr>
            <a:r>
              <a:rPr lang="en-AU" sz="1800" dirty="0" smtClean="0">
                <a:latin typeface="Arial" panose="020B0604020202020204" pitchFamily="34" charset="0"/>
                <a:cs typeface="Arial" panose="020B0604020202020204" pitchFamily="34" charset="0"/>
              </a:rPr>
              <a:t>Consumer capacity (building the capacity of Disability Support Organisations)</a:t>
            </a:r>
          </a:p>
          <a:p>
            <a:pPr lvl="1">
              <a:spcBef>
                <a:spcPts val="0"/>
              </a:spcBef>
              <a:spcAft>
                <a:spcPts val="600"/>
              </a:spcAft>
            </a:pPr>
            <a:r>
              <a:rPr lang="en-AU" sz="1800" dirty="0" smtClean="0">
                <a:latin typeface="Arial" panose="020B0604020202020204" pitchFamily="34" charset="0"/>
                <a:cs typeface="Arial" panose="020B0604020202020204" pitchFamily="34" charset="0"/>
              </a:rPr>
              <a:t>Service provider readiness</a:t>
            </a:r>
          </a:p>
          <a:p>
            <a:pPr lvl="1">
              <a:spcBef>
                <a:spcPts val="0"/>
              </a:spcBef>
              <a:spcAft>
                <a:spcPts val="600"/>
              </a:spcAft>
            </a:pPr>
            <a:r>
              <a:rPr lang="en-AU" sz="1800" dirty="0" smtClean="0">
                <a:latin typeface="Arial" panose="020B0604020202020204" pitchFamily="34" charset="0"/>
                <a:cs typeface="Arial" panose="020B0604020202020204" pitchFamily="34" charset="0"/>
              </a:rPr>
              <a:t>Workforce</a:t>
            </a:r>
          </a:p>
          <a:p>
            <a:pPr lvl="1">
              <a:spcBef>
                <a:spcPts val="0"/>
              </a:spcBef>
              <a:spcAft>
                <a:spcPts val="600"/>
              </a:spcAft>
            </a:pPr>
            <a:r>
              <a:rPr lang="en-AU" sz="1800" dirty="0" smtClean="0">
                <a:latin typeface="Arial" panose="020B0604020202020204" pitchFamily="34" charset="0"/>
                <a:cs typeface="Arial" panose="020B0604020202020204" pitchFamily="34" charset="0"/>
              </a:rPr>
              <a:t>Price deregulation</a:t>
            </a:r>
          </a:p>
          <a:p>
            <a:pPr lvl="1">
              <a:spcBef>
                <a:spcPts val="0"/>
              </a:spcBef>
              <a:spcAft>
                <a:spcPts val="600"/>
              </a:spcAft>
            </a:pPr>
            <a:r>
              <a:rPr lang="en-AU" sz="1800" dirty="0" smtClean="0">
                <a:latin typeface="Arial" panose="020B0604020202020204" pitchFamily="34" charset="0"/>
                <a:cs typeface="Arial" panose="020B0604020202020204" pitchFamily="34" charset="0"/>
              </a:rPr>
              <a:t>Rural and remote, special considerations</a:t>
            </a:r>
          </a:p>
          <a:p>
            <a:pPr>
              <a:spcBef>
                <a:spcPts val="0"/>
              </a:spcBef>
              <a:spcAft>
                <a:spcPts val="600"/>
              </a:spcAft>
            </a:pPr>
            <a:r>
              <a:rPr lang="en-AU" sz="1800" dirty="0" smtClean="0">
                <a:latin typeface="Arial" panose="020B0604020202020204" pitchFamily="34" charset="0"/>
                <a:cs typeface="Arial" panose="020B0604020202020204" pitchFamily="34" charset="0"/>
              </a:rPr>
              <a:t>NDIA ICT system</a:t>
            </a:r>
          </a:p>
          <a:p>
            <a:pPr>
              <a:spcBef>
                <a:spcPts val="0"/>
              </a:spcBef>
              <a:spcAft>
                <a:spcPts val="600"/>
              </a:spcAft>
            </a:pPr>
            <a:r>
              <a:rPr lang="en-AU" sz="1800" dirty="0" smtClean="0">
                <a:latin typeface="Arial" panose="020B0604020202020204" pitchFamily="34" charset="0"/>
                <a:cs typeface="Arial" panose="020B0604020202020204" pitchFamily="34" charset="0"/>
              </a:rPr>
              <a:t>‘Tier 2’ supports (those who do not receive an individual package</a:t>
            </a:r>
          </a:p>
          <a:p>
            <a:pPr>
              <a:spcBef>
                <a:spcPts val="0"/>
              </a:spcBef>
              <a:spcAft>
                <a:spcPts val="600"/>
              </a:spcAft>
            </a:pPr>
            <a:r>
              <a:rPr lang="en-AU" sz="1800" dirty="0" smtClean="0">
                <a:latin typeface="Arial" panose="020B0604020202020204" pitchFamily="34" charset="0"/>
                <a:cs typeface="Arial" panose="020B0604020202020204" pitchFamily="34" charset="0"/>
              </a:rPr>
              <a:t>Mental health</a:t>
            </a:r>
          </a:p>
          <a:p>
            <a:pPr>
              <a:spcBef>
                <a:spcPts val="0"/>
              </a:spcBef>
              <a:spcAft>
                <a:spcPts val="600"/>
              </a:spcAft>
            </a:pPr>
            <a:r>
              <a:rPr lang="en-AU" sz="1800" dirty="0" smtClean="0">
                <a:latin typeface="Arial" panose="020B0604020202020204" pitchFamily="34" charset="0"/>
                <a:cs typeface="Arial" panose="020B0604020202020204" pitchFamily="34" charset="0"/>
              </a:rPr>
              <a:t>Affordable housing</a:t>
            </a:r>
          </a:p>
          <a:p>
            <a:pPr>
              <a:spcBef>
                <a:spcPts val="0"/>
              </a:spcBef>
              <a:spcAft>
                <a:spcPts val="600"/>
              </a:spcAft>
            </a:pPr>
            <a:r>
              <a:rPr lang="en-AU" sz="1800" dirty="0" smtClean="0">
                <a:latin typeface="Arial" panose="020B0604020202020204" pitchFamily="34" charset="0"/>
                <a:cs typeface="Arial" panose="020B0604020202020204" pitchFamily="34" charset="0"/>
              </a:rPr>
              <a:t>Transition to full scheme timetable</a:t>
            </a:r>
          </a:p>
          <a:p>
            <a:pPr>
              <a:spcBef>
                <a:spcPts val="0"/>
              </a:spcBef>
              <a:spcAft>
                <a:spcPts val="600"/>
              </a:spcAft>
            </a:pPr>
            <a:r>
              <a:rPr lang="en-AU" sz="1800" dirty="0" smtClean="0">
                <a:latin typeface="Arial" panose="020B0604020202020204" pitchFamily="34" charset="0"/>
                <a:cs typeface="Arial" panose="020B0604020202020204" pitchFamily="34" charset="0"/>
              </a:rPr>
              <a:t>Disability employment opportunities</a:t>
            </a:r>
          </a:p>
          <a:p>
            <a:pPr>
              <a:spcBef>
                <a:spcPts val="0"/>
              </a:spcBef>
              <a:spcAft>
                <a:spcPts val="600"/>
              </a:spcAft>
            </a:pPr>
            <a:r>
              <a:rPr lang="en-AU" sz="1800" dirty="0" smtClean="0">
                <a:latin typeface="Arial" panose="020B0604020202020204" pitchFamily="34" charset="0"/>
                <a:cs typeface="Arial" panose="020B0604020202020204" pitchFamily="34" charset="0"/>
              </a:rPr>
              <a:t>National equipment strategy</a:t>
            </a:r>
          </a:p>
          <a:p>
            <a:endParaRPr lang="en-AU" sz="15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3C45B52-DF46-BA4E-897D-C9635F4A1B4E}" type="slidenum">
              <a:rPr lang="en-US" smtClean="0"/>
              <a:t>22</a:t>
            </a:fld>
            <a:endParaRPr lang="en-US"/>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Building for the medium to long term: key issues</a:t>
            </a:r>
            <a:endParaRPr lang="en-AU" dirty="0"/>
          </a:p>
        </p:txBody>
      </p:sp>
    </p:spTree>
    <p:extLst>
      <p:ext uri="{BB962C8B-B14F-4D97-AF65-F5344CB8AC3E}">
        <p14:creationId xmlns:p14="http://schemas.microsoft.com/office/powerpoint/2010/main" val="814663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244" y="1659468"/>
            <a:ext cx="8325556" cy="4797776"/>
          </a:xfrm>
        </p:spPr>
        <p:txBody>
          <a:bodyPr>
            <a:noAutofit/>
          </a:bodyPr>
          <a:lstStyle/>
          <a:p>
            <a:pPr>
              <a:spcBef>
                <a:spcPts val="0"/>
              </a:spcBef>
              <a:spcAft>
                <a:spcPts val="600"/>
              </a:spcAft>
            </a:pPr>
            <a:r>
              <a:rPr lang="en-AU" sz="1550" dirty="0" smtClean="0">
                <a:latin typeface="Arial" panose="020B0604020202020204" pitchFamily="34" charset="0"/>
                <a:cs typeface="Arial" panose="020B0604020202020204" pitchFamily="34" charset="0"/>
              </a:rPr>
              <a:t>What makes the NDIS truly remarkable is that this idea came from outside government, yet has won the support of all governments and political parties. I hope it inspires you</a:t>
            </a:r>
          </a:p>
          <a:p>
            <a:pPr>
              <a:spcBef>
                <a:spcPts val="0"/>
              </a:spcBef>
              <a:spcAft>
                <a:spcPts val="600"/>
              </a:spcAft>
            </a:pPr>
            <a:r>
              <a:rPr lang="en-AU" sz="1550" dirty="0" smtClean="0">
                <a:latin typeface="Arial" panose="020B0604020202020204" pitchFamily="34" charset="0"/>
                <a:cs typeface="Arial" panose="020B0604020202020204" pitchFamily="34" charset="0"/>
              </a:rPr>
              <a:t>The campaign, called Every Australian Counts costs just $4.5 million over three years. The real heroes were the people with disabilities who told their personal stories with courage and great dignity</a:t>
            </a:r>
          </a:p>
          <a:p>
            <a:pPr>
              <a:spcBef>
                <a:spcPts val="0"/>
              </a:spcBef>
              <a:spcAft>
                <a:spcPts val="600"/>
              </a:spcAft>
            </a:pPr>
            <a:r>
              <a:rPr lang="en-AU" sz="1550" dirty="0" smtClean="0">
                <a:latin typeface="Arial" panose="020B0604020202020204" pitchFamily="34" charset="0"/>
                <a:cs typeface="Arial" panose="020B0604020202020204" pitchFamily="34" charset="0"/>
              </a:rPr>
              <a:t>The NDIS campaign is testament to the power of individuals to change society and was based on four simple interlocking elements which are universally relevant:</a:t>
            </a:r>
          </a:p>
          <a:p>
            <a:pPr lvl="1">
              <a:spcBef>
                <a:spcPts val="0"/>
              </a:spcBef>
              <a:spcAft>
                <a:spcPts val="600"/>
              </a:spcAft>
              <a:buFont typeface="+mj-lt"/>
              <a:buAutoNum type="arabicPeriod"/>
            </a:pPr>
            <a:r>
              <a:rPr lang="en-AU" sz="1400" dirty="0" smtClean="0">
                <a:latin typeface="Arial" panose="020B0604020202020204" pitchFamily="34" charset="0"/>
                <a:cs typeface="Arial" panose="020B0604020202020204" pitchFamily="34" charset="0"/>
              </a:rPr>
              <a:t>The selection of language and the framing of an issue on your terms, as George </a:t>
            </a:r>
            <a:r>
              <a:rPr lang="en-AU" sz="1400" dirty="0" err="1" smtClean="0">
                <a:latin typeface="Arial" panose="020B0604020202020204" pitchFamily="34" charset="0"/>
                <a:cs typeface="Arial" panose="020B0604020202020204" pitchFamily="34" charset="0"/>
              </a:rPr>
              <a:t>Lakoff</a:t>
            </a:r>
            <a:r>
              <a:rPr lang="en-AU" sz="1400" dirty="0" smtClean="0">
                <a:latin typeface="Arial" panose="020B0604020202020204" pitchFamily="34" charset="0"/>
                <a:cs typeface="Arial" panose="020B0604020202020204" pitchFamily="34" charset="0"/>
              </a:rPr>
              <a:t> has identified in </a:t>
            </a:r>
            <a:r>
              <a:rPr lang="en-AU" sz="1400" i="1" dirty="0" smtClean="0">
                <a:latin typeface="Arial" panose="020B0604020202020204" pitchFamily="34" charset="0"/>
                <a:cs typeface="Arial" panose="020B0604020202020204" pitchFamily="34" charset="0"/>
              </a:rPr>
              <a:t>Don’t think of an elephant</a:t>
            </a:r>
            <a:r>
              <a:rPr lang="en-AU" sz="1400" dirty="0" smtClean="0">
                <a:latin typeface="Arial" panose="020B0604020202020204" pitchFamily="34" charset="0"/>
                <a:cs typeface="Arial" panose="020B0604020202020204" pitchFamily="34" charset="0"/>
              </a:rPr>
              <a:t>, is essential for change especially big changes like the NDIS. The description of the old disability system as broken and the campaign name which evoked images of people with disability not counting were examples of this, while the terminology of insurance made the NDIS relevant to all Australians and the campaign name Every Australian Counts invoked the image that people with disability do not count today</a:t>
            </a:r>
          </a:p>
          <a:p>
            <a:pPr lvl="1">
              <a:spcBef>
                <a:spcPts val="0"/>
              </a:spcBef>
              <a:spcAft>
                <a:spcPts val="600"/>
              </a:spcAft>
              <a:buFont typeface="+mj-lt"/>
              <a:buAutoNum type="arabicPeriod"/>
            </a:pPr>
            <a:r>
              <a:rPr lang="en-AU" sz="1400" dirty="0" smtClean="0">
                <a:latin typeface="Arial" panose="020B0604020202020204" pitchFamily="34" charset="0"/>
                <a:cs typeface="Arial" panose="020B0604020202020204" pitchFamily="34" charset="0"/>
              </a:rPr>
              <a:t>Economic analysis is the principle framework for determining public policy in Australia today and the NDIS framed disability as an economic issue for the first time, not just a social policy or human rights issue. Having the Productivity Commission endorse the NDIS was critical</a:t>
            </a:r>
          </a:p>
          <a:p>
            <a:pPr lvl="1">
              <a:spcBef>
                <a:spcPts val="0"/>
              </a:spcBef>
              <a:spcAft>
                <a:spcPts val="600"/>
              </a:spcAft>
              <a:buFont typeface="+mj-lt"/>
              <a:buAutoNum type="arabicPeriod"/>
            </a:pPr>
            <a:r>
              <a:rPr lang="en-AU" sz="1400" dirty="0" smtClean="0">
                <a:latin typeface="Arial" panose="020B0604020202020204" pitchFamily="34" charset="0"/>
                <a:cs typeface="Arial" panose="020B0604020202020204" pitchFamily="34" charset="0"/>
              </a:rPr>
              <a:t>Big reforms are based on unity and because the NDIS provides support based on needs it unified the disability sector, while also appealing to the community’s sense of a fair go</a:t>
            </a:r>
          </a:p>
          <a:p>
            <a:pPr lvl="1">
              <a:spcBef>
                <a:spcPts val="0"/>
              </a:spcBef>
              <a:spcAft>
                <a:spcPts val="600"/>
              </a:spcAft>
              <a:buFont typeface="+mj-lt"/>
              <a:buAutoNum type="arabicPeriod"/>
            </a:pPr>
            <a:r>
              <a:rPr lang="en-AU" sz="1400" dirty="0" smtClean="0">
                <a:latin typeface="Arial" panose="020B0604020202020204" pitchFamily="34" charset="0"/>
                <a:cs typeface="Arial" panose="020B0604020202020204" pitchFamily="34" charset="0"/>
              </a:rPr>
              <a:t>Technology was used brilliantly by the campaign and, in fact, 10 years ago the campaign would not have been possible</a:t>
            </a:r>
          </a:p>
        </p:txBody>
      </p:sp>
      <p:sp>
        <p:nvSpPr>
          <p:cNvPr id="4" name="Slide Number Placeholder 3"/>
          <p:cNvSpPr>
            <a:spLocks noGrp="1"/>
          </p:cNvSpPr>
          <p:nvPr>
            <p:ph type="sldNum" sz="quarter" idx="12"/>
          </p:nvPr>
        </p:nvSpPr>
        <p:spPr/>
        <p:txBody>
          <a:bodyPr/>
          <a:lstStyle/>
          <a:p>
            <a:fld id="{A3C45B52-DF46-BA4E-897D-C9635F4A1B4E}" type="slidenum">
              <a:rPr lang="en-US" smtClean="0"/>
              <a:t>23</a:t>
            </a:fld>
            <a:endParaRPr lang="en-US"/>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The Campaign for the NDIS</a:t>
            </a:r>
            <a:endParaRPr lang="en-AU" dirty="0"/>
          </a:p>
        </p:txBody>
      </p:sp>
    </p:spTree>
    <p:extLst>
      <p:ext uri="{BB962C8B-B14F-4D97-AF65-F5344CB8AC3E}">
        <p14:creationId xmlns:p14="http://schemas.microsoft.com/office/powerpoint/2010/main" val="3382791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001" y="1659468"/>
            <a:ext cx="8450331" cy="4929656"/>
          </a:xfrm>
        </p:spPr>
        <p:txBody>
          <a:bodyPr>
            <a:noAutofit/>
          </a:bodyPr>
          <a:lstStyle/>
          <a:p>
            <a:pPr lvl="0">
              <a:spcBef>
                <a:spcPts val="0"/>
              </a:spcBef>
              <a:spcAft>
                <a:spcPts val="600"/>
              </a:spcAft>
            </a:pPr>
            <a:r>
              <a:rPr lang="en-AU" sz="1550" dirty="0" smtClean="0">
                <a:latin typeface="Arial"/>
                <a:cs typeface="Arial"/>
              </a:rPr>
              <a:t>The NDIS is the legacy social and economic reform of our generation. Like the Snowy Mountains Scheme it is being built to last and for future generations</a:t>
            </a:r>
          </a:p>
          <a:p>
            <a:pPr lvl="0">
              <a:spcBef>
                <a:spcPts val="0"/>
              </a:spcBef>
              <a:spcAft>
                <a:spcPts val="600"/>
              </a:spcAft>
            </a:pPr>
            <a:r>
              <a:rPr lang="en-AU" sz="1550" dirty="0" smtClean="0">
                <a:latin typeface="Arial"/>
                <a:cs typeface="Arial"/>
              </a:rPr>
              <a:t>It is testament to the power of citizens to change society for the better. The </a:t>
            </a:r>
            <a:r>
              <a:rPr lang="en-AU" sz="1550" i="1" dirty="0" smtClean="0">
                <a:latin typeface="Arial"/>
                <a:cs typeface="Arial"/>
              </a:rPr>
              <a:t>Every Australian Counts</a:t>
            </a:r>
            <a:r>
              <a:rPr lang="en-AU" sz="1550" dirty="0" smtClean="0">
                <a:latin typeface="Arial"/>
                <a:cs typeface="Arial"/>
              </a:rPr>
              <a:t> Campaign highlights the power of individuals to change society for the better and I hope it inspires you </a:t>
            </a:r>
          </a:p>
          <a:p>
            <a:pPr lvl="0">
              <a:spcBef>
                <a:spcPts val="0"/>
              </a:spcBef>
              <a:spcAft>
                <a:spcPts val="600"/>
              </a:spcAft>
            </a:pPr>
            <a:r>
              <a:rPr lang="en-AU" sz="1550" dirty="0" smtClean="0">
                <a:latin typeface="Arial"/>
                <a:cs typeface="Arial"/>
              </a:rPr>
              <a:t>The NDIS is built on strong theoretical and practical underpinnings and is an exemplar of governments doing what people cannot do for themselves. It is core government business</a:t>
            </a:r>
          </a:p>
          <a:p>
            <a:pPr lvl="0">
              <a:spcBef>
                <a:spcPts val="0"/>
              </a:spcBef>
              <a:spcAft>
                <a:spcPts val="600"/>
              </a:spcAft>
            </a:pPr>
            <a:r>
              <a:rPr lang="en-AU" sz="1550" dirty="0" smtClean="0">
                <a:latin typeface="Arial"/>
                <a:cs typeface="Arial"/>
              </a:rPr>
              <a:t>In the absence of the NDIS, governments will continue to face a “perfect storm” of ever escalating disability costs, which PwC estimates would reach $35-45 billion and exceed the costs of the NDIS by 2023 to 2025</a:t>
            </a:r>
          </a:p>
          <a:p>
            <a:pPr lvl="0">
              <a:spcBef>
                <a:spcPts val="0"/>
              </a:spcBef>
              <a:spcAft>
                <a:spcPts val="600"/>
              </a:spcAft>
            </a:pPr>
            <a:r>
              <a:rPr lang="en-AU" sz="1550" dirty="0" smtClean="0">
                <a:latin typeface="Arial"/>
                <a:cs typeface="Arial"/>
              </a:rPr>
              <a:t>The benefits of the NDIS far outweigh the costs and is designed to ensure that disability costs are sustainable; the Productivity Commission estimated, that by managing disability based on insurance principles,1% will be added to GDP</a:t>
            </a:r>
          </a:p>
          <a:p>
            <a:pPr lvl="0">
              <a:spcBef>
                <a:spcPts val="0"/>
              </a:spcBef>
              <a:spcAft>
                <a:spcPts val="600"/>
              </a:spcAft>
            </a:pPr>
            <a:r>
              <a:rPr lang="en-AU" sz="1550" dirty="0" smtClean="0">
                <a:latin typeface="Arial"/>
                <a:cs typeface="Arial"/>
              </a:rPr>
              <a:t>The current trial phase was designed to test, refine and improve the Scheme and the results for the first nine months are very positive</a:t>
            </a:r>
          </a:p>
          <a:p>
            <a:pPr lvl="0">
              <a:spcBef>
                <a:spcPts val="0"/>
              </a:spcBef>
              <a:spcAft>
                <a:spcPts val="600"/>
              </a:spcAft>
            </a:pPr>
            <a:r>
              <a:rPr lang="en-AU" sz="1550" dirty="0" smtClean="0">
                <a:latin typeface="Arial"/>
                <a:cs typeface="Arial"/>
              </a:rPr>
              <a:t>There is still a mountain to climb over the next few years as the Scheme is fully rolled out across Australia and the Agency is committed to building the NDIS on strong insurance principles, ensuring that the NDIS is as efficient as possible and meets current and future needs of  people with disability, their families and carers </a:t>
            </a:r>
          </a:p>
        </p:txBody>
      </p:sp>
      <p:sp>
        <p:nvSpPr>
          <p:cNvPr id="4" name="Slide Number Placeholder 3"/>
          <p:cNvSpPr>
            <a:spLocks noGrp="1"/>
          </p:cNvSpPr>
          <p:nvPr>
            <p:ph type="sldNum" sz="quarter" idx="12"/>
          </p:nvPr>
        </p:nvSpPr>
        <p:spPr/>
        <p:txBody>
          <a:bodyPr/>
          <a:lstStyle/>
          <a:p>
            <a:fld id="{A3C45B52-DF46-BA4E-897D-C9635F4A1B4E}" type="slidenum">
              <a:rPr lang="en-US" smtClean="0"/>
              <a:t>24</a:t>
            </a:fld>
            <a:endParaRPr lang="en-US" dirty="0"/>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Conclusions</a:t>
            </a:r>
            <a:endParaRPr lang="en-AU" dirty="0"/>
          </a:p>
        </p:txBody>
      </p:sp>
    </p:spTree>
    <p:extLst>
      <p:ext uri="{BB962C8B-B14F-4D97-AF65-F5344CB8AC3E}">
        <p14:creationId xmlns:p14="http://schemas.microsoft.com/office/powerpoint/2010/main" val="1853371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700808"/>
            <a:ext cx="8640960" cy="5030019"/>
          </a:xfrm>
        </p:spPr>
        <p:txBody>
          <a:bodyPr>
            <a:normAutofit/>
          </a:bodyPr>
          <a:lstStyle/>
          <a:p>
            <a:pPr marL="0" indent="0" algn="ctr">
              <a:buNone/>
            </a:pPr>
            <a:endParaRPr lang="en-AU" sz="2400" dirty="0"/>
          </a:p>
          <a:p>
            <a:pPr marL="0" indent="0" algn="ctr">
              <a:buNone/>
            </a:pPr>
            <a:endParaRPr lang="en-AU" sz="2400" dirty="0" smtClean="0"/>
          </a:p>
          <a:p>
            <a:pPr marL="0" indent="0" algn="ctr">
              <a:buNone/>
            </a:pPr>
            <a:endParaRPr lang="en-AU" sz="2400" dirty="0"/>
          </a:p>
          <a:p>
            <a:pPr marL="0" indent="0" algn="ctr">
              <a:buNone/>
            </a:pPr>
            <a:r>
              <a:rPr lang="en-AU" sz="2400" dirty="0" smtClean="0">
                <a:solidFill>
                  <a:schemeClr val="tx1"/>
                </a:solidFill>
              </a:rPr>
              <a:t>Keep </a:t>
            </a:r>
            <a:r>
              <a:rPr lang="en-AU" sz="2400" dirty="0">
                <a:solidFill>
                  <a:schemeClr val="tx1"/>
                </a:solidFill>
              </a:rPr>
              <a:t>up-to-date by registering at </a:t>
            </a:r>
            <a:r>
              <a:rPr lang="en-AU" sz="2400" dirty="0" smtClean="0">
                <a:solidFill>
                  <a:schemeClr val="tx1"/>
                </a:solidFill>
                <a:hlinkClick r:id="rId2"/>
              </a:rPr>
              <a:t>www.ndis.gov.au</a:t>
            </a:r>
            <a:endParaRPr lang="en-AU" sz="2400" dirty="0">
              <a:solidFill>
                <a:schemeClr val="tx1"/>
              </a:solidFill>
            </a:endParaRPr>
          </a:p>
          <a:p>
            <a:pPr marL="0" indent="0" algn="ctr">
              <a:buNone/>
            </a:pPr>
            <a:endParaRPr lang="en-AU" sz="2400" dirty="0">
              <a:solidFill>
                <a:schemeClr val="tx1"/>
              </a:solidFill>
            </a:endParaRPr>
          </a:p>
          <a:p>
            <a:pPr marL="0" indent="0" algn="ctr">
              <a:buNone/>
            </a:pPr>
            <a:r>
              <a:rPr lang="en-AU" sz="2400" dirty="0" smtClean="0">
                <a:solidFill>
                  <a:schemeClr val="tx1"/>
                </a:solidFill>
              </a:rPr>
              <a:t>Questions </a:t>
            </a:r>
            <a:r>
              <a:rPr lang="en-AU" sz="2400" dirty="0">
                <a:solidFill>
                  <a:schemeClr val="tx1"/>
                </a:solidFill>
              </a:rPr>
              <a:t>and Discussion</a:t>
            </a:r>
          </a:p>
        </p:txBody>
      </p:sp>
    </p:spTree>
    <p:extLst>
      <p:ext uri="{BB962C8B-B14F-4D97-AF65-F5344CB8AC3E}">
        <p14:creationId xmlns:p14="http://schemas.microsoft.com/office/powerpoint/2010/main" val="1827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533" y="1659468"/>
            <a:ext cx="8374651" cy="4878492"/>
          </a:xfrm>
        </p:spPr>
        <p:txBody>
          <a:bodyPr>
            <a:noAutofit/>
          </a:bodyPr>
          <a:lstStyle/>
          <a:p>
            <a:pPr>
              <a:spcBef>
                <a:spcPts val="0"/>
              </a:spcBef>
              <a:spcAft>
                <a:spcPts val="600"/>
              </a:spcAft>
            </a:pPr>
            <a:r>
              <a:rPr lang="en-AU" sz="1400" dirty="0" smtClean="0">
                <a:latin typeface="Arial" panose="020B0604020202020204" pitchFamily="34" charset="0"/>
                <a:cs typeface="Arial" panose="020B0604020202020204" pitchFamily="34" charset="0"/>
              </a:rPr>
              <a:t>Across Australia, disability spending by governments </a:t>
            </a:r>
            <a:r>
              <a:rPr lang="en-AU" sz="1400" dirty="0">
                <a:latin typeface="Arial" panose="020B0604020202020204" pitchFamily="34" charset="0"/>
                <a:cs typeface="Arial" panose="020B0604020202020204" pitchFamily="34" charset="0"/>
              </a:rPr>
              <a:t>has been growing at 7% to 8% in real terms since the late </a:t>
            </a:r>
            <a:r>
              <a:rPr lang="en-AU" sz="1400" dirty="0" smtClean="0">
                <a:latin typeface="Arial" panose="020B0604020202020204" pitchFamily="34" charset="0"/>
                <a:cs typeface="Arial" panose="020B0604020202020204" pitchFamily="34" charset="0"/>
              </a:rPr>
              <a:t>1990s, but this growth has not kept pace with growth in demand</a:t>
            </a:r>
          </a:p>
          <a:p>
            <a:pPr>
              <a:spcBef>
                <a:spcPts val="0"/>
              </a:spcBef>
              <a:spcAft>
                <a:spcPts val="600"/>
              </a:spcAft>
            </a:pPr>
            <a:r>
              <a:rPr lang="en-AU" sz="1400" dirty="0" smtClean="0">
                <a:latin typeface="Arial" panose="020B0604020202020204" pitchFamily="34" charset="0"/>
                <a:cs typeface="Arial" panose="020B0604020202020204" pitchFamily="34" charset="0"/>
              </a:rPr>
              <a:t>Currently a ‘perfect storm’:</a:t>
            </a:r>
          </a:p>
          <a:p>
            <a:pPr lvl="1">
              <a:spcBef>
                <a:spcPts val="0"/>
              </a:spcBef>
              <a:spcAft>
                <a:spcPts val="600"/>
              </a:spcAft>
            </a:pPr>
            <a:r>
              <a:rPr lang="en-AU" sz="1400" dirty="0" smtClean="0">
                <a:latin typeface="Arial" panose="020B0604020202020204" pitchFamily="34" charset="0"/>
                <a:cs typeface="Arial" panose="020B0604020202020204" pitchFamily="34" charset="0"/>
              </a:rPr>
              <a:t>ageing </a:t>
            </a:r>
            <a:r>
              <a:rPr lang="en-AU" sz="1400" dirty="0">
                <a:latin typeface="Arial" panose="020B0604020202020204" pitchFamily="34" charset="0"/>
                <a:cs typeface="Arial" panose="020B0604020202020204" pitchFamily="34" charset="0"/>
              </a:rPr>
              <a:t>baby boomer population of </a:t>
            </a:r>
            <a:r>
              <a:rPr lang="en-AU" sz="1400" dirty="0" smtClean="0">
                <a:latin typeface="Arial" panose="020B0604020202020204" pitchFamily="34" charset="0"/>
                <a:cs typeface="Arial" panose="020B0604020202020204" pitchFamily="34" charset="0"/>
              </a:rPr>
              <a:t>parents</a:t>
            </a:r>
          </a:p>
          <a:p>
            <a:pPr lvl="1">
              <a:spcBef>
                <a:spcPts val="0"/>
              </a:spcBef>
              <a:spcAft>
                <a:spcPts val="600"/>
              </a:spcAft>
            </a:pPr>
            <a:r>
              <a:rPr lang="en-AU" sz="1400" dirty="0" smtClean="0">
                <a:latin typeface="Arial" panose="020B0604020202020204" pitchFamily="34" charset="0"/>
                <a:cs typeface="Arial" panose="020B0604020202020204" pitchFamily="34" charset="0"/>
              </a:rPr>
              <a:t>increasing </a:t>
            </a:r>
            <a:r>
              <a:rPr lang="en-AU" sz="1400" dirty="0">
                <a:latin typeface="Arial" panose="020B0604020202020204" pitchFamily="34" charset="0"/>
                <a:cs typeface="Arial" panose="020B0604020202020204" pitchFamily="34" charset="0"/>
              </a:rPr>
              <a:t>female participation in the workforce, and </a:t>
            </a:r>
            <a:endParaRPr lang="en-AU" sz="1400" dirty="0" smtClean="0">
              <a:latin typeface="Arial" panose="020B0604020202020204" pitchFamily="34" charset="0"/>
              <a:cs typeface="Arial" panose="020B0604020202020204" pitchFamily="34" charset="0"/>
            </a:endParaRPr>
          </a:p>
          <a:p>
            <a:pPr lvl="1">
              <a:spcBef>
                <a:spcPts val="0"/>
              </a:spcBef>
              <a:spcAft>
                <a:spcPts val="600"/>
              </a:spcAft>
            </a:pPr>
            <a:r>
              <a:rPr lang="en-AU" sz="1400" dirty="0" smtClean="0">
                <a:latin typeface="Arial" panose="020B0604020202020204" pitchFamily="34" charset="0"/>
                <a:cs typeface="Arial" panose="020B0604020202020204" pitchFamily="34" charset="0"/>
              </a:rPr>
              <a:t>reduced </a:t>
            </a:r>
            <a:r>
              <a:rPr lang="en-AU" sz="1400" dirty="0">
                <a:latin typeface="Arial" panose="020B0604020202020204" pitchFamily="34" charset="0"/>
                <a:cs typeface="Arial" panose="020B0604020202020204" pitchFamily="34" charset="0"/>
              </a:rPr>
              <a:t>family sizes impacting the available “stock” of family </a:t>
            </a:r>
            <a:r>
              <a:rPr lang="en-AU" sz="1400" dirty="0" smtClean="0">
                <a:latin typeface="Arial" panose="020B0604020202020204" pitchFamily="34" charset="0"/>
                <a:cs typeface="Arial" panose="020B0604020202020204" pitchFamily="34" charset="0"/>
              </a:rPr>
              <a:t>carers</a:t>
            </a:r>
            <a:endParaRPr lang="en-AU" sz="1400" dirty="0">
              <a:latin typeface="Arial" panose="020B0604020202020204" pitchFamily="34" charset="0"/>
              <a:cs typeface="Arial" panose="020B0604020202020204" pitchFamily="34" charset="0"/>
            </a:endParaRPr>
          </a:p>
          <a:p>
            <a:pPr>
              <a:spcBef>
                <a:spcPts val="0"/>
              </a:spcBef>
              <a:spcAft>
                <a:spcPts val="600"/>
              </a:spcAft>
            </a:pPr>
            <a:r>
              <a:rPr lang="en-AU" sz="1400" dirty="0" smtClean="0">
                <a:latin typeface="Arial" panose="020B0604020202020204" pitchFamily="34" charset="0"/>
                <a:cs typeface="Arial" panose="020B0604020202020204" pitchFamily="34" charset="0"/>
              </a:rPr>
              <a:t>Emerging dynamic:</a:t>
            </a:r>
          </a:p>
          <a:p>
            <a:pPr lvl="1">
              <a:spcBef>
                <a:spcPts val="0"/>
              </a:spcBef>
              <a:spcAft>
                <a:spcPts val="600"/>
              </a:spcAft>
            </a:pPr>
            <a:r>
              <a:rPr lang="en-AU" sz="1400" dirty="0">
                <a:latin typeface="Arial" panose="020B0604020202020204" pitchFamily="34" charset="0"/>
                <a:cs typeface="Arial" panose="020B0604020202020204" pitchFamily="34" charset="0"/>
              </a:rPr>
              <a:t>ageing parents </a:t>
            </a:r>
            <a:r>
              <a:rPr lang="en-AU" sz="1400" dirty="0" smtClean="0">
                <a:latin typeface="Arial" panose="020B0604020202020204" pitchFamily="34" charset="0"/>
                <a:cs typeface="Arial" panose="020B0604020202020204" pitchFamily="34" charset="0"/>
              </a:rPr>
              <a:t>forced to relinquish ageing child with disability</a:t>
            </a:r>
            <a:endParaRPr lang="en-AU" sz="1400" dirty="0">
              <a:latin typeface="Arial" panose="020B0604020202020204" pitchFamily="34" charset="0"/>
              <a:cs typeface="Arial" panose="020B0604020202020204" pitchFamily="34" charset="0"/>
            </a:endParaRPr>
          </a:p>
          <a:p>
            <a:pPr lvl="1">
              <a:spcBef>
                <a:spcPts val="0"/>
              </a:spcBef>
              <a:spcAft>
                <a:spcPts val="600"/>
              </a:spcAft>
            </a:pPr>
            <a:r>
              <a:rPr lang="en-AU" sz="1400" dirty="0" smtClean="0">
                <a:latin typeface="Arial" panose="020B0604020202020204" pitchFamily="34" charset="0"/>
                <a:cs typeface="Arial" panose="020B0604020202020204" pitchFamily="34" charset="0"/>
              </a:rPr>
              <a:t>emergency </a:t>
            </a:r>
            <a:r>
              <a:rPr lang="en-AU" sz="1400" dirty="0">
                <a:latin typeface="Arial" panose="020B0604020202020204" pitchFamily="34" charset="0"/>
                <a:cs typeface="Arial" panose="020B0604020202020204" pitchFamily="34" charset="0"/>
              </a:rPr>
              <a:t>response funding required from system</a:t>
            </a:r>
          </a:p>
          <a:p>
            <a:pPr>
              <a:spcBef>
                <a:spcPts val="0"/>
              </a:spcBef>
              <a:spcAft>
                <a:spcPts val="600"/>
              </a:spcAft>
            </a:pPr>
            <a:r>
              <a:rPr lang="en-AU" sz="1400" dirty="0" smtClean="0">
                <a:latin typeface="Arial" panose="020B0604020202020204" pitchFamily="34" charset="0"/>
                <a:cs typeface="Arial" panose="020B0604020202020204" pitchFamily="34" charset="0"/>
              </a:rPr>
              <a:t>Resulting in a ‘death spiral’:</a:t>
            </a:r>
          </a:p>
          <a:p>
            <a:pPr lvl="1">
              <a:spcBef>
                <a:spcPts val="0"/>
              </a:spcBef>
              <a:spcAft>
                <a:spcPts val="600"/>
              </a:spcAft>
            </a:pPr>
            <a:r>
              <a:rPr lang="en-AU" sz="1400" dirty="0" smtClean="0">
                <a:latin typeface="Arial" panose="020B0604020202020204" pitchFamily="34" charset="0"/>
                <a:cs typeface="Arial" panose="020B0604020202020204" pitchFamily="34" charset="0"/>
              </a:rPr>
              <a:t>funding </a:t>
            </a:r>
            <a:r>
              <a:rPr lang="en-AU" sz="1400" dirty="0">
                <a:latin typeface="Arial" panose="020B0604020202020204" pitchFamily="34" charset="0"/>
                <a:cs typeface="Arial" panose="020B0604020202020204" pitchFamily="34" charset="0"/>
              </a:rPr>
              <a:t>in rationed system used for emergencies</a:t>
            </a:r>
          </a:p>
          <a:p>
            <a:pPr lvl="1">
              <a:spcBef>
                <a:spcPts val="0"/>
              </a:spcBef>
              <a:spcAft>
                <a:spcPts val="600"/>
              </a:spcAft>
            </a:pPr>
            <a:r>
              <a:rPr lang="en-AU" sz="1400" dirty="0" smtClean="0">
                <a:latin typeface="Arial" panose="020B0604020202020204" pitchFamily="34" charset="0"/>
                <a:cs typeface="Arial" panose="020B0604020202020204" pitchFamily="34" charset="0"/>
              </a:rPr>
              <a:t>no </a:t>
            </a:r>
            <a:r>
              <a:rPr lang="en-AU" sz="1400" dirty="0">
                <a:latin typeface="Arial" panose="020B0604020202020204" pitchFamily="34" charset="0"/>
                <a:cs typeface="Arial" panose="020B0604020202020204" pitchFamily="34" charset="0"/>
              </a:rPr>
              <a:t>support </a:t>
            </a:r>
            <a:r>
              <a:rPr lang="en-AU" sz="1400" dirty="0" smtClean="0">
                <a:latin typeface="Arial" panose="020B0604020202020204" pitchFamily="34" charset="0"/>
                <a:cs typeface="Arial" panose="020B0604020202020204" pitchFamily="34" charset="0"/>
              </a:rPr>
              <a:t>for </a:t>
            </a:r>
            <a:r>
              <a:rPr lang="en-AU" sz="1400" dirty="0">
                <a:latin typeface="Arial" panose="020B0604020202020204" pitchFamily="34" charset="0"/>
                <a:cs typeface="Arial" panose="020B0604020202020204" pitchFamily="34" charset="0"/>
              </a:rPr>
              <a:t>lower urgency – increasing risk of further </a:t>
            </a:r>
            <a:r>
              <a:rPr lang="en-AU" sz="1400" dirty="0" smtClean="0">
                <a:latin typeface="Arial" panose="020B0604020202020204" pitchFamily="34" charset="0"/>
                <a:cs typeface="Arial" panose="020B0604020202020204" pitchFamily="34" charset="0"/>
              </a:rPr>
              <a:t>crises in future</a:t>
            </a:r>
            <a:endParaRPr lang="en-AU" sz="1400" dirty="0">
              <a:latin typeface="Arial" panose="020B0604020202020204" pitchFamily="34" charset="0"/>
              <a:cs typeface="Arial" panose="020B0604020202020204" pitchFamily="34" charset="0"/>
            </a:endParaRPr>
          </a:p>
          <a:p>
            <a:pPr marL="342900" lvl="1" indent="-342900">
              <a:spcBef>
                <a:spcPts val="0"/>
              </a:spcBef>
              <a:spcAft>
                <a:spcPts val="600"/>
              </a:spcAft>
              <a:buFont typeface="Arial"/>
              <a:buChar char="•"/>
            </a:pPr>
            <a:r>
              <a:rPr lang="en-AU" sz="1400" dirty="0" smtClean="0">
                <a:latin typeface="Arial" panose="020B0604020202020204" pitchFamily="34" charset="0"/>
                <a:cs typeface="Arial" panose="020B0604020202020204" pitchFamily="34" charset="0"/>
              </a:rPr>
              <a:t>At the same time governments have been supporting people with disability, their families and carers poorly. According to the OECD, 45% of Australians are living at or below the poverty line, the worst performance of any OECD country, Australia’s performance in terms of employment of people with disability ranks in the bottom third of OECD countries and carers are twice as likely as the population as a whole to experience a physical disability or to be living in poverty</a:t>
            </a:r>
          </a:p>
          <a:p>
            <a:pPr marL="342900" lvl="1" indent="-342900">
              <a:spcBef>
                <a:spcPts val="0"/>
              </a:spcBef>
              <a:spcAft>
                <a:spcPts val="600"/>
              </a:spcAft>
              <a:buFont typeface="Arial"/>
              <a:buChar char="•"/>
            </a:pPr>
            <a:r>
              <a:rPr lang="en-AU" sz="1400" dirty="0" smtClean="0">
                <a:latin typeface="Arial" panose="020B0604020202020204" pitchFamily="34" charset="0"/>
                <a:cs typeface="Arial" panose="020B0604020202020204" pitchFamily="34" charset="0"/>
              </a:rPr>
              <a:t>The NDIS will improve the well-being of people with disability, their families and carers and in the long term reduce and stabilise government spending on disability costs making it fiscally sustainable</a:t>
            </a:r>
            <a:endParaRPr lang="en-AU"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3C45B52-DF46-BA4E-897D-C9635F4A1B4E}" type="slidenum">
              <a:rPr lang="en-US" smtClean="0"/>
              <a:t>3</a:t>
            </a:fld>
            <a:endParaRPr lang="en-US"/>
          </a:p>
        </p:txBody>
      </p:sp>
      <p:sp>
        <p:nvSpPr>
          <p:cNvPr id="6" name="Title 1"/>
          <p:cNvSpPr>
            <a:spLocks noGrp="1"/>
          </p:cNvSpPr>
          <p:nvPr>
            <p:ph type="title"/>
          </p:nvPr>
        </p:nvSpPr>
        <p:spPr>
          <a:xfrm>
            <a:off x="457200" y="1194100"/>
            <a:ext cx="8127402" cy="465368"/>
          </a:xfrm>
        </p:spPr>
        <p:txBody>
          <a:bodyPr anchor="t">
            <a:normAutofit/>
          </a:bodyPr>
          <a:lstStyle/>
          <a:p>
            <a:pPr lvl="0" algn="l">
              <a:spcBef>
                <a:spcPts val="0"/>
              </a:spcBef>
              <a:spcAft>
                <a:spcPts val="1000"/>
              </a:spcAft>
            </a:pPr>
            <a:r>
              <a:rPr lang="en-AU" sz="2400" b="1" dirty="0" smtClean="0">
                <a:solidFill>
                  <a:srgbClr val="3480B4"/>
                </a:solidFill>
                <a:latin typeface="Arial" pitchFamily="34" charset="0"/>
                <a:ea typeface="+mn-ea"/>
                <a:cs typeface="Arial" pitchFamily="34" charset="0"/>
              </a:rPr>
              <a:t>A perfect storm</a:t>
            </a:r>
            <a:endParaRPr lang="en-AU" dirty="0"/>
          </a:p>
        </p:txBody>
      </p:sp>
    </p:spTree>
    <p:extLst>
      <p:ext uri="{BB962C8B-B14F-4D97-AF65-F5344CB8AC3E}">
        <p14:creationId xmlns:p14="http://schemas.microsoft.com/office/powerpoint/2010/main" val="3387478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002" y="1752600"/>
            <a:ext cx="8229600" cy="4762500"/>
          </a:xfrm>
        </p:spPr>
        <p:txBody>
          <a:bodyPr>
            <a:normAutofit fontScale="25000" lnSpcReduction="20000"/>
          </a:bodyPr>
          <a:lstStyle/>
          <a:p>
            <a:pPr>
              <a:spcAft>
                <a:spcPts val="1800"/>
              </a:spcAft>
            </a:pPr>
            <a:r>
              <a:rPr lang="en-AU" sz="6000" dirty="0" smtClean="0">
                <a:latin typeface="Arial"/>
                <a:cs typeface="Arial"/>
              </a:rPr>
              <a:t>In 2011, the Productivity Commission, after the largest inquiry in its history which received over 1,000 submissions it recommended a NDIS. It described the then current system as “underfunded, fragmented, inefficient and giving people with disability little choice”</a:t>
            </a:r>
          </a:p>
          <a:p>
            <a:pPr>
              <a:spcAft>
                <a:spcPts val="1800"/>
              </a:spcAft>
            </a:pPr>
            <a:r>
              <a:rPr lang="en-AU" sz="6000" dirty="0" smtClean="0">
                <a:latin typeface="Arial"/>
                <a:cs typeface="Arial"/>
              </a:rPr>
              <a:t>The </a:t>
            </a:r>
            <a:r>
              <a:rPr lang="en-AU" sz="6000" dirty="0">
                <a:latin typeface="Arial"/>
                <a:cs typeface="Arial"/>
              </a:rPr>
              <a:t>NDIS will provide care and support to </a:t>
            </a:r>
            <a:r>
              <a:rPr lang="en-AU" sz="6000" dirty="0" smtClean="0">
                <a:latin typeface="Arial"/>
                <a:cs typeface="Arial"/>
              </a:rPr>
              <a:t>over 400,000 people </a:t>
            </a:r>
            <a:r>
              <a:rPr lang="en-AU" sz="6000" dirty="0">
                <a:latin typeface="Arial"/>
                <a:cs typeface="Arial"/>
              </a:rPr>
              <a:t>(at full </a:t>
            </a:r>
            <a:r>
              <a:rPr lang="en-AU" sz="6000" dirty="0" smtClean="0">
                <a:latin typeface="Arial"/>
                <a:cs typeface="Arial"/>
              </a:rPr>
              <a:t>scheme, in 2019-20) </a:t>
            </a:r>
            <a:r>
              <a:rPr lang="en-AU" sz="6000" dirty="0">
                <a:latin typeface="Arial"/>
                <a:cs typeface="Arial"/>
              </a:rPr>
              <a:t>with permanent and significant </a:t>
            </a:r>
            <a:r>
              <a:rPr lang="en-AU" sz="6000" dirty="0" smtClean="0">
                <a:latin typeface="Arial"/>
                <a:cs typeface="Arial"/>
              </a:rPr>
              <a:t>disability. It will cost $22 billion at full scheme and implies a doubling of funding in real terms</a:t>
            </a:r>
          </a:p>
          <a:p>
            <a:pPr>
              <a:spcAft>
                <a:spcPts val="1800"/>
              </a:spcAft>
            </a:pPr>
            <a:r>
              <a:rPr lang="en-AU" sz="6000" dirty="0" smtClean="0">
                <a:latin typeface="Arial"/>
                <a:cs typeface="Arial"/>
              </a:rPr>
              <a:t>Provides </a:t>
            </a:r>
            <a:r>
              <a:rPr lang="en-AU" sz="6000" dirty="0">
                <a:latin typeface="Arial"/>
                <a:cs typeface="Arial"/>
              </a:rPr>
              <a:t>cover for all Australians in the event of acquiring a significant disability or having a child </a:t>
            </a:r>
            <a:r>
              <a:rPr lang="en-AU" sz="6000" dirty="0" smtClean="0">
                <a:latin typeface="Arial"/>
                <a:cs typeface="Arial"/>
              </a:rPr>
              <a:t>born </a:t>
            </a:r>
            <a:r>
              <a:rPr lang="en-AU" sz="6000" dirty="0">
                <a:latin typeface="Arial"/>
                <a:cs typeface="Arial"/>
              </a:rPr>
              <a:t>with a significant disability. </a:t>
            </a:r>
            <a:endParaRPr lang="en-AU" sz="6000" dirty="0" smtClean="0">
              <a:latin typeface="Arial"/>
              <a:cs typeface="Arial"/>
            </a:endParaRPr>
          </a:p>
          <a:p>
            <a:pPr>
              <a:spcAft>
                <a:spcPts val="1800"/>
              </a:spcAft>
            </a:pPr>
            <a:r>
              <a:rPr lang="en-AU" sz="6000" dirty="0" smtClean="0">
                <a:latin typeface="Arial"/>
                <a:cs typeface="Arial"/>
              </a:rPr>
              <a:t>Provides </a:t>
            </a:r>
            <a:r>
              <a:rPr lang="en-AU" sz="6000" dirty="0">
                <a:latin typeface="Arial"/>
                <a:cs typeface="Arial"/>
              </a:rPr>
              <a:t>individualised funding that puts person in charge of their life. </a:t>
            </a:r>
            <a:r>
              <a:rPr lang="en-AU" sz="6000" dirty="0" smtClean="0">
                <a:latin typeface="Arial"/>
                <a:cs typeface="Arial"/>
              </a:rPr>
              <a:t>It also </a:t>
            </a:r>
            <a:r>
              <a:rPr lang="en-AU" sz="6000" dirty="0">
                <a:latin typeface="Arial"/>
                <a:cs typeface="Arial"/>
              </a:rPr>
              <a:t>imposes a mutual obligation on participants to maximise life </a:t>
            </a:r>
            <a:r>
              <a:rPr lang="en-AU" sz="6000" dirty="0" smtClean="0">
                <a:latin typeface="Arial"/>
                <a:cs typeface="Arial"/>
              </a:rPr>
              <a:t>choices.</a:t>
            </a:r>
            <a:endParaRPr lang="en-AU" sz="6000" dirty="0">
              <a:latin typeface="Arial"/>
              <a:cs typeface="Arial"/>
            </a:endParaRPr>
          </a:p>
          <a:p>
            <a:pPr>
              <a:spcAft>
                <a:spcPts val="1800"/>
              </a:spcAft>
            </a:pPr>
            <a:r>
              <a:rPr lang="en-AU" sz="6000" dirty="0">
                <a:latin typeface="Arial"/>
                <a:cs typeface="Arial"/>
              </a:rPr>
              <a:t>Focuses </a:t>
            </a:r>
            <a:r>
              <a:rPr lang="en-AU" sz="6000" dirty="0" smtClean="0">
                <a:latin typeface="Arial"/>
                <a:cs typeface="Arial"/>
              </a:rPr>
              <a:t>on </a:t>
            </a:r>
            <a:r>
              <a:rPr lang="en-AU" sz="6000" dirty="0">
                <a:latin typeface="Arial"/>
                <a:cs typeface="Arial"/>
              </a:rPr>
              <a:t>sustaining family and informal support and building community support for individuals </a:t>
            </a:r>
            <a:r>
              <a:rPr lang="en-AU" sz="6000" dirty="0" smtClean="0">
                <a:latin typeface="Arial"/>
                <a:cs typeface="Arial"/>
              </a:rPr>
              <a:t>as part of </a:t>
            </a:r>
            <a:r>
              <a:rPr lang="en-AU" sz="6000" dirty="0">
                <a:latin typeface="Arial"/>
                <a:cs typeface="Arial"/>
              </a:rPr>
              <a:t>developing </a:t>
            </a:r>
            <a:r>
              <a:rPr lang="en-AU" sz="6000" dirty="0" smtClean="0">
                <a:latin typeface="Arial"/>
                <a:cs typeface="Arial"/>
              </a:rPr>
              <a:t>“reasonable and necessary” funding packages.</a:t>
            </a:r>
            <a:endParaRPr lang="en-AU" sz="6000" dirty="0">
              <a:latin typeface="Arial"/>
              <a:cs typeface="Arial"/>
            </a:endParaRPr>
          </a:p>
          <a:p>
            <a:pPr>
              <a:spcAft>
                <a:spcPts val="1800"/>
              </a:spcAft>
            </a:pPr>
            <a:r>
              <a:rPr lang="en-AU" sz="6000" dirty="0">
                <a:latin typeface="Arial"/>
                <a:cs typeface="Arial"/>
              </a:rPr>
              <a:t>Based on insurance principles whereby investing in helping people achieve good </a:t>
            </a:r>
            <a:r>
              <a:rPr lang="en-AU" sz="6000" dirty="0" smtClean="0">
                <a:latin typeface="Arial"/>
                <a:cs typeface="Arial"/>
              </a:rPr>
              <a:t>outcomes (i.e. social and economic participation and independence), </a:t>
            </a:r>
            <a:r>
              <a:rPr lang="en-AU" sz="6000" dirty="0">
                <a:latin typeface="Arial"/>
                <a:cs typeface="Arial"/>
              </a:rPr>
              <a:t>reduces long term consumption of services (balance sheet effect) and provide an additional benefit to government outside of the scheme (revenue </a:t>
            </a:r>
            <a:r>
              <a:rPr lang="en-AU" sz="6000" dirty="0" smtClean="0">
                <a:latin typeface="Arial"/>
                <a:cs typeface="Arial"/>
              </a:rPr>
              <a:t>effect, where participation leads to employment, and reduced government expenditures, through lower reliance on income support by people with disability and carers)</a:t>
            </a:r>
          </a:p>
          <a:p>
            <a:pPr>
              <a:lnSpc>
                <a:spcPct val="120000"/>
              </a:lnSpc>
              <a:spcBef>
                <a:spcPts val="0"/>
              </a:spcBef>
              <a:spcAft>
                <a:spcPts val="1200"/>
              </a:spcAft>
            </a:pPr>
            <a:endParaRPr lang="en-AU" sz="6200" dirty="0" smtClean="0">
              <a:latin typeface="Arial"/>
              <a:cs typeface="Arial"/>
            </a:endParaRPr>
          </a:p>
        </p:txBody>
      </p:sp>
      <p:sp>
        <p:nvSpPr>
          <p:cNvPr id="2" name="Title 1"/>
          <p:cNvSpPr>
            <a:spLocks noGrp="1"/>
          </p:cNvSpPr>
          <p:nvPr>
            <p:ph type="title"/>
          </p:nvPr>
        </p:nvSpPr>
        <p:spPr>
          <a:xfrm>
            <a:off x="457200" y="1194099"/>
            <a:ext cx="8127402" cy="613187"/>
          </a:xfrm>
        </p:spPr>
        <p:txBody>
          <a:bodyPr anchor="t">
            <a:normAutofit/>
          </a:bodyPr>
          <a:lstStyle/>
          <a:p>
            <a:pPr lvl="0" algn="l">
              <a:spcBef>
                <a:spcPts val="0"/>
              </a:spcBef>
              <a:spcAft>
                <a:spcPts val="1000"/>
              </a:spcAft>
            </a:pPr>
            <a:r>
              <a:rPr lang="en-AU" sz="2400" b="1" dirty="0">
                <a:solidFill>
                  <a:srgbClr val="3480B4"/>
                </a:solidFill>
                <a:latin typeface="Arial" pitchFamily="34" charset="0"/>
                <a:ea typeface="+mn-ea"/>
                <a:cs typeface="Arial" pitchFamily="34" charset="0"/>
              </a:rPr>
              <a:t>What </a:t>
            </a:r>
            <a:r>
              <a:rPr lang="en-AU" sz="2400" b="1" dirty="0" smtClean="0">
                <a:solidFill>
                  <a:srgbClr val="3480B4"/>
                </a:solidFill>
                <a:latin typeface="Arial" pitchFamily="34" charset="0"/>
                <a:ea typeface="+mn-ea"/>
                <a:cs typeface="Arial" pitchFamily="34" charset="0"/>
              </a:rPr>
              <a:t>is the NDIS </a:t>
            </a:r>
            <a:r>
              <a:rPr lang="en-AU" sz="2400" b="1" dirty="0">
                <a:solidFill>
                  <a:srgbClr val="3480B4"/>
                </a:solidFill>
                <a:latin typeface="Arial" pitchFamily="34" charset="0"/>
                <a:ea typeface="+mn-ea"/>
                <a:cs typeface="Arial" pitchFamily="34" charset="0"/>
              </a:rPr>
              <a:t>and </a:t>
            </a:r>
            <a:r>
              <a:rPr lang="en-AU" sz="2400" b="1" dirty="0" smtClean="0">
                <a:solidFill>
                  <a:srgbClr val="3480B4"/>
                </a:solidFill>
                <a:latin typeface="Arial" pitchFamily="34" charset="0"/>
                <a:ea typeface="+mn-ea"/>
                <a:cs typeface="Arial" pitchFamily="34" charset="0"/>
              </a:rPr>
              <a:t>who </a:t>
            </a:r>
            <a:r>
              <a:rPr lang="en-AU" sz="2400" b="1" dirty="0">
                <a:solidFill>
                  <a:srgbClr val="3480B4"/>
                </a:solidFill>
                <a:latin typeface="Arial" pitchFamily="34" charset="0"/>
                <a:ea typeface="+mn-ea"/>
                <a:cs typeface="Arial" pitchFamily="34" charset="0"/>
              </a:rPr>
              <a:t>is </a:t>
            </a:r>
            <a:r>
              <a:rPr lang="en-AU" sz="2400" b="1" dirty="0" smtClean="0">
                <a:solidFill>
                  <a:srgbClr val="3480B4"/>
                </a:solidFill>
                <a:latin typeface="Arial" pitchFamily="34" charset="0"/>
                <a:ea typeface="+mn-ea"/>
                <a:cs typeface="Arial" pitchFamily="34" charset="0"/>
              </a:rPr>
              <a:t>it for?</a:t>
            </a:r>
            <a:endParaRPr lang="en-AU" dirty="0"/>
          </a:p>
        </p:txBody>
      </p:sp>
      <p:sp>
        <p:nvSpPr>
          <p:cNvPr id="4" name="Slide Number Placeholder 3"/>
          <p:cNvSpPr>
            <a:spLocks noGrp="1"/>
          </p:cNvSpPr>
          <p:nvPr>
            <p:ph type="sldNum" sz="quarter" idx="12"/>
          </p:nvPr>
        </p:nvSpPr>
        <p:spPr/>
        <p:txBody>
          <a:bodyPr/>
          <a:lstStyle/>
          <a:p>
            <a:fld id="{A3C45B52-DF46-BA4E-897D-C9635F4A1B4E}" type="slidenum">
              <a:rPr lang="en-US" smtClean="0"/>
              <a:t>4</a:t>
            </a:fld>
            <a:endParaRPr lang="en-US" dirty="0"/>
          </a:p>
        </p:txBody>
      </p:sp>
    </p:spTree>
    <p:extLst>
      <p:ext uri="{BB962C8B-B14F-4D97-AF65-F5344CB8AC3E}">
        <p14:creationId xmlns:p14="http://schemas.microsoft.com/office/powerpoint/2010/main" val="2534297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 y="1659468"/>
            <a:ext cx="8404859" cy="5008032"/>
          </a:xfrm>
        </p:spPr>
        <p:txBody>
          <a:bodyPr>
            <a:noAutofit/>
          </a:bodyPr>
          <a:lstStyle/>
          <a:p>
            <a:pPr>
              <a:spcBef>
                <a:spcPts val="0"/>
              </a:spcBef>
              <a:spcAft>
                <a:spcPts val="600"/>
              </a:spcAft>
            </a:pPr>
            <a:r>
              <a:rPr lang="en-AU" sz="1600" dirty="0">
                <a:latin typeface="Arial" panose="020B0604020202020204" pitchFamily="34" charset="0"/>
                <a:cs typeface="Arial" panose="020B0604020202020204" pitchFamily="34" charset="0"/>
              </a:rPr>
              <a:t>Comparison of NDIS should be with future expenditure in the absence of the NDIS, not current expenditure</a:t>
            </a:r>
          </a:p>
          <a:p>
            <a:pPr>
              <a:spcBef>
                <a:spcPts val="0"/>
              </a:spcBef>
              <a:spcAft>
                <a:spcPts val="600"/>
              </a:spcAft>
            </a:pPr>
            <a:r>
              <a:rPr lang="en-AU" sz="1600" dirty="0" smtClean="0">
                <a:latin typeface="Arial" panose="020B0604020202020204" pitchFamily="34" charset="0"/>
                <a:cs typeface="Arial" panose="020B0604020202020204" pitchFamily="34" charset="0"/>
              </a:rPr>
              <a:t>In </a:t>
            </a:r>
            <a:r>
              <a:rPr lang="en-AU" sz="1600" dirty="0">
                <a:latin typeface="Arial" panose="020B0604020202020204" pitchFamily="34" charset="0"/>
                <a:cs typeface="Arial" panose="020B0604020202020204" pitchFamily="34" charset="0"/>
              </a:rPr>
              <a:t>2012 </a:t>
            </a:r>
            <a:r>
              <a:rPr lang="en-AU" sz="1600" dirty="0" smtClean="0">
                <a:latin typeface="Arial" panose="020B0604020202020204" pitchFamily="34" charset="0"/>
                <a:cs typeface="Arial" panose="020B0604020202020204" pitchFamily="34" charset="0"/>
              </a:rPr>
              <a:t>PwC </a:t>
            </a:r>
            <a:r>
              <a:rPr lang="en-AU" sz="1600" dirty="0">
                <a:latin typeface="Arial" panose="020B0604020202020204" pitchFamily="34" charset="0"/>
                <a:cs typeface="Arial" panose="020B0604020202020204" pitchFamily="34" charset="0"/>
              </a:rPr>
              <a:t>estimated that, in the absence of the NDIS, the cost of disability would increase to $35-45 </a:t>
            </a:r>
            <a:r>
              <a:rPr lang="en-AU" sz="1600" dirty="0" smtClean="0">
                <a:latin typeface="Arial" panose="020B0604020202020204" pitchFamily="34" charset="0"/>
                <a:cs typeface="Arial" panose="020B0604020202020204" pitchFamily="34" charset="0"/>
              </a:rPr>
              <a:t>billion</a:t>
            </a:r>
          </a:p>
          <a:p>
            <a:pPr>
              <a:spcBef>
                <a:spcPts val="0"/>
              </a:spcBef>
              <a:spcAft>
                <a:spcPts val="600"/>
              </a:spcAft>
            </a:pPr>
            <a:r>
              <a:rPr lang="en-AU" sz="1600" dirty="0" smtClean="0">
                <a:latin typeface="Arial" panose="020B0604020202020204" pitchFamily="34" charset="0"/>
                <a:cs typeface="Arial" panose="020B0604020202020204" pitchFamily="34" charset="0"/>
              </a:rPr>
              <a:t>This would exceed </a:t>
            </a:r>
            <a:r>
              <a:rPr lang="en-AU" sz="1600" dirty="0">
                <a:latin typeface="Arial" panose="020B0604020202020204" pitchFamily="34" charset="0"/>
                <a:cs typeface="Arial" panose="020B0604020202020204" pitchFamily="34" charset="0"/>
              </a:rPr>
              <a:t>the costs of the NDIS by </a:t>
            </a:r>
            <a:r>
              <a:rPr lang="en-AU" sz="1600" dirty="0" smtClean="0">
                <a:latin typeface="Arial" panose="020B0604020202020204" pitchFamily="34" charset="0"/>
                <a:cs typeface="Arial" panose="020B0604020202020204" pitchFamily="34" charset="0"/>
              </a:rPr>
              <a:t>2023 (which is $22 billion at full scheme; $15 billion in current dollar terms)</a:t>
            </a:r>
            <a:endParaRPr lang="en-AU" sz="1600" dirty="0">
              <a:latin typeface="Arial" panose="020B0604020202020204" pitchFamily="34" charset="0"/>
              <a:cs typeface="Arial" panose="020B0604020202020204" pitchFamily="34" charset="0"/>
            </a:endParaRPr>
          </a:p>
          <a:p>
            <a:pPr>
              <a:spcBef>
                <a:spcPts val="0"/>
              </a:spcBef>
              <a:spcAft>
                <a:spcPts val="600"/>
              </a:spcAft>
            </a:pPr>
            <a:r>
              <a:rPr lang="en-AU" sz="1600" dirty="0" smtClean="0">
                <a:latin typeface="Arial" panose="020B0604020202020204" pitchFamily="34" charset="0"/>
                <a:cs typeface="Arial" panose="020B0604020202020204" pitchFamily="34" charset="0"/>
              </a:rPr>
              <a:t>The </a:t>
            </a:r>
            <a:r>
              <a:rPr lang="en-AU" sz="1600" dirty="0">
                <a:latin typeface="Arial" panose="020B0604020202020204" pitchFamily="34" charset="0"/>
                <a:cs typeface="Arial" panose="020B0604020202020204" pitchFamily="34" charset="0"/>
              </a:rPr>
              <a:t>Productivity Commission concluded </a:t>
            </a:r>
            <a:r>
              <a:rPr lang="en-AU" sz="1600" dirty="0" smtClean="0">
                <a:latin typeface="Arial" panose="020B0604020202020204" pitchFamily="34" charset="0"/>
                <a:cs typeface="Arial" panose="020B0604020202020204" pitchFamily="34" charset="0"/>
              </a:rPr>
              <a:t>that the </a:t>
            </a:r>
            <a:r>
              <a:rPr lang="en-AU" sz="1600" dirty="0">
                <a:latin typeface="Arial" panose="020B0604020202020204" pitchFamily="34" charset="0"/>
                <a:cs typeface="Arial" panose="020B0604020202020204" pitchFamily="34" charset="0"/>
              </a:rPr>
              <a:t>benefits of the Scheme would significantly outweigh the costs – for example with employment:</a:t>
            </a:r>
          </a:p>
          <a:p>
            <a:pPr lvl="2">
              <a:spcBef>
                <a:spcPts val="0"/>
              </a:spcBef>
              <a:spcAft>
                <a:spcPts val="600"/>
              </a:spcAft>
            </a:pPr>
            <a:r>
              <a:rPr lang="en-AU" sz="1600" dirty="0">
                <a:latin typeface="Arial" panose="020B0604020202020204" pitchFamily="34" charset="0"/>
                <a:cs typeface="Arial" panose="020B0604020202020204" pitchFamily="34" charset="0"/>
              </a:rPr>
              <a:t>an NDIS would result in an additional 320,000 people with a disability employed by 2050 – resulting in an additional $</a:t>
            </a:r>
            <a:r>
              <a:rPr lang="en-AU" sz="1600" dirty="0" smtClean="0">
                <a:latin typeface="Arial" panose="020B0604020202020204" pitchFamily="34" charset="0"/>
                <a:cs typeface="Arial" panose="020B0604020202020204" pitchFamily="34" charset="0"/>
              </a:rPr>
              <a:t>32 billion </a:t>
            </a:r>
            <a:r>
              <a:rPr lang="en-AU" sz="1600" dirty="0">
                <a:latin typeface="Arial" panose="020B0604020202020204" pitchFamily="34" charset="0"/>
                <a:cs typeface="Arial" panose="020B0604020202020204" pitchFamily="34" charset="0"/>
              </a:rPr>
              <a:t>or 1% of GDP – based on conservative </a:t>
            </a:r>
            <a:r>
              <a:rPr lang="en-AU" sz="1600" dirty="0" smtClean="0">
                <a:latin typeface="Arial" panose="020B0604020202020204" pitchFamily="34" charset="0"/>
                <a:cs typeface="Arial" panose="020B0604020202020204" pitchFamily="34" charset="0"/>
              </a:rPr>
              <a:t>assumptions</a:t>
            </a:r>
            <a:endParaRPr lang="en-AU" sz="1600" dirty="0">
              <a:latin typeface="Arial" panose="020B0604020202020204" pitchFamily="34" charset="0"/>
              <a:cs typeface="Arial" panose="020B0604020202020204" pitchFamily="34" charset="0"/>
            </a:endParaRPr>
          </a:p>
          <a:p>
            <a:pPr lvl="2">
              <a:spcBef>
                <a:spcPts val="0"/>
              </a:spcBef>
              <a:spcAft>
                <a:spcPts val="600"/>
              </a:spcAft>
            </a:pPr>
            <a:r>
              <a:rPr lang="en-AU" sz="1600" dirty="0">
                <a:latin typeface="Arial" panose="020B0604020202020204" pitchFamily="34" charset="0"/>
                <a:cs typeface="Arial" panose="020B0604020202020204" pitchFamily="34" charset="0"/>
              </a:rPr>
              <a:t>that in addition to people with a disability benefiting from the NDIS in terms of employment, so will their </a:t>
            </a:r>
            <a:r>
              <a:rPr lang="en-AU" sz="1600" dirty="0" smtClean="0">
                <a:latin typeface="Arial" panose="020B0604020202020204" pitchFamily="34" charset="0"/>
                <a:cs typeface="Arial" panose="020B0604020202020204" pitchFamily="34" charset="0"/>
              </a:rPr>
              <a:t>carers, </a:t>
            </a:r>
            <a:r>
              <a:rPr lang="en-AU" sz="1600" dirty="0">
                <a:latin typeface="Arial" panose="020B0604020202020204" pitchFamily="34" charset="0"/>
                <a:cs typeface="Arial" panose="020B0604020202020204" pitchFamily="34" charset="0"/>
              </a:rPr>
              <a:t>and</a:t>
            </a:r>
          </a:p>
          <a:p>
            <a:pPr lvl="2">
              <a:spcBef>
                <a:spcPts val="0"/>
              </a:spcBef>
              <a:spcAft>
                <a:spcPts val="600"/>
              </a:spcAft>
            </a:pPr>
            <a:r>
              <a:rPr lang="en-AU" sz="1600" dirty="0">
                <a:latin typeface="Arial" panose="020B0604020202020204" pitchFamily="34" charset="0"/>
                <a:cs typeface="Arial" panose="020B0604020202020204" pitchFamily="34" charset="0"/>
              </a:rPr>
              <a:t>an additional 80,000 carers would be employed (or be able to work more hours) seeing a $</a:t>
            </a:r>
            <a:r>
              <a:rPr lang="en-AU" sz="1600" dirty="0" smtClean="0">
                <a:latin typeface="Arial" panose="020B0604020202020204" pitchFamily="34" charset="0"/>
                <a:cs typeface="Arial" panose="020B0604020202020204" pitchFamily="34" charset="0"/>
              </a:rPr>
              <a:t>1.5 billion </a:t>
            </a:r>
            <a:r>
              <a:rPr lang="en-AU" sz="1600" dirty="0">
                <a:latin typeface="Arial" panose="020B0604020202020204" pitchFamily="34" charset="0"/>
                <a:cs typeface="Arial" panose="020B0604020202020204" pitchFamily="34" charset="0"/>
              </a:rPr>
              <a:t>increase in GDP per </a:t>
            </a:r>
            <a:r>
              <a:rPr lang="en-AU" sz="1600" dirty="0" smtClean="0">
                <a:latin typeface="Arial" panose="020B0604020202020204" pitchFamily="34" charset="0"/>
                <a:cs typeface="Arial" panose="020B0604020202020204" pitchFamily="34" charset="0"/>
              </a:rPr>
              <a:t>annum</a:t>
            </a:r>
          </a:p>
          <a:p>
            <a:pPr>
              <a:spcBef>
                <a:spcPts val="0"/>
              </a:spcBef>
              <a:spcAft>
                <a:spcPts val="600"/>
              </a:spcAft>
            </a:pPr>
            <a:r>
              <a:rPr lang="en-AU" sz="1600" dirty="0" smtClean="0">
                <a:latin typeface="Arial" panose="020B0604020202020204" pitchFamily="34" charset="0"/>
                <a:cs typeface="Arial" panose="020B0604020202020204" pitchFamily="34" charset="0"/>
              </a:rPr>
              <a:t>This is why the Productivity Commission described previous arrangements as “inefficient”</a:t>
            </a:r>
            <a:endParaRPr lang="en-AU"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3C45B52-DF46-BA4E-897D-C9635F4A1B4E}" type="slidenum">
              <a:rPr lang="en-US" smtClean="0"/>
              <a:t>5</a:t>
            </a:fld>
            <a:endParaRPr lang="en-US"/>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Benefits significantly exceed the costs</a:t>
            </a:r>
            <a:endParaRPr lang="en-AU" dirty="0"/>
          </a:p>
        </p:txBody>
      </p:sp>
    </p:spTree>
    <p:extLst>
      <p:ext uri="{BB962C8B-B14F-4D97-AF65-F5344CB8AC3E}">
        <p14:creationId xmlns:p14="http://schemas.microsoft.com/office/powerpoint/2010/main" val="2765437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378" y="1659468"/>
            <a:ext cx="8359422" cy="4696882"/>
          </a:xfrm>
        </p:spPr>
        <p:txBody>
          <a:bodyPr>
            <a:noAutofit/>
          </a:bodyPr>
          <a:lstStyle/>
          <a:p>
            <a:pPr>
              <a:spcBef>
                <a:spcPts val="0"/>
              </a:spcBef>
              <a:spcAft>
                <a:spcPts val="600"/>
              </a:spcAft>
            </a:pPr>
            <a:r>
              <a:rPr lang="en-AU" sz="1800" dirty="0" smtClean="0">
                <a:latin typeface="Arial" panose="020B0604020202020204" pitchFamily="34" charset="0"/>
                <a:cs typeface="Arial" panose="020B0604020202020204" pitchFamily="34" charset="0"/>
              </a:rPr>
              <a:t>Economics: Kenneth Arrow, Welfare in the face of Uncertainty (American Economic Review 1962), in which he demonstrated the benefits of universal health insurance, including coverage of ‘failure to recover’ (disability</a:t>
            </a:r>
            <a:r>
              <a:rPr lang="en-AU" sz="1800" dirty="0">
                <a:latin typeface="Arial" panose="020B0604020202020204" pitchFamily="34" charset="0"/>
                <a:cs typeface="Arial" panose="020B0604020202020204" pitchFamily="34" charset="0"/>
              </a:rPr>
              <a:t>), while Adam Smith said </a:t>
            </a:r>
            <a:r>
              <a:rPr lang="en-AU" sz="1800" dirty="0" smtClean="0">
                <a:latin typeface="Arial" panose="020B0604020202020204" pitchFamily="34" charset="0"/>
                <a:cs typeface="Arial" panose="020B0604020202020204" pitchFamily="34" charset="0"/>
              </a:rPr>
              <a:t>that </a:t>
            </a:r>
            <a:r>
              <a:rPr lang="en-AU" sz="1800" dirty="0">
                <a:latin typeface="Arial" panose="020B0604020202020204" pitchFamily="34" charset="0"/>
                <a:cs typeface="Arial" panose="020B0604020202020204" pitchFamily="34" charset="0"/>
              </a:rPr>
              <a:t>people are both self-regarding and other-regarding</a:t>
            </a:r>
          </a:p>
          <a:p>
            <a:pPr marL="0" indent="0">
              <a:spcBef>
                <a:spcPts val="0"/>
              </a:spcBef>
              <a:spcAft>
                <a:spcPts val="600"/>
              </a:spcAft>
              <a:buNone/>
            </a:pPr>
            <a:endParaRPr lang="en-AU" sz="1800" dirty="0" smtClean="0">
              <a:latin typeface="Arial" panose="020B0604020202020204" pitchFamily="34" charset="0"/>
              <a:cs typeface="Arial" panose="020B0604020202020204" pitchFamily="34" charset="0"/>
            </a:endParaRPr>
          </a:p>
          <a:p>
            <a:pPr>
              <a:spcBef>
                <a:spcPts val="0"/>
              </a:spcBef>
              <a:spcAft>
                <a:spcPts val="600"/>
              </a:spcAft>
            </a:pPr>
            <a:r>
              <a:rPr lang="en-AU" sz="1800" dirty="0" smtClean="0">
                <a:latin typeface="Arial" panose="020B0604020202020204" pitchFamily="34" charset="0"/>
                <a:cs typeface="Arial" panose="020B0604020202020204" pitchFamily="34" charset="0"/>
              </a:rPr>
              <a:t>Philosophy: John Rawls and the veil of uncertainty. We should look at the world and design public policy through this veil and none of us know when we or our children, grand children or friends might acquire or be born with a disability</a:t>
            </a:r>
          </a:p>
          <a:p>
            <a:pPr marL="0" indent="0">
              <a:spcBef>
                <a:spcPts val="0"/>
              </a:spcBef>
              <a:spcAft>
                <a:spcPts val="600"/>
              </a:spcAft>
              <a:buNone/>
            </a:pPr>
            <a:endParaRPr lang="en-AU" sz="1800" dirty="0" smtClean="0">
              <a:latin typeface="Arial" panose="020B0604020202020204" pitchFamily="34" charset="0"/>
              <a:cs typeface="Arial" panose="020B0604020202020204" pitchFamily="34" charset="0"/>
            </a:endParaRPr>
          </a:p>
          <a:p>
            <a:pPr>
              <a:spcBef>
                <a:spcPts val="0"/>
              </a:spcBef>
              <a:spcAft>
                <a:spcPts val="600"/>
              </a:spcAft>
            </a:pPr>
            <a:r>
              <a:rPr lang="en-AU" sz="1800" dirty="0" smtClean="0">
                <a:latin typeface="Arial" panose="020B0604020202020204" pitchFamily="34" charset="0"/>
                <a:cs typeface="Arial" panose="020B0604020202020204" pitchFamily="34" charset="0"/>
              </a:rPr>
              <a:t>Legal: Human Rights and UN Convention on Rights of People with Disability, to which Australia became a signatory in 2009</a:t>
            </a:r>
          </a:p>
          <a:p>
            <a:pPr marL="0" indent="0">
              <a:spcBef>
                <a:spcPts val="0"/>
              </a:spcBef>
              <a:spcAft>
                <a:spcPts val="600"/>
              </a:spcAft>
              <a:buNone/>
            </a:pPr>
            <a:endParaRPr lang="en-AU" sz="1800" dirty="0" smtClean="0">
              <a:latin typeface="Arial" panose="020B0604020202020204" pitchFamily="34" charset="0"/>
              <a:cs typeface="Arial" panose="020B0604020202020204" pitchFamily="34" charset="0"/>
            </a:endParaRPr>
          </a:p>
          <a:p>
            <a:pPr>
              <a:spcBef>
                <a:spcPts val="0"/>
              </a:spcBef>
              <a:spcAft>
                <a:spcPts val="600"/>
              </a:spcAft>
            </a:pPr>
            <a:r>
              <a:rPr lang="en-AU" sz="1800" dirty="0" smtClean="0">
                <a:latin typeface="Arial" panose="020B0604020202020204" pitchFamily="34" charset="0"/>
                <a:cs typeface="Arial" panose="020B0604020202020204" pitchFamily="34" charset="0"/>
              </a:rPr>
              <a:t>Accident Compensation: which can be traced back to </a:t>
            </a:r>
            <a:r>
              <a:rPr lang="en-AU" sz="1800" dirty="0" err="1" smtClean="0">
                <a:latin typeface="Arial" panose="020B0604020202020204" pitchFamily="34" charset="0"/>
                <a:cs typeface="Arial" panose="020B0604020202020204" pitchFamily="34" charset="0"/>
              </a:rPr>
              <a:t>Bismark</a:t>
            </a:r>
            <a:r>
              <a:rPr lang="en-AU" sz="1800" dirty="0" smtClean="0">
                <a:latin typeface="Arial" panose="020B0604020202020204" pitchFamily="34" charset="0"/>
                <a:cs typeface="Arial" panose="020B0604020202020204" pitchFamily="34" charset="0"/>
              </a:rPr>
              <a:t> Germany in the 1890s. In Australia and NZ there are now over 500 years of experience with accident compensation management and actuarial analysis</a:t>
            </a:r>
          </a:p>
        </p:txBody>
      </p:sp>
      <p:sp>
        <p:nvSpPr>
          <p:cNvPr id="4" name="Slide Number Placeholder 3"/>
          <p:cNvSpPr>
            <a:spLocks noGrp="1"/>
          </p:cNvSpPr>
          <p:nvPr>
            <p:ph type="sldNum" sz="quarter" idx="12"/>
          </p:nvPr>
        </p:nvSpPr>
        <p:spPr/>
        <p:txBody>
          <a:bodyPr/>
          <a:lstStyle/>
          <a:p>
            <a:fld id="{A3C45B52-DF46-BA4E-897D-C9635F4A1B4E}" type="slidenum">
              <a:rPr lang="en-US" smtClean="0"/>
              <a:t>6</a:t>
            </a:fld>
            <a:endParaRPr lang="en-US"/>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Theoretical and practical underpinnings of the NDIS</a:t>
            </a:r>
            <a:endParaRPr lang="en-AU" dirty="0"/>
          </a:p>
        </p:txBody>
      </p:sp>
    </p:spTree>
    <p:extLst>
      <p:ext uri="{BB962C8B-B14F-4D97-AF65-F5344CB8AC3E}">
        <p14:creationId xmlns:p14="http://schemas.microsoft.com/office/powerpoint/2010/main" val="4119252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956" y="1659468"/>
            <a:ext cx="8336844" cy="4696882"/>
          </a:xfrm>
        </p:spPr>
        <p:txBody>
          <a:bodyPr>
            <a:noAutofit/>
          </a:bodyPr>
          <a:lstStyle/>
          <a:p>
            <a:pPr>
              <a:spcBef>
                <a:spcPts val="0"/>
              </a:spcBef>
              <a:spcAft>
                <a:spcPts val="600"/>
              </a:spcAft>
            </a:pPr>
            <a:r>
              <a:rPr lang="en-AU" sz="1600" dirty="0" smtClean="0">
                <a:latin typeface="Arial"/>
                <a:cs typeface="Arial"/>
              </a:rPr>
              <a:t>The NDIS is an exemplar of governments doing what people cannot do for themselves. It is</a:t>
            </a:r>
            <a:r>
              <a:rPr lang="en-AU" sz="1600" dirty="0">
                <a:latin typeface="Arial"/>
                <a:cs typeface="Arial"/>
              </a:rPr>
              <a:t> </a:t>
            </a:r>
            <a:r>
              <a:rPr lang="en-AU" sz="1600" dirty="0" smtClean="0">
                <a:latin typeface="Arial"/>
                <a:cs typeface="Arial"/>
              </a:rPr>
              <a:t>core government business in </a:t>
            </a:r>
            <a:r>
              <a:rPr lang="en-AU" sz="1600" dirty="0">
                <a:latin typeface="Arial"/>
                <a:cs typeface="Arial"/>
              </a:rPr>
              <a:t>an area of market failure</a:t>
            </a:r>
          </a:p>
          <a:p>
            <a:pPr>
              <a:spcBef>
                <a:spcPts val="0"/>
              </a:spcBef>
              <a:spcAft>
                <a:spcPts val="600"/>
              </a:spcAft>
            </a:pPr>
            <a:r>
              <a:rPr lang="en-AU" sz="1600" dirty="0">
                <a:latin typeface="Arial"/>
                <a:cs typeface="Arial"/>
              </a:rPr>
              <a:t>There is no private insurance </a:t>
            </a:r>
            <a:r>
              <a:rPr lang="en-AU" sz="1600" dirty="0" smtClean="0">
                <a:latin typeface="Arial"/>
                <a:cs typeface="Arial"/>
              </a:rPr>
              <a:t>market, and any suggestions it will develop is fanciful</a:t>
            </a:r>
          </a:p>
          <a:p>
            <a:pPr lvl="1">
              <a:spcBef>
                <a:spcPts val="0"/>
              </a:spcBef>
              <a:spcAft>
                <a:spcPts val="600"/>
              </a:spcAft>
            </a:pPr>
            <a:r>
              <a:rPr lang="en-AU" sz="1600" dirty="0" smtClean="0">
                <a:latin typeface="Arial"/>
                <a:cs typeface="Arial"/>
              </a:rPr>
              <a:t>no affordable premium due to the absence of a sufficiently deep market to pool risks </a:t>
            </a:r>
          </a:p>
          <a:p>
            <a:pPr marL="342900" lvl="1" indent="-342900">
              <a:spcBef>
                <a:spcPts val="0"/>
              </a:spcBef>
              <a:spcAft>
                <a:spcPts val="600"/>
              </a:spcAft>
              <a:buFont typeface="Arial"/>
              <a:buChar char="•"/>
            </a:pPr>
            <a:r>
              <a:rPr lang="en-AU" sz="1600" dirty="0" smtClean="0">
                <a:latin typeface="Arial"/>
                <a:cs typeface="Arial"/>
              </a:rPr>
              <a:t>Total and permanent disability </a:t>
            </a:r>
            <a:r>
              <a:rPr lang="en-AU" sz="1600" dirty="0">
                <a:latin typeface="Arial"/>
                <a:cs typeface="Arial"/>
              </a:rPr>
              <a:t>insurances are completely inadequate to meet the costs of significant and permanent disability</a:t>
            </a:r>
          </a:p>
          <a:p>
            <a:pPr lvl="1">
              <a:spcBef>
                <a:spcPts val="0"/>
              </a:spcBef>
              <a:spcAft>
                <a:spcPts val="600"/>
              </a:spcAft>
            </a:pPr>
            <a:r>
              <a:rPr lang="en-AU" sz="1600" dirty="0" smtClean="0">
                <a:latin typeface="Arial"/>
                <a:cs typeface="Arial"/>
              </a:rPr>
              <a:t>it only </a:t>
            </a:r>
            <a:r>
              <a:rPr lang="en-AU" sz="1600" dirty="0">
                <a:latin typeface="Arial"/>
                <a:cs typeface="Arial"/>
              </a:rPr>
              <a:t>provides </a:t>
            </a:r>
            <a:r>
              <a:rPr lang="en-AU" sz="1600" dirty="0" smtClean="0">
                <a:latin typeface="Arial"/>
                <a:cs typeface="Arial"/>
              </a:rPr>
              <a:t>temporary cover </a:t>
            </a:r>
            <a:r>
              <a:rPr lang="en-AU" sz="1600" dirty="0">
                <a:latin typeface="Arial"/>
                <a:cs typeface="Arial"/>
              </a:rPr>
              <a:t>for people who are employed or take out </a:t>
            </a:r>
            <a:r>
              <a:rPr lang="en-AU" sz="1600" dirty="0" smtClean="0">
                <a:latin typeface="Arial"/>
                <a:cs typeface="Arial"/>
              </a:rPr>
              <a:t>additional </a:t>
            </a:r>
            <a:r>
              <a:rPr lang="en-AU" sz="1600" dirty="0">
                <a:latin typeface="Arial"/>
                <a:cs typeface="Arial"/>
              </a:rPr>
              <a:t>cover </a:t>
            </a:r>
            <a:endParaRPr lang="en-AU" sz="1600" dirty="0" smtClean="0">
              <a:latin typeface="Arial"/>
              <a:cs typeface="Arial"/>
            </a:endParaRPr>
          </a:p>
          <a:p>
            <a:pPr>
              <a:spcBef>
                <a:spcPts val="0"/>
              </a:spcBef>
              <a:spcAft>
                <a:spcPts val="600"/>
              </a:spcAft>
            </a:pPr>
            <a:r>
              <a:rPr lang="en-AU" sz="1600" dirty="0" smtClean="0">
                <a:latin typeface="Arial"/>
                <a:cs typeface="Arial"/>
              </a:rPr>
              <a:t>The </a:t>
            </a:r>
            <a:r>
              <a:rPr lang="en-AU" sz="1600" dirty="0">
                <a:latin typeface="Arial"/>
                <a:cs typeface="Arial"/>
              </a:rPr>
              <a:t>Productivity </a:t>
            </a:r>
            <a:r>
              <a:rPr lang="en-AU" sz="1600" dirty="0" smtClean="0">
                <a:latin typeface="Arial"/>
                <a:cs typeface="Arial"/>
              </a:rPr>
              <a:t>Commission therefore </a:t>
            </a:r>
            <a:r>
              <a:rPr lang="en-AU" sz="1600" dirty="0">
                <a:latin typeface="Arial"/>
                <a:cs typeface="Arial"/>
              </a:rPr>
              <a:t>concluded that the NDIS should be one of the first things that governments </a:t>
            </a:r>
            <a:r>
              <a:rPr lang="en-AU" sz="1600" dirty="0" smtClean="0">
                <a:latin typeface="Arial"/>
                <a:cs typeface="Arial"/>
              </a:rPr>
              <a:t>fund</a:t>
            </a:r>
          </a:p>
          <a:p>
            <a:pPr>
              <a:spcBef>
                <a:spcPts val="0"/>
              </a:spcBef>
              <a:spcAft>
                <a:spcPts val="600"/>
              </a:spcAft>
            </a:pPr>
            <a:r>
              <a:rPr lang="en-AU" sz="1600" dirty="0" smtClean="0">
                <a:latin typeface="Arial"/>
                <a:cs typeface="Arial"/>
              </a:rPr>
              <a:t>This was quickly recognised by all governments and following </a:t>
            </a:r>
            <a:r>
              <a:rPr lang="en-AU" sz="1600" dirty="0">
                <a:latin typeface="Arial"/>
                <a:cs typeface="Arial"/>
              </a:rPr>
              <a:t>the Commission report </a:t>
            </a:r>
            <a:r>
              <a:rPr lang="en-AU" sz="1600" dirty="0" smtClean="0">
                <a:latin typeface="Arial"/>
                <a:cs typeface="Arial"/>
              </a:rPr>
              <a:t>in </a:t>
            </a:r>
            <a:r>
              <a:rPr lang="en-AU" sz="1600" dirty="0">
                <a:latin typeface="Arial"/>
                <a:cs typeface="Arial"/>
              </a:rPr>
              <a:t>2011, the Commonwealth, State and territory governments worked </a:t>
            </a:r>
            <a:r>
              <a:rPr lang="en-AU" sz="1600" dirty="0" smtClean="0">
                <a:latin typeface="Arial"/>
                <a:cs typeface="Arial"/>
              </a:rPr>
              <a:t>closely together for </a:t>
            </a:r>
            <a:r>
              <a:rPr lang="en-AU" sz="1600" dirty="0">
                <a:latin typeface="Arial"/>
                <a:cs typeface="Arial"/>
              </a:rPr>
              <a:t>two </a:t>
            </a:r>
            <a:r>
              <a:rPr lang="en-AU" sz="1600" dirty="0" smtClean="0">
                <a:latin typeface="Arial"/>
                <a:cs typeface="Arial"/>
              </a:rPr>
              <a:t>years on how best to operationalise the Scheme , </a:t>
            </a:r>
            <a:r>
              <a:rPr lang="en-AU" sz="1600" dirty="0">
                <a:latin typeface="Arial"/>
                <a:cs typeface="Arial"/>
              </a:rPr>
              <a:t>culminating in the NDIS Act (2013</a:t>
            </a:r>
            <a:r>
              <a:rPr lang="en-AU" sz="1600" dirty="0" smtClean="0">
                <a:latin typeface="Arial"/>
                <a:cs typeface="Arial"/>
              </a:rPr>
              <a:t>), a series of Inter-governmental agreements and the start of the Scheme on 1 July 2013 in four launch or trial sites. COAG reaffirmed its full support for the NDIS at its meeting a week ago  </a:t>
            </a:r>
            <a:endParaRPr lang="en-AU" sz="1600" dirty="0">
              <a:latin typeface="Arial"/>
              <a:cs typeface="Arial"/>
            </a:endParaRPr>
          </a:p>
          <a:p>
            <a:pPr>
              <a:spcBef>
                <a:spcPts val="0"/>
              </a:spcBef>
              <a:spcAft>
                <a:spcPts val="600"/>
              </a:spcAft>
            </a:pPr>
            <a:endParaRPr lang="en-AU" sz="1600" dirty="0" smtClean="0">
              <a:latin typeface="Arial"/>
              <a:cs typeface="Arial"/>
            </a:endParaRPr>
          </a:p>
        </p:txBody>
      </p:sp>
      <p:sp>
        <p:nvSpPr>
          <p:cNvPr id="4" name="Slide Number Placeholder 3"/>
          <p:cNvSpPr>
            <a:spLocks noGrp="1"/>
          </p:cNvSpPr>
          <p:nvPr>
            <p:ph type="sldNum" sz="quarter" idx="12"/>
          </p:nvPr>
        </p:nvSpPr>
        <p:spPr/>
        <p:txBody>
          <a:bodyPr/>
          <a:lstStyle/>
          <a:p>
            <a:fld id="{A3C45B52-DF46-BA4E-897D-C9635F4A1B4E}" type="slidenum">
              <a:rPr lang="en-US" smtClean="0"/>
              <a:t>7</a:t>
            </a:fld>
            <a:endParaRPr lang="en-US" dirty="0"/>
          </a:p>
        </p:txBody>
      </p:sp>
      <p:sp>
        <p:nvSpPr>
          <p:cNvPr id="5" name="Title 1"/>
          <p:cNvSpPr txBox="1">
            <a:spLocks/>
          </p:cNvSpPr>
          <p:nvPr/>
        </p:nvSpPr>
        <p:spPr>
          <a:xfrm>
            <a:off x="457200" y="1194100"/>
            <a:ext cx="8127402" cy="465368"/>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spcAft>
                <a:spcPts val="1000"/>
              </a:spcAft>
            </a:pPr>
            <a:r>
              <a:rPr lang="en-AU" sz="2400" b="1" dirty="0" smtClean="0">
                <a:solidFill>
                  <a:srgbClr val="3480B4"/>
                </a:solidFill>
                <a:latin typeface="Arial" pitchFamily="34" charset="0"/>
                <a:ea typeface="+mn-ea"/>
                <a:cs typeface="Arial" pitchFamily="34" charset="0"/>
              </a:rPr>
              <a:t>Core Government role</a:t>
            </a:r>
            <a:endParaRPr lang="en-AU" dirty="0"/>
          </a:p>
        </p:txBody>
      </p:sp>
    </p:spTree>
    <p:extLst>
      <p:ext uri="{BB962C8B-B14F-4D97-AF65-F5344CB8AC3E}">
        <p14:creationId xmlns:p14="http://schemas.microsoft.com/office/powerpoint/2010/main" val="319326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412776"/>
            <a:ext cx="8640960" cy="638944"/>
          </a:xfrm>
        </p:spPr>
        <p:txBody>
          <a:bodyPr>
            <a:normAutofit/>
          </a:bodyPr>
          <a:lstStyle/>
          <a:p>
            <a:r>
              <a:rPr lang="en-AU" dirty="0" smtClean="0"/>
              <a:t>1. NDIS Act (2013)</a:t>
            </a:r>
            <a:endParaRPr lang="en-AU" dirty="0"/>
          </a:p>
        </p:txBody>
      </p:sp>
      <p:sp>
        <p:nvSpPr>
          <p:cNvPr id="3" name="Content Placeholder 2"/>
          <p:cNvSpPr>
            <a:spLocks noGrp="1"/>
          </p:cNvSpPr>
          <p:nvPr>
            <p:ph idx="1"/>
          </p:nvPr>
        </p:nvSpPr>
        <p:spPr>
          <a:xfrm>
            <a:off x="251520" y="1916832"/>
            <a:ext cx="8496944" cy="4813995"/>
          </a:xfrm>
        </p:spPr>
        <p:txBody>
          <a:bodyPr>
            <a:normAutofit fontScale="92500" lnSpcReduction="20000"/>
          </a:bodyPr>
          <a:lstStyle/>
          <a:p>
            <a:pPr>
              <a:defRPr/>
            </a:pPr>
            <a:endParaRPr lang="en-AU" sz="1900" dirty="0" smtClean="0"/>
          </a:p>
          <a:p>
            <a:pPr>
              <a:defRPr/>
            </a:pPr>
            <a:r>
              <a:rPr lang="en-AU" sz="1900" dirty="0" smtClean="0">
                <a:solidFill>
                  <a:schemeClr val="tx1"/>
                </a:solidFill>
              </a:rPr>
              <a:t>The NDIS is governed by an independent board and is set up under the NDIS Act (2013), which sets very clear objectives, and the CAC Act, which sets very clear obligations and duties for NDIS Directors. The Objects of the NDIS Act include:</a:t>
            </a:r>
          </a:p>
          <a:p>
            <a:pPr marL="0" indent="0">
              <a:buNone/>
              <a:defRPr/>
            </a:pPr>
            <a:endParaRPr lang="en-AU" sz="1900" dirty="0" smtClean="0">
              <a:solidFill>
                <a:schemeClr val="tx1"/>
              </a:solidFill>
            </a:endParaRPr>
          </a:p>
          <a:p>
            <a:pPr lvl="1">
              <a:buFont typeface="Courier New" panose="02070309020205020404" pitchFamily="49" charset="0"/>
              <a:buChar char="o"/>
              <a:defRPr/>
            </a:pPr>
            <a:r>
              <a:rPr lang="en-AU" sz="1900" dirty="0" smtClean="0">
                <a:solidFill>
                  <a:schemeClr val="tx1"/>
                </a:solidFill>
              </a:rPr>
              <a:t>Scheme sustainability</a:t>
            </a:r>
          </a:p>
          <a:p>
            <a:pPr lvl="1">
              <a:buFont typeface="Courier New" panose="02070309020205020404" pitchFamily="49" charset="0"/>
              <a:buChar char="o"/>
              <a:defRPr/>
            </a:pPr>
            <a:endParaRPr lang="en-AU" sz="1900" dirty="0">
              <a:solidFill>
                <a:schemeClr val="tx1"/>
              </a:solidFill>
            </a:endParaRPr>
          </a:p>
          <a:p>
            <a:pPr lvl="1">
              <a:buFont typeface="Courier New" panose="02070309020205020404" pitchFamily="49" charset="0"/>
              <a:buChar char="o"/>
              <a:defRPr/>
            </a:pPr>
            <a:r>
              <a:rPr lang="en-AU" sz="1900" dirty="0">
                <a:solidFill>
                  <a:schemeClr val="tx1"/>
                </a:solidFill>
              </a:rPr>
              <a:t>Insurance Scheme</a:t>
            </a:r>
          </a:p>
          <a:p>
            <a:pPr lvl="1">
              <a:buFont typeface="Courier New" panose="02070309020205020404" pitchFamily="49" charset="0"/>
              <a:buChar char="o"/>
              <a:defRPr/>
            </a:pPr>
            <a:endParaRPr lang="en-AU" sz="1900" dirty="0" smtClean="0">
              <a:solidFill>
                <a:schemeClr val="tx1"/>
              </a:solidFill>
            </a:endParaRPr>
          </a:p>
          <a:p>
            <a:pPr lvl="1">
              <a:buFont typeface="Courier New" panose="02070309020205020404" pitchFamily="49" charset="0"/>
              <a:buChar char="o"/>
              <a:defRPr/>
            </a:pPr>
            <a:r>
              <a:rPr lang="en-AU" sz="1900" dirty="0" smtClean="0">
                <a:solidFill>
                  <a:schemeClr val="tx1"/>
                </a:solidFill>
              </a:rPr>
              <a:t>Maximising independence and social </a:t>
            </a:r>
            <a:r>
              <a:rPr lang="en-AU" sz="1900" dirty="0">
                <a:solidFill>
                  <a:schemeClr val="tx1"/>
                </a:solidFill>
              </a:rPr>
              <a:t>and economic participation</a:t>
            </a:r>
          </a:p>
          <a:p>
            <a:pPr lvl="1">
              <a:buFont typeface="Courier New" panose="02070309020205020404" pitchFamily="49" charset="0"/>
              <a:buChar char="o"/>
              <a:defRPr/>
            </a:pPr>
            <a:endParaRPr lang="en-AU" sz="1900" dirty="0" smtClean="0">
              <a:solidFill>
                <a:schemeClr val="tx1"/>
              </a:solidFill>
            </a:endParaRPr>
          </a:p>
          <a:p>
            <a:pPr lvl="1">
              <a:buFont typeface="Courier New" panose="02070309020205020404" pitchFamily="49" charset="0"/>
              <a:buChar char="o"/>
              <a:defRPr/>
            </a:pPr>
            <a:r>
              <a:rPr lang="en-AU" sz="1900" dirty="0" smtClean="0">
                <a:solidFill>
                  <a:schemeClr val="tx1"/>
                </a:solidFill>
              </a:rPr>
              <a:t>Assisting Australia to meet its obligations under the UN </a:t>
            </a:r>
            <a:r>
              <a:rPr lang="en-AU" sz="1900" dirty="0">
                <a:solidFill>
                  <a:schemeClr val="tx1"/>
                </a:solidFill>
              </a:rPr>
              <a:t>Convention on the Rights of Persons with </a:t>
            </a:r>
            <a:r>
              <a:rPr lang="en-AU" sz="1900" dirty="0" smtClean="0">
                <a:solidFill>
                  <a:schemeClr val="tx1"/>
                </a:solidFill>
              </a:rPr>
              <a:t>Disability</a:t>
            </a:r>
          </a:p>
          <a:p>
            <a:pPr lvl="1">
              <a:buFont typeface="Courier New" panose="02070309020205020404" pitchFamily="49" charset="0"/>
              <a:buChar char="o"/>
              <a:defRPr/>
            </a:pPr>
            <a:endParaRPr lang="en-AU" sz="1900" dirty="0" smtClean="0">
              <a:solidFill>
                <a:schemeClr val="tx1"/>
              </a:solidFill>
            </a:endParaRPr>
          </a:p>
          <a:p>
            <a:pPr>
              <a:defRPr/>
            </a:pPr>
            <a:r>
              <a:rPr lang="en-AU" sz="1900" dirty="0" smtClean="0">
                <a:solidFill>
                  <a:schemeClr val="tx1"/>
                </a:solidFill>
              </a:rPr>
              <a:t>The NDIS will absorb and eventually replace </a:t>
            </a:r>
            <a:r>
              <a:rPr lang="en-AU" sz="1900" dirty="0">
                <a:solidFill>
                  <a:schemeClr val="tx1"/>
                </a:solidFill>
              </a:rPr>
              <a:t>the </a:t>
            </a:r>
            <a:r>
              <a:rPr lang="en-AU" sz="1900" dirty="0" smtClean="0">
                <a:solidFill>
                  <a:schemeClr val="tx1"/>
                </a:solidFill>
              </a:rPr>
              <a:t>National Disability Agreement (formerly known as the CSTDA)and hence all existing State and Commonwealth funded disability services </a:t>
            </a:r>
            <a:endParaRPr lang="en-AU" sz="1900" dirty="0">
              <a:solidFill>
                <a:schemeClr val="tx1"/>
              </a:solidFill>
            </a:endParaRPr>
          </a:p>
          <a:p>
            <a:pPr marL="0" indent="0">
              <a:buNone/>
              <a:defRPr/>
            </a:pPr>
            <a:endParaRPr lang="en-AU" sz="1900" b="1" dirty="0" smtClean="0"/>
          </a:p>
          <a:p>
            <a:pPr marL="0" indent="0">
              <a:buNone/>
            </a:pPr>
            <a:endParaRPr lang="en-AU" dirty="0"/>
          </a:p>
        </p:txBody>
      </p:sp>
    </p:spTree>
    <p:extLst>
      <p:ext uri="{BB962C8B-B14F-4D97-AF65-F5344CB8AC3E}">
        <p14:creationId xmlns:p14="http://schemas.microsoft.com/office/powerpoint/2010/main" val="190652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a:t>
            </a:r>
            <a:r>
              <a:rPr lang="en-AU" sz="3600" dirty="0" smtClean="0"/>
              <a:t>2. The NDIS is insurance not welfare</a:t>
            </a:r>
            <a:endParaRPr lang="en-AU" sz="3600" dirty="0"/>
          </a:p>
        </p:txBody>
      </p:sp>
      <p:sp>
        <p:nvSpPr>
          <p:cNvPr id="3" name="Content Placeholder 2"/>
          <p:cNvSpPr>
            <a:spLocks noGrp="1"/>
          </p:cNvSpPr>
          <p:nvPr>
            <p:ph idx="1"/>
          </p:nvPr>
        </p:nvSpPr>
        <p:spPr>
          <a:xfrm>
            <a:off x="251520" y="2204864"/>
            <a:ext cx="8712968" cy="4525963"/>
          </a:xfrm>
        </p:spPr>
        <p:txBody>
          <a:bodyPr>
            <a:normAutofit/>
          </a:bodyPr>
          <a:lstStyle/>
          <a:p>
            <a:pPr marL="342900" lvl="1" indent="-342900">
              <a:spcAft>
                <a:spcPts val="2400"/>
              </a:spcAft>
              <a:defRPr/>
            </a:pPr>
            <a:r>
              <a:rPr lang="en-AU" sz="1900" dirty="0" smtClean="0">
                <a:solidFill>
                  <a:schemeClr val="tx1"/>
                </a:solidFill>
              </a:rPr>
              <a:t>Prudential insurance governance cycle- comparison of forecasts and experience, leading to continuous improvement based on outcomes</a:t>
            </a:r>
          </a:p>
          <a:p>
            <a:pPr marL="342900" lvl="1" indent="-342900">
              <a:spcAft>
                <a:spcPts val="2400"/>
              </a:spcAft>
              <a:defRPr/>
            </a:pPr>
            <a:r>
              <a:rPr lang="en-AU" sz="1900" dirty="0" smtClean="0">
                <a:solidFill>
                  <a:schemeClr val="tx1"/>
                </a:solidFill>
              </a:rPr>
              <a:t>Minimising </a:t>
            </a:r>
            <a:r>
              <a:rPr lang="en-AU" sz="1900" dirty="0">
                <a:solidFill>
                  <a:schemeClr val="tx1"/>
                </a:solidFill>
              </a:rPr>
              <a:t>costs/ maximising opportunity over a lifetime, unlike </a:t>
            </a:r>
            <a:r>
              <a:rPr lang="en-AU" sz="1900" dirty="0" smtClean="0">
                <a:solidFill>
                  <a:schemeClr val="tx1"/>
                </a:solidFill>
              </a:rPr>
              <a:t>the short term focus of welfare </a:t>
            </a:r>
            <a:r>
              <a:rPr lang="en-AU" sz="1900" dirty="0">
                <a:solidFill>
                  <a:schemeClr val="tx1"/>
                </a:solidFill>
              </a:rPr>
              <a:t>and so </a:t>
            </a:r>
            <a:r>
              <a:rPr lang="en-AU" sz="1900" dirty="0" smtClean="0">
                <a:solidFill>
                  <a:schemeClr val="tx1"/>
                </a:solidFill>
              </a:rPr>
              <a:t>also better aligned </a:t>
            </a:r>
            <a:r>
              <a:rPr lang="en-AU" sz="1900" dirty="0">
                <a:solidFill>
                  <a:schemeClr val="tx1"/>
                </a:solidFill>
              </a:rPr>
              <a:t>to individual and family </a:t>
            </a:r>
            <a:r>
              <a:rPr lang="en-AU" sz="1900" dirty="0" smtClean="0">
                <a:solidFill>
                  <a:schemeClr val="tx1"/>
                </a:solidFill>
              </a:rPr>
              <a:t>goals</a:t>
            </a:r>
            <a:endParaRPr lang="en-AU" sz="1900" dirty="0">
              <a:solidFill>
                <a:schemeClr val="tx1"/>
              </a:solidFill>
            </a:endParaRPr>
          </a:p>
          <a:p>
            <a:pPr marL="342900" lvl="1" indent="-342900">
              <a:spcAft>
                <a:spcPts val="2400"/>
              </a:spcAft>
              <a:defRPr/>
            </a:pPr>
            <a:r>
              <a:rPr lang="en-AU" sz="1900" dirty="0" smtClean="0">
                <a:solidFill>
                  <a:schemeClr val="tx1"/>
                </a:solidFill>
              </a:rPr>
              <a:t>Undertake </a:t>
            </a:r>
            <a:r>
              <a:rPr lang="en-AU" sz="1900" dirty="0">
                <a:solidFill>
                  <a:schemeClr val="tx1"/>
                </a:solidFill>
              </a:rPr>
              <a:t>detailed data </a:t>
            </a:r>
            <a:r>
              <a:rPr lang="en-AU" sz="1900" dirty="0" smtClean="0">
                <a:solidFill>
                  <a:schemeClr val="tx1"/>
                </a:solidFill>
              </a:rPr>
              <a:t>collection and analysis </a:t>
            </a:r>
            <a:r>
              <a:rPr lang="en-AU" sz="1900" dirty="0">
                <a:solidFill>
                  <a:schemeClr val="tx1"/>
                </a:solidFill>
              </a:rPr>
              <a:t>and invest in </a:t>
            </a:r>
            <a:r>
              <a:rPr lang="en-AU" sz="1900" dirty="0" smtClean="0">
                <a:solidFill>
                  <a:schemeClr val="tx1"/>
                </a:solidFill>
              </a:rPr>
              <a:t>research</a:t>
            </a:r>
            <a:endParaRPr lang="en-AU" sz="1900" dirty="0">
              <a:solidFill>
                <a:schemeClr val="tx1"/>
              </a:solidFill>
            </a:endParaRPr>
          </a:p>
          <a:p>
            <a:pPr marL="342900" lvl="1" indent="-342900">
              <a:spcAft>
                <a:spcPts val="2400"/>
              </a:spcAft>
              <a:defRPr/>
            </a:pPr>
            <a:r>
              <a:rPr lang="en-AU" sz="1900" dirty="0">
                <a:solidFill>
                  <a:schemeClr val="tx1"/>
                </a:solidFill>
              </a:rPr>
              <a:t>Insurance companies as forces for social </a:t>
            </a:r>
            <a:r>
              <a:rPr lang="en-AU" sz="1900" dirty="0" smtClean="0">
                <a:solidFill>
                  <a:schemeClr val="tx1"/>
                </a:solidFill>
              </a:rPr>
              <a:t>change</a:t>
            </a:r>
          </a:p>
          <a:p>
            <a:pPr marL="342900" lvl="1" indent="-342900">
              <a:spcAft>
                <a:spcPts val="2400"/>
              </a:spcAft>
              <a:defRPr/>
            </a:pPr>
            <a:r>
              <a:rPr lang="en-AU" sz="1900" dirty="0" smtClean="0">
                <a:solidFill>
                  <a:schemeClr val="tx1"/>
                </a:solidFill>
              </a:rPr>
              <a:t>Early intervention and investments, more generally, a key component</a:t>
            </a:r>
            <a:endParaRPr lang="en-AU" sz="1900" dirty="0">
              <a:solidFill>
                <a:schemeClr val="tx1"/>
              </a:solidFill>
            </a:endParaRPr>
          </a:p>
          <a:p>
            <a:pPr marL="0" indent="0">
              <a:buNone/>
              <a:defRPr/>
            </a:pPr>
            <a:endParaRPr lang="en-AU" b="1" dirty="0"/>
          </a:p>
          <a:p>
            <a:endParaRPr lang="en-AU" dirty="0"/>
          </a:p>
        </p:txBody>
      </p:sp>
      <p:sp>
        <p:nvSpPr>
          <p:cNvPr id="4" name="Content Placeholder 3"/>
          <p:cNvSpPr>
            <a:spLocks noGrp="1"/>
          </p:cNvSpPr>
          <p:nvPr>
            <p:ph idx="10"/>
          </p:nvPr>
        </p:nvSpPr>
        <p:spPr>
          <a:xfrm flipH="1" flipV="1">
            <a:off x="8956103" y="6730827"/>
            <a:ext cx="45719" cy="45719"/>
          </a:xfrm>
        </p:spPr>
        <p:txBody>
          <a:bodyPr>
            <a:normAutofit fontScale="25000" lnSpcReduction="20000"/>
          </a:bodyPr>
          <a:lstStyle/>
          <a:p>
            <a:endParaRPr lang="en-AU" dirty="0"/>
          </a:p>
        </p:txBody>
      </p:sp>
    </p:spTree>
    <p:extLst>
      <p:ext uri="{BB962C8B-B14F-4D97-AF65-F5344CB8AC3E}">
        <p14:creationId xmlns:p14="http://schemas.microsoft.com/office/powerpoint/2010/main" val="2089262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NDIA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NDIA PowerPoint</Template>
  <TotalTime>2286</TotalTime>
  <Words>4483</Words>
  <Application>Microsoft Office PowerPoint</Application>
  <PresentationFormat>On-screen Show (4:3)</PresentationFormat>
  <Paragraphs>319</Paragraphs>
  <Slides>25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Courier New</vt:lpstr>
      <vt:lpstr>NDIA PowerPoint</vt:lpstr>
      <vt:lpstr>The NDIS-The Legacy Social and Economic Policy Reform of Our Time  Public Lecture at the University of New England</vt:lpstr>
      <vt:lpstr>The NDIS journey </vt:lpstr>
      <vt:lpstr>A perfect storm</vt:lpstr>
      <vt:lpstr>What is the NDIS and who is it for?</vt:lpstr>
      <vt:lpstr>PowerPoint Presentation</vt:lpstr>
      <vt:lpstr>PowerPoint Presentation</vt:lpstr>
      <vt:lpstr>PowerPoint Presentation</vt:lpstr>
      <vt:lpstr>1. NDIS Act (2013)</vt:lpstr>
      <vt:lpstr> 2. The NDIS is insurance not welfare</vt:lpstr>
      <vt:lpstr>3. Choice and Control </vt:lpstr>
      <vt:lpstr>4. Eligibility </vt:lpstr>
      <vt:lpstr>5. Assessment and Planning </vt:lpstr>
      <vt:lpstr>6. Participant Benefits  </vt:lpstr>
      <vt:lpstr>7. Local Area Coordination</vt:lpstr>
      <vt:lpstr> 8. Demand driven </vt:lpstr>
      <vt:lpstr>9. Developing and regulating the marketplace </vt:lpstr>
      <vt:lpstr>10. NDIA other roles and responsibilities </vt:lpstr>
      <vt:lpstr>Launching and Building the NDIS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FaHCSIA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National Commission of Audit</dc:title>
  <dc:creator>SCHULTZ, Kristine</dc:creator>
  <cp:lastModifiedBy>Bruce Bonyhady</cp:lastModifiedBy>
  <cp:revision>202</cp:revision>
  <cp:lastPrinted>2014-02-25T05:32:28Z</cp:lastPrinted>
  <dcterms:created xsi:type="dcterms:W3CDTF">2014-01-09T21:34:52Z</dcterms:created>
  <dcterms:modified xsi:type="dcterms:W3CDTF">2014-05-14T23:42:17Z</dcterms:modified>
</cp:coreProperties>
</file>