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75" r:id="rId4"/>
    <p:sldId id="276" r:id="rId5"/>
    <p:sldId id="284" r:id="rId6"/>
    <p:sldId id="286" r:id="rId7"/>
    <p:sldId id="285" r:id="rId8"/>
    <p:sldId id="287" r:id="rId9"/>
    <p:sldId id="277" r:id="rId10"/>
    <p:sldId id="282" r:id="rId11"/>
    <p:sldId id="283" r:id="rId12"/>
    <p:sldId id="281" r:id="rId13"/>
    <p:sldId id="288" r:id="rId14"/>
  </p:sldIdLst>
  <p:sldSz cx="9144000" cy="5715000" type="screen16x10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2990"/>
    <a:srgbClr val="00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04" autoAdjust="0"/>
    <p:restoredTop sz="94660"/>
  </p:normalViewPr>
  <p:slideViewPr>
    <p:cSldViewPr>
      <p:cViewPr varScale="1">
        <p:scale>
          <a:sx n="131" d="100"/>
          <a:sy n="131" d="100"/>
        </p:scale>
        <p:origin x="1602" y="13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9213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E7CF7-2237-47E8-84B4-5947E860B009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746125"/>
            <a:ext cx="59610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9887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9213" y="9444038"/>
            <a:ext cx="29511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44193-17A3-4B52-A609-FF6D59E42DD1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57835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450" y="746125"/>
            <a:ext cx="59610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4193-17A3-4B52-A609-FF6D59E42DD1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4181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450" y="746125"/>
            <a:ext cx="59610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4193-17A3-4B52-A609-FF6D59E42DD1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5153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450" y="746125"/>
            <a:ext cx="59610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4193-17A3-4B52-A609-FF6D59E42DD1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5153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450" y="746125"/>
            <a:ext cx="59610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4193-17A3-4B52-A609-FF6D59E42DD1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5153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450" y="746125"/>
            <a:ext cx="59610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4193-17A3-4B52-A609-FF6D59E42DD1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5153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5450" y="746125"/>
            <a:ext cx="59610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4193-17A3-4B52-A609-FF6D59E42DD1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5153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7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150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2679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069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758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046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7565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3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279263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5583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124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995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6660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3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1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1F163-F72F-4415-A41B-D7A7A4A5AD5B}" type="datetimeFigureOut">
              <a:rPr lang="en-AU" smtClean="0"/>
              <a:t>18/02/2019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1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1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60D5F-3667-4C0A-A274-06B103AC9EF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726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1" t="-1794" r="7265" b="1794"/>
          <a:stretch/>
        </p:blipFill>
        <p:spPr>
          <a:xfrm>
            <a:off x="-36512" y="-212636"/>
            <a:ext cx="9180512" cy="592763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11624" y="4518908"/>
            <a:ext cx="50842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City to Soil presentation: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What a Waste - the challenge of food loss and waste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6 February 2019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Presented by: Shane </a:t>
            </a:r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nderson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14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5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4987"/>
                </a:solidFill>
              </a:rPr>
              <a:t>Composting</a:t>
            </a:r>
            <a:endParaRPr lang="en-AU" sz="2800" dirty="0">
              <a:solidFill>
                <a:srgbClr val="004987"/>
              </a:solidFill>
            </a:endParaRPr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9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2012-10-10-6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3486" y="1181367"/>
            <a:ext cx="7033083" cy="395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72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5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4987"/>
                </a:solidFill>
              </a:rPr>
              <a:t>Compost for sale</a:t>
            </a:r>
            <a:endParaRPr lang="en-AU" sz="2800" dirty="0">
              <a:solidFill>
                <a:srgbClr val="004987"/>
              </a:solidFill>
            </a:endParaRPr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9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5" descr="IMAG035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3850" y="1333500"/>
            <a:ext cx="66963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4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4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4987"/>
                </a:solidFill>
              </a:rPr>
              <a:t>Compost </a:t>
            </a:r>
            <a:r>
              <a:rPr lang="en-US" sz="2800" dirty="0" smtClean="0"/>
              <a:t>“Black Gold” </a:t>
            </a:r>
            <a:r>
              <a:rPr lang="en-US" sz="2800" dirty="0">
                <a:solidFill>
                  <a:srgbClr val="004987"/>
                </a:solidFill>
              </a:rPr>
              <a:t>i</a:t>
            </a:r>
            <a:r>
              <a:rPr lang="en-US" sz="2800" dirty="0" smtClean="0">
                <a:solidFill>
                  <a:srgbClr val="004987"/>
                </a:solidFill>
              </a:rPr>
              <a:t>s not the answer! </a:t>
            </a:r>
            <a:endParaRPr lang="en-AU" sz="2800" dirty="0">
              <a:solidFill>
                <a:srgbClr val="00498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1186" y="610791"/>
            <a:ext cx="864096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It is too late ...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Communities must transition to avoidance of “consumption”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to not create waste</a:t>
            </a:r>
          </a:p>
          <a:p>
            <a:endParaRPr lang="en-US" sz="2400" dirty="0">
              <a:solidFill>
                <a:srgbClr val="00B050"/>
              </a:solidFill>
            </a:endParaRP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endParaRPr lang="en-US" sz="2400" dirty="0" smtClean="0">
              <a:solidFill>
                <a:srgbClr val="00B05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Waste avoidance hierarchy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7030A0"/>
              </a:solidFill>
            </a:endParaRPr>
          </a:p>
          <a:p>
            <a:endParaRPr lang="en-US" sz="24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7030A0"/>
              </a:solidFill>
            </a:endParaRPr>
          </a:p>
          <a:p>
            <a:r>
              <a:rPr lang="en-US" sz="2000" i="1" dirty="0" smtClean="0">
                <a:solidFill>
                  <a:srgbClr val="7030A0"/>
                </a:solidFill>
              </a:rPr>
              <a:t>The debate must always start at </a:t>
            </a:r>
            <a:r>
              <a:rPr lang="en-US" sz="2000" i="1" dirty="0" smtClean="0">
                <a:solidFill>
                  <a:srgbClr val="FF0000"/>
                </a:solidFill>
              </a:rPr>
              <a:t>avoid</a:t>
            </a:r>
            <a:endParaRPr lang="en-AU" sz="2000" i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0847" y="4801716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703" y="1544166"/>
            <a:ext cx="468630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0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4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4987"/>
                </a:solidFill>
              </a:rPr>
              <a:t>Conclusion</a:t>
            </a:r>
            <a:endParaRPr lang="en-AU" sz="2800" dirty="0">
              <a:solidFill>
                <a:srgbClr val="00498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800804"/>
            <a:ext cx="8640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7030A0"/>
              </a:solidFill>
            </a:endParaRPr>
          </a:p>
          <a:p>
            <a:pPr marL="0" lvl="2"/>
            <a:r>
              <a:rPr lang="en-US" sz="2400" dirty="0" smtClean="0">
                <a:solidFill>
                  <a:srgbClr val="812990"/>
                </a:solidFill>
              </a:rPr>
              <a:t> </a:t>
            </a:r>
            <a:endParaRPr lang="en-US" sz="2400" dirty="0">
              <a:solidFill>
                <a:srgbClr val="812990"/>
              </a:solidFill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Thank you </a:t>
            </a:r>
            <a:endParaRPr lang="en-AU" sz="1400" dirty="0">
              <a:solidFill>
                <a:srgbClr val="7030A0"/>
              </a:solidFill>
            </a:endParaRPr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20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4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812990"/>
                </a:solidFill>
              </a:rPr>
              <a:t>Armidale Regional Council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800804"/>
            <a:ext cx="87323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What:</a:t>
            </a:r>
            <a:r>
              <a:rPr lang="en-US" sz="2400" dirty="0" smtClean="0">
                <a:solidFill>
                  <a:srgbClr val="812990"/>
                </a:solidFill>
              </a:rPr>
              <a:t>   A local government authority </a:t>
            </a:r>
          </a:p>
          <a:p>
            <a:endParaRPr lang="en-US" sz="2400" dirty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Where: </a:t>
            </a:r>
            <a:r>
              <a:rPr lang="en-US" sz="2400" dirty="0" smtClean="0">
                <a:solidFill>
                  <a:srgbClr val="812990"/>
                </a:solidFill>
              </a:rPr>
              <a:t>Located</a:t>
            </a:r>
          </a:p>
          <a:p>
            <a:r>
              <a:rPr lang="en-US" sz="2400" dirty="0">
                <a:solidFill>
                  <a:srgbClr val="812990"/>
                </a:solidFill>
              </a:rPr>
              <a:t>	</a:t>
            </a:r>
            <a:r>
              <a:rPr lang="en-US" sz="2400" dirty="0" smtClean="0">
                <a:solidFill>
                  <a:srgbClr val="812990"/>
                </a:solidFill>
              </a:rPr>
              <a:t> Area</a:t>
            </a:r>
          </a:p>
          <a:p>
            <a:endParaRPr lang="en-US" sz="24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Who:	 </a:t>
            </a:r>
            <a:r>
              <a:rPr lang="en-US" sz="2400" dirty="0" smtClean="0">
                <a:solidFill>
                  <a:srgbClr val="812990"/>
                </a:solidFill>
              </a:rPr>
              <a:t>Residents </a:t>
            </a:r>
          </a:p>
          <a:p>
            <a:r>
              <a:rPr lang="en-US" sz="2400" dirty="0" smtClean="0">
                <a:solidFill>
                  <a:srgbClr val="812990"/>
                </a:solidFill>
              </a:rPr>
              <a:t>	 Partners</a:t>
            </a:r>
          </a:p>
          <a:p>
            <a:endParaRPr lang="en-US" sz="2400" dirty="0">
              <a:solidFill>
                <a:srgbClr val="812990"/>
              </a:solidFill>
            </a:endParaRPr>
          </a:p>
          <a:p>
            <a:endParaRPr lang="en-US" sz="24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	</a:t>
            </a:r>
          </a:p>
          <a:p>
            <a:endParaRPr lang="en-AU" sz="1400" dirty="0">
              <a:solidFill>
                <a:srgbClr val="812990"/>
              </a:solidFill>
            </a:endParaRPr>
          </a:p>
          <a:p>
            <a:endParaRPr lang="en-AU" sz="1400" dirty="0"/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9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www.nirw.org.au/content/uploads/2014/10/NIRW-Map-May-201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798823"/>
            <a:ext cx="5134554" cy="3111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24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4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4987"/>
                </a:solidFill>
              </a:rPr>
              <a:t>Council’s traditional waste services</a:t>
            </a:r>
            <a:endParaRPr lang="en-AU" sz="2800" dirty="0">
              <a:solidFill>
                <a:srgbClr val="00498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800805"/>
            <a:ext cx="864096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12990"/>
                </a:solidFill>
              </a:rPr>
              <a:t>Traditional kerbside collection services</a:t>
            </a:r>
          </a:p>
          <a:p>
            <a:endParaRPr lang="en-US" sz="24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Landfilling all kerbside waste</a:t>
            </a:r>
          </a:p>
          <a:p>
            <a:endParaRPr lang="en-US" sz="24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MRF and transport recyclable product</a:t>
            </a:r>
          </a:p>
          <a:p>
            <a:endParaRPr lang="en-US" sz="2400" dirty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Garden, general waste and recycling drop off area at landfills/transfer stations</a:t>
            </a:r>
          </a:p>
          <a:p>
            <a:endParaRPr lang="en-US" sz="24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Tip shop</a:t>
            </a:r>
            <a:endParaRPr lang="en-US" sz="1400" dirty="0" smtClean="0">
              <a:solidFill>
                <a:srgbClr val="8129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>
              <a:solidFill>
                <a:srgbClr val="812990"/>
              </a:solidFill>
            </a:endParaRPr>
          </a:p>
          <a:p>
            <a:endParaRPr lang="en-AU" sz="1400" dirty="0"/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9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543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193204"/>
            <a:ext cx="880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4987"/>
                </a:solidFill>
              </a:rPr>
              <a:t>Why change</a:t>
            </a:r>
            <a:endParaRPr lang="en-AU" sz="2800" dirty="0">
              <a:solidFill>
                <a:srgbClr val="00498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800804"/>
            <a:ext cx="864096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12990"/>
                </a:solidFill>
              </a:rPr>
              <a:t>L</a:t>
            </a:r>
            <a:r>
              <a:rPr lang="en-US" sz="2400" dirty="0" smtClean="0">
                <a:solidFill>
                  <a:srgbClr val="812990"/>
                </a:solidFill>
              </a:rPr>
              <a:t>andfill expanding and more resources to maintain</a:t>
            </a:r>
          </a:p>
          <a:p>
            <a:endParaRPr lang="en-US" sz="2400" dirty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Waste </a:t>
            </a:r>
            <a:r>
              <a:rPr lang="en-US" sz="2400" dirty="0">
                <a:solidFill>
                  <a:srgbClr val="812990"/>
                </a:solidFill>
              </a:rPr>
              <a:t>diversion </a:t>
            </a:r>
            <a:r>
              <a:rPr lang="en-US" sz="2400" dirty="0" smtClean="0">
                <a:solidFill>
                  <a:srgbClr val="812990"/>
                </a:solidFill>
              </a:rPr>
              <a:t>strategies/targets – Minimise C02</a:t>
            </a:r>
            <a:endParaRPr lang="en-US" sz="2400" dirty="0">
              <a:solidFill>
                <a:srgbClr val="812990"/>
              </a:solidFill>
            </a:endParaRPr>
          </a:p>
          <a:p>
            <a:endParaRPr lang="en-US" sz="2400" dirty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Separate </a:t>
            </a:r>
            <a:r>
              <a:rPr lang="en-US" sz="2400" dirty="0">
                <a:solidFill>
                  <a:srgbClr val="812990"/>
                </a:solidFill>
              </a:rPr>
              <a:t>organic waste (FOGO) from the </a:t>
            </a:r>
            <a:r>
              <a:rPr lang="en-US" sz="2400" dirty="0" smtClean="0">
                <a:solidFill>
                  <a:srgbClr val="812990"/>
                </a:solidFill>
              </a:rPr>
              <a:t>general waste stream</a:t>
            </a:r>
          </a:p>
          <a:p>
            <a:endParaRPr lang="en-US" sz="2400" dirty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812990"/>
                </a:solidFill>
              </a:rPr>
              <a:t>Potential to produce a beneficial sustainable saleable product</a:t>
            </a:r>
            <a:endParaRPr lang="en-US" sz="2400" dirty="0">
              <a:solidFill>
                <a:srgbClr val="812990"/>
              </a:solidFill>
            </a:endParaRPr>
          </a:p>
          <a:p>
            <a:endParaRPr lang="en-US" sz="2400" dirty="0" smtClean="0">
              <a:solidFill>
                <a:srgbClr val="8129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>
              <a:solidFill>
                <a:srgbClr val="812990"/>
              </a:solidFill>
            </a:endParaRPr>
          </a:p>
          <a:p>
            <a:endParaRPr lang="en-AU" sz="1400" dirty="0"/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9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05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8866"/>
            <a:ext cx="8219256" cy="61241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What</a:t>
            </a:r>
            <a:r>
              <a:rPr lang="en-US" sz="3200" dirty="0" smtClean="0">
                <a:solidFill>
                  <a:srgbClr val="004987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changed</a:t>
            </a:r>
            <a:endParaRPr lang="en-AU" sz="2800" dirty="0">
              <a:solidFill>
                <a:srgbClr val="004987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13284"/>
            <a:ext cx="8219256" cy="419185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400" dirty="0" smtClean="0">
                <a:solidFill>
                  <a:srgbClr val="812990"/>
                </a:solidFill>
              </a:rPr>
              <a:t>Initiated </a:t>
            </a:r>
            <a:r>
              <a:rPr lang="en-US" sz="2400" dirty="0">
                <a:solidFill>
                  <a:srgbClr val="812990"/>
                </a:solidFill>
              </a:rPr>
              <a:t>a FOGO collection trial </a:t>
            </a:r>
            <a:r>
              <a:rPr lang="en-US" sz="2400" dirty="0" smtClean="0">
                <a:solidFill>
                  <a:srgbClr val="812990"/>
                </a:solidFill>
              </a:rPr>
              <a:t>of 200 households based on an existing </a:t>
            </a:r>
            <a:r>
              <a:rPr lang="en-US" sz="2400" dirty="0">
                <a:solidFill>
                  <a:srgbClr val="812990"/>
                </a:solidFill>
              </a:rPr>
              <a:t>C2S program in regional </a:t>
            </a:r>
            <a:r>
              <a:rPr lang="en-US" sz="2400" dirty="0" smtClean="0">
                <a:solidFill>
                  <a:srgbClr val="812990"/>
                </a:solidFill>
              </a:rPr>
              <a:t>NSW</a:t>
            </a:r>
          </a:p>
          <a:p>
            <a:pPr marL="0" lvl="1" indent="0">
              <a:buNone/>
            </a:pPr>
            <a:endParaRPr lang="en-US" sz="2400" dirty="0" smtClean="0">
              <a:solidFill>
                <a:srgbClr val="812990"/>
              </a:solidFill>
            </a:endParaRPr>
          </a:p>
          <a:p>
            <a:pPr marL="342900" lvl="1" indent="-342900"/>
            <a:r>
              <a:rPr lang="en-AU" sz="2400" dirty="0">
                <a:solidFill>
                  <a:srgbClr val="812990"/>
                </a:solidFill>
              </a:rPr>
              <a:t>Static fermentation process (aerobic &amp; anaerobic decomposition</a:t>
            </a:r>
            <a:r>
              <a:rPr lang="en-AU" sz="2400" dirty="0" smtClean="0">
                <a:solidFill>
                  <a:srgbClr val="812990"/>
                </a:solidFill>
              </a:rPr>
              <a:t>)</a:t>
            </a:r>
          </a:p>
          <a:p>
            <a:pPr marL="342900" lvl="1" indent="-342900"/>
            <a:endParaRPr lang="en-AU" sz="2400" dirty="0" smtClean="0">
              <a:solidFill>
                <a:srgbClr val="812990"/>
              </a:solidFill>
            </a:endParaRPr>
          </a:p>
          <a:p>
            <a:pPr marL="342900" lvl="1" indent="-342900"/>
            <a:r>
              <a:rPr lang="en-AU" sz="2400" dirty="0" smtClean="0">
                <a:solidFill>
                  <a:srgbClr val="812990"/>
                </a:solidFill>
              </a:rPr>
              <a:t>Process overview</a:t>
            </a:r>
            <a:endParaRPr lang="en-AU" sz="2400" dirty="0">
              <a:solidFill>
                <a:srgbClr val="812990"/>
              </a:solidFill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4714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8866"/>
            <a:ext cx="8219256" cy="61241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What</a:t>
            </a:r>
            <a:r>
              <a:rPr lang="en-US" sz="3200" dirty="0" smtClean="0">
                <a:solidFill>
                  <a:srgbClr val="004987"/>
                </a:solidFill>
              </a:rPr>
              <a:t> </a:t>
            </a:r>
            <a:r>
              <a:rPr lang="en-US" sz="2800" dirty="0" smtClean="0">
                <a:solidFill>
                  <a:srgbClr val="004987"/>
                </a:solidFill>
              </a:rPr>
              <a:t>changed continued</a:t>
            </a:r>
            <a:endParaRPr lang="en-AU" sz="2800" dirty="0">
              <a:solidFill>
                <a:srgbClr val="0049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13284"/>
            <a:ext cx="8219256" cy="4191853"/>
          </a:xfrm>
        </p:spPr>
        <p:txBody>
          <a:bodyPr>
            <a:normAutofit fontScale="92500"/>
          </a:bodyPr>
          <a:lstStyle/>
          <a:p>
            <a:pPr marL="0" lvl="1" indent="0">
              <a:buNone/>
            </a:pPr>
            <a:r>
              <a:rPr lang="en-US" sz="2400" dirty="0">
                <a:solidFill>
                  <a:srgbClr val="812990"/>
                </a:solidFill>
              </a:rPr>
              <a:t>S</a:t>
            </a:r>
            <a:r>
              <a:rPr lang="en-US" sz="2400" dirty="0" smtClean="0">
                <a:solidFill>
                  <a:srgbClr val="812990"/>
                </a:solidFill>
              </a:rPr>
              <a:t>uccessful trial of 200 </a:t>
            </a:r>
            <a:r>
              <a:rPr lang="en-US" sz="2400" dirty="0">
                <a:solidFill>
                  <a:srgbClr val="812990"/>
                </a:solidFill>
              </a:rPr>
              <a:t>households </a:t>
            </a:r>
            <a:r>
              <a:rPr lang="en-US" sz="2400" dirty="0" smtClean="0">
                <a:solidFill>
                  <a:srgbClr val="812990"/>
                </a:solidFill>
              </a:rPr>
              <a:t>resulted in adoption </a:t>
            </a:r>
            <a:r>
              <a:rPr lang="en-US" sz="2400" dirty="0">
                <a:solidFill>
                  <a:srgbClr val="812990"/>
                </a:solidFill>
              </a:rPr>
              <a:t>of Armidale wide FOGO </a:t>
            </a:r>
            <a:r>
              <a:rPr lang="en-US" sz="2400" dirty="0" smtClean="0">
                <a:solidFill>
                  <a:srgbClr val="812990"/>
                </a:solidFill>
              </a:rPr>
              <a:t>collections and composting</a:t>
            </a:r>
          </a:p>
          <a:p>
            <a:pPr marL="0" lvl="1" indent="0">
              <a:buNone/>
            </a:pPr>
            <a:endParaRPr lang="en-US" sz="2400" dirty="0" smtClean="0">
              <a:solidFill>
                <a:srgbClr val="812990"/>
              </a:solidFill>
            </a:endParaRPr>
          </a:p>
          <a:p>
            <a:pPr marL="342900" lvl="1" indent="-342900"/>
            <a:r>
              <a:rPr lang="en-US" sz="2400" dirty="0" smtClean="0">
                <a:solidFill>
                  <a:srgbClr val="812990"/>
                </a:solidFill>
              </a:rPr>
              <a:t>Comprehensive community education program</a:t>
            </a:r>
          </a:p>
          <a:p>
            <a:pPr marL="342900" lvl="1" indent="-342900"/>
            <a:endParaRPr lang="en-US" sz="2400" dirty="0" smtClean="0">
              <a:solidFill>
                <a:srgbClr val="812990"/>
              </a:solidFill>
            </a:endParaRPr>
          </a:p>
          <a:p>
            <a:pPr marL="342900" lvl="1" indent="-342900"/>
            <a:r>
              <a:rPr lang="en-US" sz="2400" dirty="0" smtClean="0">
                <a:solidFill>
                  <a:srgbClr val="812990"/>
                </a:solidFill>
              </a:rPr>
              <a:t>Kerbside collection service</a:t>
            </a:r>
          </a:p>
          <a:p>
            <a:pPr marL="342900" lvl="1" indent="-342900"/>
            <a:endParaRPr lang="en-US" sz="2400" dirty="0" smtClean="0">
              <a:solidFill>
                <a:srgbClr val="812990"/>
              </a:solidFill>
            </a:endParaRPr>
          </a:p>
          <a:p>
            <a:pPr marL="342900" lvl="1" indent="-342900"/>
            <a:r>
              <a:rPr lang="en-US" sz="2400" dirty="0" smtClean="0">
                <a:solidFill>
                  <a:srgbClr val="812990"/>
                </a:solidFill>
              </a:rPr>
              <a:t>Free kitchen caddy and compostable bags to reduce kitchen odours</a:t>
            </a:r>
          </a:p>
          <a:p>
            <a:pPr marL="342900" lvl="1" indent="-342900"/>
            <a:endParaRPr lang="en-US" sz="2400" dirty="0" smtClean="0">
              <a:solidFill>
                <a:srgbClr val="812990"/>
              </a:solidFill>
            </a:endParaRPr>
          </a:p>
          <a:p>
            <a:pPr marL="342900" lvl="1" indent="-342900"/>
            <a:r>
              <a:rPr lang="en-US" sz="2400" dirty="0" smtClean="0">
                <a:solidFill>
                  <a:srgbClr val="812990"/>
                </a:solidFill>
              </a:rPr>
              <a:t>Impressive community interest in compost – outstrips supply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7199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8866"/>
            <a:ext cx="8219256" cy="61241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Acceptable Kitchen</a:t>
            </a:r>
            <a:r>
              <a:rPr lang="en-US" sz="3200" dirty="0" smtClean="0">
                <a:solidFill>
                  <a:srgbClr val="004987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Caddy/Wheelie</a:t>
            </a:r>
            <a:r>
              <a:rPr lang="en-US" sz="3200" dirty="0" smtClean="0">
                <a:solidFill>
                  <a:srgbClr val="004987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Bin Waste</a:t>
            </a:r>
            <a:endParaRPr lang="en-AU" sz="2800" dirty="0">
              <a:solidFill>
                <a:srgbClr val="004987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8179720"/>
              </p:ext>
            </p:extLst>
          </p:nvPr>
        </p:nvGraphicFramePr>
        <p:xfrm>
          <a:off x="468313" y="912813"/>
          <a:ext cx="8218488" cy="2967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244"/>
                <a:gridCol w="4109244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Kitchen Caddy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Wheelie bin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Raw or cooked food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Clean,</a:t>
                      </a:r>
                      <a:r>
                        <a:rPr lang="en-AU" sz="1800" baseline="0" dirty="0" smtClean="0"/>
                        <a:t> loose green waste such as</a:t>
                      </a:r>
                      <a:endParaRPr lang="en-AU" sz="1800" dirty="0"/>
                    </a:p>
                  </a:txBody>
                  <a:tcPr/>
                </a:tc>
              </a:tr>
              <a:tr h="338911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Tea bags, coffee</a:t>
                      </a:r>
                      <a:r>
                        <a:rPr lang="en-AU" sz="1800" baseline="0" dirty="0" smtClean="0"/>
                        <a:t> grounds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Leaves, branches, prunings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Fruit &amp; vegetables, peelings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baseline="0" dirty="0" smtClean="0"/>
                        <a:t>grass clippings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Leftovers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/>
                        <a:t>Pizza</a:t>
                      </a:r>
                      <a:r>
                        <a:rPr lang="en-AU" sz="1800" baseline="0" dirty="0" smtClean="0"/>
                        <a:t> boxes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Paper towels, tissues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/>
                        <a:t>Soiled wet paper</a:t>
                      </a:r>
                      <a:endParaRPr lang="en-AU" sz="1800" dirty="0"/>
                    </a:p>
                  </a:txBody>
                  <a:tcPr/>
                </a:tc>
              </a:tr>
              <a:tr h="376351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Meat</a:t>
                      </a:r>
                      <a:r>
                        <a:rPr lang="en-AU" sz="1800" baseline="0" dirty="0" smtClean="0"/>
                        <a:t>, fish, chicken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/>
                        <a:t>Compostable</a:t>
                      </a:r>
                      <a:r>
                        <a:rPr lang="en-AU" sz="1800" baseline="0" dirty="0" smtClean="0"/>
                        <a:t> kitty litter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Cooking oil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800" dirty="0" smtClean="0"/>
                        <a:t>Paper/cardboard</a:t>
                      </a:r>
                      <a:r>
                        <a:rPr lang="en-AU" sz="1800" baseline="0" dirty="0" smtClean="0"/>
                        <a:t> takeaway containers</a:t>
                      </a:r>
                      <a:endParaRPr lang="en-A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88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8866"/>
            <a:ext cx="8219256" cy="61241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Unacceptable Kitchen</a:t>
            </a:r>
            <a:r>
              <a:rPr lang="en-US" sz="3200" dirty="0" smtClean="0">
                <a:solidFill>
                  <a:srgbClr val="004987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4987"/>
                </a:solidFill>
                <a:latin typeface="+mn-lt"/>
              </a:rPr>
              <a:t>Caddy/Wheelie Bin Waste</a:t>
            </a:r>
            <a:endParaRPr lang="en-AU" sz="2800" dirty="0">
              <a:solidFill>
                <a:srgbClr val="004987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679272"/>
              </p:ext>
            </p:extLst>
          </p:nvPr>
        </p:nvGraphicFramePr>
        <p:xfrm>
          <a:off x="468313" y="912813"/>
          <a:ext cx="8218488" cy="287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244"/>
                <a:gridCol w="41092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Kitchen Caddy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/>
                        <a:t>Wheelie bin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Bottle tops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Nappies</a:t>
                      </a:r>
                      <a:endParaRPr lang="en-AU" sz="1800" dirty="0"/>
                    </a:p>
                  </a:txBody>
                  <a:tcPr/>
                </a:tc>
              </a:tr>
              <a:tr h="338911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Glass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Coffee</a:t>
                      </a:r>
                      <a:r>
                        <a:rPr lang="en-AU" sz="1800" baseline="0" dirty="0" smtClean="0"/>
                        <a:t> pods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Plastics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Cigarette butts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Metals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Glass, Plastics, Metal</a:t>
                      </a:r>
                      <a:endParaRPr lang="en-A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Medicines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Treated timber</a:t>
                      </a:r>
                      <a:endParaRPr lang="en-AU" sz="1800" dirty="0"/>
                    </a:p>
                  </a:txBody>
                  <a:tcPr/>
                </a:tc>
              </a:tr>
              <a:tr h="650240"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Chemicals</a:t>
                      </a:r>
                      <a:endParaRPr lang="en-A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 smtClean="0"/>
                        <a:t>Chemicals, fertilisers, insecticides, poisons, toxic or dangerous substances</a:t>
                      </a:r>
                      <a:endParaRPr lang="en-A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3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3878" y="216207"/>
            <a:ext cx="8804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algn="ctr"/>
            <a:r>
              <a:rPr lang="en-US" sz="2800" dirty="0" smtClean="0">
                <a:solidFill>
                  <a:schemeClr val="tx2"/>
                </a:solidFill>
              </a:rPr>
              <a:t>What is next ... Creation of financial </a:t>
            </a:r>
            <a:r>
              <a:rPr lang="en-US" sz="2800" dirty="0">
                <a:solidFill>
                  <a:schemeClr val="tx2"/>
                </a:solidFill>
              </a:rPr>
              <a:t>value for </a:t>
            </a:r>
            <a:r>
              <a:rPr lang="en-US" sz="2800" dirty="0" smtClean="0">
                <a:solidFill>
                  <a:schemeClr val="tx2"/>
                </a:solidFill>
              </a:rPr>
              <a:t>FOGO </a:t>
            </a:r>
            <a:endParaRPr lang="en-AU" sz="2800" dirty="0">
              <a:solidFill>
                <a:schemeClr val="tx2"/>
              </a:solidFill>
            </a:endParaRPr>
          </a:p>
          <a:p>
            <a:pPr algn="ctr"/>
            <a:endParaRPr lang="en-AU" sz="2800" dirty="0">
              <a:solidFill>
                <a:srgbClr val="004987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693260"/>
            <a:ext cx="864096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April and May 2019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812990"/>
                </a:solidFill>
              </a:rPr>
              <a:t>Streamlining of Long Swamp Road City 2 Soil Process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May and June 2019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812990"/>
                </a:solidFill>
              </a:rPr>
              <a:t>FOGO Diversion Community</a:t>
            </a:r>
            <a:r>
              <a:rPr lang="en-US" sz="2000" dirty="0" smtClean="0">
                <a:solidFill>
                  <a:srgbClr val="7030A0"/>
                </a:solidFill>
              </a:rPr>
              <a:t> Education </a:t>
            </a:r>
            <a:r>
              <a:rPr lang="en-US" sz="2000" dirty="0" smtClean="0">
                <a:solidFill>
                  <a:srgbClr val="812990"/>
                </a:solidFill>
              </a:rPr>
              <a:t>Armidale and Guyra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rgbClr val="812990"/>
                </a:solidFill>
              </a:rPr>
              <a:t>24% of Red Bin Waste potentially FOGO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endParaRPr lang="en-US" sz="1600" dirty="0" smtClean="0">
              <a:solidFill>
                <a:srgbClr val="812990"/>
              </a:solidFill>
            </a:endParaRPr>
          </a:p>
          <a:p>
            <a:r>
              <a:rPr lang="en-US" sz="2400" dirty="0" smtClean="0">
                <a:solidFill>
                  <a:srgbClr val="00B050"/>
                </a:solidFill>
              </a:rPr>
              <a:t>July 2019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812990"/>
                </a:solidFill>
              </a:rPr>
              <a:t>Guyra FOGO collection service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812990"/>
              </a:solidFill>
            </a:endParaRPr>
          </a:p>
          <a:p>
            <a:pPr marL="0" lvl="2"/>
            <a:r>
              <a:rPr lang="en-US" sz="2400" dirty="0" smtClean="0">
                <a:solidFill>
                  <a:srgbClr val="00B050"/>
                </a:solidFill>
              </a:rPr>
              <a:t>Next Year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812990"/>
                </a:solidFill>
              </a:rPr>
              <a:t>Commercial sector FOGO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812990"/>
                </a:solidFill>
              </a:rPr>
              <a:t>Bin audits/Technology to capture data </a:t>
            </a:r>
          </a:p>
          <a:p>
            <a:pPr marL="800100" lvl="3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812990"/>
                </a:solidFill>
              </a:rPr>
              <a:t>Value add products and increase compost processing efficiencies </a:t>
            </a:r>
          </a:p>
        </p:txBody>
      </p:sp>
      <p:pic>
        <p:nvPicPr>
          <p:cNvPr id="1026" name="Picture 2" descr="R:\Communications Officer\Branding\ARC brand\Footers - Armidale Regional Council fixed\purple green navy footer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479" y="4909852"/>
            <a:ext cx="9805023" cy="11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81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1051</TotalTime>
  <Words>392</Words>
  <Application>Microsoft Office PowerPoint</Application>
  <PresentationFormat>On-screen Show (16:10)</PresentationFormat>
  <Paragraphs>123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What changed</vt:lpstr>
      <vt:lpstr>What changed continued</vt:lpstr>
      <vt:lpstr>Acceptable Kitchen Caddy/Wheelie Bin Waste</vt:lpstr>
      <vt:lpstr>Unacceptable Kitchen Caddy/Wheelie Bin Waste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jturnell</dc:creator>
  <cp:lastModifiedBy>Helen Taylor</cp:lastModifiedBy>
  <cp:revision>75</cp:revision>
  <cp:lastPrinted>2019-02-05T00:00:23Z</cp:lastPrinted>
  <dcterms:created xsi:type="dcterms:W3CDTF">2017-09-11T02:12:24Z</dcterms:created>
  <dcterms:modified xsi:type="dcterms:W3CDTF">2019-02-18T03:41:02Z</dcterms:modified>
</cp:coreProperties>
</file>