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44"/>
  </p:notesMasterIdLst>
  <p:handoutMasterIdLst>
    <p:handoutMasterId r:id="rId45"/>
  </p:handoutMasterIdLst>
  <p:sldIdLst>
    <p:sldId id="277" r:id="rId5"/>
    <p:sldId id="315" r:id="rId6"/>
    <p:sldId id="258" r:id="rId7"/>
    <p:sldId id="316" r:id="rId8"/>
    <p:sldId id="331" r:id="rId9"/>
    <p:sldId id="612" r:id="rId10"/>
    <p:sldId id="334" r:id="rId11"/>
    <p:sldId id="332" r:id="rId12"/>
    <p:sldId id="617" r:id="rId13"/>
    <p:sldId id="618" r:id="rId14"/>
    <p:sldId id="619" r:id="rId15"/>
    <p:sldId id="330" r:id="rId16"/>
    <p:sldId id="620" r:id="rId17"/>
    <p:sldId id="630" r:id="rId18"/>
    <p:sldId id="613" r:id="rId19"/>
    <p:sldId id="607" r:id="rId20"/>
    <p:sldId id="293" r:id="rId21"/>
    <p:sldId id="621" r:id="rId22"/>
    <p:sldId id="622" r:id="rId23"/>
    <p:sldId id="609" r:id="rId24"/>
    <p:sldId id="396" r:id="rId25"/>
    <p:sldId id="397" r:id="rId26"/>
    <p:sldId id="398" r:id="rId27"/>
    <p:sldId id="399" r:id="rId28"/>
    <p:sldId id="400" r:id="rId29"/>
    <p:sldId id="610" r:id="rId30"/>
    <p:sldId id="271" r:id="rId31"/>
    <p:sldId id="310" r:id="rId32"/>
    <p:sldId id="623" r:id="rId33"/>
    <p:sldId id="626" r:id="rId34"/>
    <p:sldId id="625" r:id="rId35"/>
    <p:sldId id="624" r:id="rId36"/>
    <p:sldId id="611" r:id="rId37"/>
    <p:sldId id="615" r:id="rId38"/>
    <p:sldId id="311" r:id="rId39"/>
    <p:sldId id="627" r:id="rId40"/>
    <p:sldId id="629" r:id="rId41"/>
    <p:sldId id="628" r:id="rId42"/>
    <p:sldId id="278" r:id="rId43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535051"/>
    <a:srgbClr val="008E8E"/>
    <a:srgbClr val="C6C6C6"/>
    <a:srgbClr val="4E5894"/>
    <a:srgbClr val="FEBE10"/>
    <a:srgbClr val="41403E"/>
    <a:srgbClr val="404041"/>
    <a:srgbClr val="414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64419" autoAdjust="0"/>
  </p:normalViewPr>
  <p:slideViewPr>
    <p:cSldViewPr snapToGrid="0">
      <p:cViewPr varScale="1">
        <p:scale>
          <a:sx n="43" d="100"/>
          <a:sy n="43" d="100"/>
        </p:scale>
        <p:origin x="178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8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08BBCC-F051-468C-9B61-60825042BE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5B692-94A9-4FA3-A107-C6BE95F025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79377-0B75-4D4A-9989-DCD4C53506F8}" type="datetimeFigureOut">
              <a:rPr lang="en-AU" smtClean="0"/>
              <a:t>8/11/2019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29590-AC92-4CAB-B1D9-EEDF4BFDE1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14699-96C8-4FC9-A16A-863344BA86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5FC0A-9869-44BD-967F-4104BBD08B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5220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3BEC4-0D58-458A-8493-493DB1C020F4}" type="datetimeFigureOut">
              <a:rPr lang="en-AU" smtClean="0"/>
              <a:t>8/11/2019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6D64B-D2A6-4108-BF12-28ACCF4D2E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785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#_ENREF_75"/><Relationship Id="rId5" Type="http://schemas.openxmlformats.org/officeDocument/2006/relationships/hyperlink" Target="#_ENREF_58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#_ENREF_75"/><Relationship Id="rId5" Type="http://schemas.openxmlformats.org/officeDocument/2006/relationships/hyperlink" Target="#_ENREF_58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#_ENREF_75"/><Relationship Id="rId5" Type="http://schemas.openxmlformats.org/officeDocument/2006/relationships/hyperlink" Target="#_ENREF_58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#_ENREF_75"/><Relationship Id="rId5" Type="http://schemas.openxmlformats.org/officeDocument/2006/relationships/hyperlink" Target="#_ENREF_58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#_ENREF_75"/><Relationship Id="rId5" Type="http://schemas.openxmlformats.org/officeDocument/2006/relationships/hyperlink" Target="#_ENREF_58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DigitalChickenMeat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D64B-D2A6-4108-BF12-28ACCF4D2E5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5244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4387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b="1" baseline="0" dirty="0" smtClean="0"/>
                  <a:t>Added page numbers - Masood</a:t>
                </a:r>
                <a:endParaRPr lang="en-AU" b="1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Firms’ innovation diversity (</a:t>
                </a:r>
                <a:r>
                  <a:rPr lang="en-AU" dirty="0" err="1" smtClean="0"/>
                  <a:t>invdivr</a:t>
                </a:r>
                <a:r>
                  <a:rPr lang="en-AU" dirty="0" smtClean="0"/>
                  <a:t>) is derived from 17 binary variables pertaining to various dimensions of firm innovativeness. </a:t>
                </a:r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Respondents were asked to indicate, with a ‘yes’ or ‘no’ response format, whether they have introduced new or significantly improved dimension(s) of innovation during the year. Our index of innovation diversity is therefore a count variable </a:t>
                </a:r>
                <a:r>
                  <a:rPr lang="en-A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(∑1_(n=0)^17▒〖𝑖𝑛𝑛𝑜𝑣𝑎𝑡𝑖𝑜𝑛 𝑑𝑖𝑚𝑒𝑛𝑠𝑖𝑜𝑛𝑠〗), </a:t>
                </a:r>
                <a:r>
                  <a:rPr lang="en-A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ranging from 0 to a maximum of 17. </a:t>
                </a:r>
                <a:endParaRPr lang="en-A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innovation dimensions reported in Appendix A are in accordance with the Oslo manual on the guidelines for collecting and interpreting innovation data (</a:t>
                </a:r>
                <a:r>
                  <a:rPr lang="en-AU" sz="1200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5" action="ppaction://hlinkfile" tooltip="OECD, 2005 #1231"/>
                  </a:rPr>
                  <a:t>OECD, 2005</a:t>
                </a:r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The construction of this index is consistent with prior empirical research (</a:t>
                </a:r>
                <a:r>
                  <a:rPr lang="en-AU" sz="1200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 action="ppaction://hlinkfile" tooltip="Strohmeyer, 2017 #971"/>
                  </a:rPr>
                  <a:t>e.g., </a:t>
                </a:r>
                <a:r>
                  <a:rPr lang="en-AU" sz="1200" u="sng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 action="ppaction://hlinkfile" tooltip="Strohmeyer, 2017 #971"/>
                  </a:rPr>
                  <a:t>Strohmeyer</a:t>
                </a:r>
                <a:r>
                  <a:rPr lang="en-AU" sz="1200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 action="ppaction://hlinkfile" tooltip="Strohmeyer, 2017 #971"/>
                  </a:rPr>
                  <a:t> et al., 2017</a:t>
                </a:r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CA3F-4751-44AE-86A1-CF764DD1297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01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4387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b="1" baseline="0" dirty="0" smtClean="0"/>
                  <a:t>I have updated this graph – made some minor change in the vertical axis labels in the first panel. Masood</a:t>
                </a:r>
                <a:endParaRPr lang="en-AU" b="1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Firms’ innovation diversity (</a:t>
                </a:r>
                <a:r>
                  <a:rPr lang="en-AU" dirty="0" err="1" smtClean="0"/>
                  <a:t>invdivr</a:t>
                </a:r>
                <a:r>
                  <a:rPr lang="en-AU" dirty="0" smtClean="0"/>
                  <a:t>) is derived from 17 binary variables pertaining to various dimensions of firm innovativeness. </a:t>
                </a:r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Respondents were asked to indicate, with a ‘yes’ or ‘no’ response format, whether they have introduced new or significantly improved dimension(s) of innovation during the year. Our index of innovation diversity is therefore a count variable </a:t>
                </a:r>
                <a:r>
                  <a:rPr lang="en-A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(∑1_(n=0)^17▒〖𝑖𝑛𝑛𝑜𝑣𝑎𝑡𝑖𝑜𝑛 𝑑𝑖𝑚𝑒𝑛𝑠𝑖𝑜𝑛𝑠〗), </a:t>
                </a:r>
                <a:r>
                  <a:rPr lang="en-A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ranging from 0 to a maximum of 17. </a:t>
                </a:r>
                <a:endParaRPr lang="en-A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innovation dimensions reported in Appendix A are in accordance with the Oslo manual on the guidelines for collecting and interpreting innovation data (</a:t>
                </a:r>
                <a:r>
                  <a:rPr lang="en-AU" sz="1200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5" action="ppaction://hlinkfile" tooltip="OECD, 2005 #1231"/>
                  </a:rPr>
                  <a:t>OECD, 2005</a:t>
                </a:r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The construction of this index is consistent with prior empirical research (</a:t>
                </a:r>
                <a:r>
                  <a:rPr lang="en-AU" sz="1200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 action="ppaction://hlinkfile" tooltip="Strohmeyer, 2017 #971"/>
                  </a:rPr>
                  <a:t>e.g., </a:t>
                </a:r>
                <a:r>
                  <a:rPr lang="en-AU" sz="1200" u="sng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 action="ppaction://hlinkfile" tooltip="Strohmeyer, 2017 #971"/>
                  </a:rPr>
                  <a:t>Strohmeyer</a:t>
                </a:r>
                <a:r>
                  <a:rPr lang="en-AU" sz="1200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 action="ppaction://hlinkfile" tooltip="Strohmeyer, 2017 #971"/>
                  </a:rPr>
                  <a:t> et al., 2017</a:t>
                </a:r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CA3F-4751-44AE-86A1-CF764DD1297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23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4387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AU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Firms’ innovation diversity (</a:t>
                </a:r>
                <a:r>
                  <a:rPr lang="en-AU" dirty="0" err="1" smtClean="0"/>
                  <a:t>invdivr</a:t>
                </a:r>
                <a:r>
                  <a:rPr lang="en-AU" dirty="0" smtClean="0"/>
                  <a:t>) is derived from 17 binary variables pertaining to various dimensions of firm innovativeness. </a:t>
                </a:r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Respondents were asked to indicate, with a ‘yes’ or ‘no’ response format, whether they have introduced new or significantly improved dimension(s) of innovation during the year. Our index of innovation diversity is therefore a count variable </a:t>
                </a:r>
                <a:r>
                  <a:rPr lang="en-A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(∑1_(n=0)^17▒〖𝑖𝑛𝑛𝑜𝑣𝑎𝑡𝑖𝑜𝑛 𝑑𝑖𝑚𝑒𝑛𝑠𝑖𝑜𝑛𝑠〗), </a:t>
                </a:r>
                <a:r>
                  <a:rPr lang="en-A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ranging from 0 to a maximum of 17. </a:t>
                </a:r>
                <a:endParaRPr lang="en-A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innovation dimensions reported in Appendix A are in accordance with the Oslo manual on the guidelines for collecting and interpreting innovation data (</a:t>
                </a:r>
                <a:r>
                  <a:rPr lang="en-AU" sz="1200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5" action="ppaction://hlinkfile" tooltip="OECD, 2005 #1231"/>
                  </a:rPr>
                  <a:t>OECD, 2005</a:t>
                </a:r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The construction of this index is consistent with prior empirical research (</a:t>
                </a:r>
                <a:r>
                  <a:rPr lang="en-AU" sz="1200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 action="ppaction://hlinkfile" tooltip="Strohmeyer, 2017 #971"/>
                  </a:rPr>
                  <a:t>e.g., </a:t>
                </a:r>
                <a:r>
                  <a:rPr lang="en-AU" sz="1200" u="sng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 action="ppaction://hlinkfile" tooltip="Strohmeyer, 2017 #971"/>
                  </a:rPr>
                  <a:t>Strohmeyer</a:t>
                </a:r>
                <a:r>
                  <a:rPr lang="en-AU" sz="1200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 action="ppaction://hlinkfile" tooltip="Strohmeyer, 2017 #971"/>
                  </a:rPr>
                  <a:t> et al., 2017</a:t>
                </a:r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CA3F-4751-44AE-86A1-CF764DD1297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17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4387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AU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Firms’ innovation diversity (</a:t>
                </a:r>
                <a:r>
                  <a:rPr lang="en-AU" dirty="0" err="1" smtClean="0"/>
                  <a:t>invdivr</a:t>
                </a:r>
                <a:r>
                  <a:rPr lang="en-AU" dirty="0" smtClean="0"/>
                  <a:t>) is derived from 17 binary variables pertaining to various dimensions of firm innovativeness. </a:t>
                </a:r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Respondents were asked to indicate, with a ‘yes’ or ‘no’ response format, whether they have introduced new or significantly improved dimension(s) of innovation during the year. Our index of innovation diversity is therefore a count variable </a:t>
                </a:r>
                <a:r>
                  <a:rPr lang="en-A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(∑1_(n=0)^17▒〖𝑖𝑛𝑛𝑜𝑣𝑎𝑡𝑖𝑜𝑛 𝑑𝑖𝑚𝑒𝑛𝑠𝑖𝑜𝑛𝑠〗), </a:t>
                </a:r>
                <a:r>
                  <a:rPr lang="en-A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ranging from 0 to a maximum of 17. </a:t>
                </a:r>
                <a:endParaRPr lang="en-A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innovation dimensions reported in Appendix A are in accordance with the Oslo manual on the guidelines for collecting and interpreting innovation data (</a:t>
                </a:r>
                <a:r>
                  <a:rPr lang="en-AU" sz="1200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5" action="ppaction://hlinkfile" tooltip="OECD, 2005 #1231"/>
                  </a:rPr>
                  <a:t>OECD, 2005</a:t>
                </a:r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The construction of this index is consistent with prior empirical research (</a:t>
                </a:r>
                <a:r>
                  <a:rPr lang="en-AU" sz="1200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 action="ppaction://hlinkfile" tooltip="Strohmeyer, 2017 #971"/>
                  </a:rPr>
                  <a:t>e.g., </a:t>
                </a:r>
                <a:r>
                  <a:rPr lang="en-AU" sz="1200" u="sng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 action="ppaction://hlinkfile" tooltip="Strohmeyer, 2017 #971"/>
                  </a:rPr>
                  <a:t>Strohmeyer</a:t>
                </a:r>
                <a:r>
                  <a:rPr lang="en-AU" sz="1200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 action="ppaction://hlinkfile" tooltip="Strohmeyer, 2017 #971"/>
                  </a:rPr>
                  <a:t> et al., 2017</a:t>
                </a:r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CA3F-4751-44AE-86A1-CF764DD1297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13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4387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b="1" baseline="0" dirty="0" smtClean="0"/>
                  <a:t>There was a coding error in the bottom panel (KPIs). I have fixed this and updated the graph here. Masood</a:t>
                </a:r>
                <a:endParaRPr lang="en-AU" b="1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Firms’ innovation diversity (</a:t>
                </a:r>
                <a:r>
                  <a:rPr lang="en-AU" dirty="0" err="1" smtClean="0"/>
                  <a:t>invdivr</a:t>
                </a:r>
                <a:r>
                  <a:rPr lang="en-AU" dirty="0" smtClean="0"/>
                  <a:t>) is derived from 17 binary variables pertaining to various dimensions of firm innovativeness. </a:t>
                </a:r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Respondents were asked to indicate, with a ‘yes’ or ‘no’ response format, whether they have introduced new or significantly improved dimension(s) of innovation during the year. Our index of innovation diversity is therefore a count variable </a:t>
                </a:r>
                <a:r>
                  <a:rPr lang="en-A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(∑1_(n=0)^17▒〖𝑖𝑛𝑛𝑜𝑣𝑎𝑡𝑖𝑜𝑛 𝑑𝑖𝑚𝑒𝑛𝑠𝑖𝑜𝑛𝑠〗), </a:t>
                </a:r>
                <a:r>
                  <a:rPr lang="en-A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ranging from 0 to a maximum of 17. </a:t>
                </a:r>
                <a:endParaRPr lang="en-A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innovation dimensions reported in Appendix A are in accordance with the Oslo manual on the guidelines for collecting and interpreting innovation data (</a:t>
                </a:r>
                <a:r>
                  <a:rPr lang="en-AU" sz="1200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5" action="ppaction://hlinkfile" tooltip="OECD, 2005 #1231"/>
                  </a:rPr>
                  <a:t>OECD, 2005</a:t>
                </a:r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The construction of this index is consistent with prior empirical research (</a:t>
                </a:r>
                <a:r>
                  <a:rPr lang="en-AU" sz="1200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 action="ppaction://hlinkfile" tooltip="Strohmeyer, 2017 #971"/>
                  </a:rPr>
                  <a:t>e.g., </a:t>
                </a:r>
                <a:r>
                  <a:rPr lang="en-AU" sz="1200" u="sng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 action="ppaction://hlinkfile" tooltip="Strohmeyer, 2017 #971"/>
                  </a:rPr>
                  <a:t>Strohmeyer</a:t>
                </a:r>
                <a:r>
                  <a:rPr lang="en-AU" sz="1200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 action="ppaction://hlinkfile" tooltip="Strohmeyer, 2017 #971"/>
                  </a:rPr>
                  <a:t> et al., 2017</a:t>
                </a:r>
                <a:r>
                  <a:rPr lang="en-A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CA3F-4751-44AE-86A1-CF764DD1297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15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D64B-D2A6-4108-BF12-28ACCF4D2E56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3119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2703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4880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257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34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3208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D64B-D2A6-4108-BF12-28ACCF4D2E56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80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487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217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570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64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D64B-D2A6-4108-BF12-28ACCF4D2E5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0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D64B-D2A6-4108-BF12-28ACCF4D2E5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266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6D64B-D2A6-4108-BF12-28ACCF4D2E5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376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520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655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https://www.surveymonkey.com/r/DigitalChickenMeat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6D64B-D2A6-4108-BF12-28ACCF4D2E56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05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Cover Page Dark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3003453"/>
            <a:ext cx="5562600" cy="1736639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0" y="5257800"/>
            <a:ext cx="5562600" cy="1369031"/>
          </a:xfrm>
        </p:spPr>
        <p:txBody>
          <a:bodyPr>
            <a:noAutofit/>
          </a:bodyPr>
          <a:lstStyle>
            <a:lvl1pPr marL="0" indent="0" algn="l">
              <a:buNone/>
              <a:defRPr sz="2400" spc="-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</a:t>
            </a:r>
          </a:p>
        </p:txBody>
      </p:sp>
    </p:spTree>
    <p:extLst>
      <p:ext uri="{BB962C8B-B14F-4D97-AF65-F5344CB8AC3E}">
        <p14:creationId xmlns:p14="http://schemas.microsoft.com/office/powerpoint/2010/main" val="664599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 Hea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49B5A87-F5C8-4B45-90CD-4B55813EC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99" y="6144294"/>
            <a:ext cx="1112147" cy="3756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425" y="622380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3E"/>
                </a:solidFill>
              </a:defRPr>
            </a:lvl1pPr>
          </a:lstStyle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2FE74A4-65D0-45DD-AC84-935A73F20FB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76573" y="4208927"/>
            <a:ext cx="5902027" cy="93457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spc="0" baseline="0">
                <a:solidFill>
                  <a:srgbClr val="4140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BD6F53-357B-4E2E-83AF-A9E3C7B0BA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574" y="3497723"/>
            <a:ext cx="5902026" cy="487363"/>
          </a:xfrm>
        </p:spPr>
        <p:txBody>
          <a:bodyPr>
            <a:noAutofit/>
          </a:bodyPr>
          <a:lstStyle>
            <a:lvl1pPr marL="0" indent="0">
              <a:buNone/>
              <a:defRPr sz="3400">
                <a:solidFill>
                  <a:srgbClr val="41403E"/>
                </a:solidFill>
                <a:latin typeface="Open Sans Light" panose="020B0306030504020204" pitchFamily="34" charset="0"/>
              </a:defRPr>
            </a:lvl1pPr>
            <a:lvl2pPr marL="457200" indent="0">
              <a:buNone/>
              <a:defRPr sz="3400">
                <a:latin typeface="Panton Light" panose="00000400000000000000" pitchFamily="50" charset="0"/>
              </a:defRPr>
            </a:lvl2pPr>
            <a:lvl3pPr marL="914400" indent="0">
              <a:buNone/>
              <a:defRPr sz="3400">
                <a:latin typeface="Panton Light" panose="00000400000000000000" pitchFamily="50" charset="0"/>
              </a:defRPr>
            </a:lvl3pPr>
            <a:lvl4pPr marL="1371600" indent="0">
              <a:buNone/>
              <a:defRPr sz="3400">
                <a:latin typeface="Panton Light" panose="00000400000000000000" pitchFamily="50" charset="0"/>
              </a:defRPr>
            </a:lvl4pPr>
            <a:lvl5pPr marL="1828800" indent="0">
              <a:buNone/>
              <a:defRPr sz="3400">
                <a:latin typeface="Panton Light" panose="00000400000000000000" pitchFamily="50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C552FDA-7EEC-4307-8EF3-B66531E4C6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19900" y="1401763"/>
            <a:ext cx="4533900" cy="3741737"/>
          </a:xfrm>
          <a:solidFill>
            <a:srgbClr val="008E8E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icon to add picture, or leave to show teal square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EA7749-1479-44A6-A046-B829EF34C5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6275" y="1401763"/>
            <a:ext cx="5902325" cy="208102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4400" b="1">
                <a:solidFill>
                  <a:srgbClr val="008E8E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3392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Section Header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425" y="622380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3E"/>
                </a:solidFill>
              </a:defRPr>
            </a:lvl1pPr>
          </a:lstStyle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2FE74A4-65D0-45DD-AC84-935A73F20FB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76573" y="4208927"/>
            <a:ext cx="5902027" cy="93457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spc="0" baseline="0">
                <a:solidFill>
                  <a:srgbClr val="4140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BD6F53-357B-4E2E-83AF-A9E3C7B0BA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574" y="3497723"/>
            <a:ext cx="5902026" cy="487363"/>
          </a:xfrm>
        </p:spPr>
        <p:txBody>
          <a:bodyPr>
            <a:noAutofit/>
          </a:bodyPr>
          <a:lstStyle>
            <a:lvl1pPr marL="0" indent="0">
              <a:buNone/>
              <a:defRPr sz="3400">
                <a:solidFill>
                  <a:srgbClr val="41403E"/>
                </a:solidFill>
                <a:latin typeface="Open Sans Light" panose="020B0306030504020204" pitchFamily="34" charset="0"/>
              </a:defRPr>
            </a:lvl1pPr>
            <a:lvl2pPr marL="457200" indent="0">
              <a:buNone/>
              <a:defRPr sz="3400">
                <a:latin typeface="Panton Light" panose="00000400000000000000" pitchFamily="50" charset="0"/>
              </a:defRPr>
            </a:lvl2pPr>
            <a:lvl3pPr marL="914400" indent="0">
              <a:buNone/>
              <a:defRPr sz="3400">
                <a:latin typeface="Panton Light" panose="00000400000000000000" pitchFamily="50" charset="0"/>
              </a:defRPr>
            </a:lvl3pPr>
            <a:lvl4pPr marL="1371600" indent="0">
              <a:buNone/>
              <a:defRPr sz="3400">
                <a:latin typeface="Panton Light" panose="00000400000000000000" pitchFamily="50" charset="0"/>
              </a:defRPr>
            </a:lvl4pPr>
            <a:lvl5pPr marL="1828800" indent="0">
              <a:buNone/>
              <a:defRPr sz="3400">
                <a:latin typeface="Panton Light" panose="00000400000000000000" pitchFamily="50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C552FDA-7EEC-4307-8EF3-B66531E4C6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19900" y="1401763"/>
            <a:ext cx="4533900" cy="3741737"/>
          </a:xfrm>
          <a:solidFill>
            <a:srgbClr val="4E5894"/>
          </a:solidFill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icon to add picture, or leave to show indigo square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747FE7-D9E3-49C4-ACEB-7302569E0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99" y="6144294"/>
            <a:ext cx="1112147" cy="37560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4B9B9A-D507-44B9-A6D5-47F1D692F1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6275" y="1401763"/>
            <a:ext cx="5902325" cy="208102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4400" b="1">
                <a:solidFill>
                  <a:srgbClr val="4E5894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540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Section Hea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425" y="622380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3E"/>
                </a:solidFill>
              </a:defRPr>
            </a:lvl1pPr>
          </a:lstStyle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2FE74A4-65D0-45DD-AC84-935A73F20FB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76573" y="4208927"/>
            <a:ext cx="5902027" cy="93457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spc="0" baseline="0">
                <a:solidFill>
                  <a:srgbClr val="4140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BD6F53-357B-4E2E-83AF-A9E3C7B0BA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574" y="3497723"/>
            <a:ext cx="5902026" cy="487363"/>
          </a:xfrm>
        </p:spPr>
        <p:txBody>
          <a:bodyPr>
            <a:noAutofit/>
          </a:bodyPr>
          <a:lstStyle>
            <a:lvl1pPr marL="0" indent="0">
              <a:buNone/>
              <a:defRPr sz="3400">
                <a:solidFill>
                  <a:srgbClr val="41403E"/>
                </a:solidFill>
                <a:latin typeface="Open Sans Light" panose="020B0306030504020204" pitchFamily="34" charset="0"/>
              </a:defRPr>
            </a:lvl1pPr>
            <a:lvl2pPr marL="457200" indent="0">
              <a:buNone/>
              <a:defRPr sz="3400">
                <a:latin typeface="Panton Light" panose="00000400000000000000" pitchFamily="50" charset="0"/>
              </a:defRPr>
            </a:lvl2pPr>
            <a:lvl3pPr marL="914400" indent="0">
              <a:buNone/>
              <a:defRPr sz="3400">
                <a:latin typeface="Panton Light" panose="00000400000000000000" pitchFamily="50" charset="0"/>
              </a:defRPr>
            </a:lvl3pPr>
            <a:lvl4pPr marL="1371600" indent="0">
              <a:buNone/>
              <a:defRPr sz="3400">
                <a:latin typeface="Panton Light" panose="00000400000000000000" pitchFamily="50" charset="0"/>
              </a:defRPr>
            </a:lvl4pPr>
            <a:lvl5pPr marL="1828800" indent="0">
              <a:buNone/>
              <a:defRPr sz="3400">
                <a:latin typeface="Panton Light" panose="00000400000000000000" pitchFamily="50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C552FDA-7EEC-4307-8EF3-B66531E4C6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19900" y="1401763"/>
            <a:ext cx="4533900" cy="3741737"/>
          </a:xfrm>
          <a:solidFill>
            <a:srgbClr val="FEBE10"/>
          </a:solidFill>
        </p:spPr>
        <p:txBody>
          <a:bodyPr/>
          <a:lstStyle>
            <a:lvl1pPr marL="0" indent="0">
              <a:buNone/>
              <a:defRPr i="1">
                <a:solidFill>
                  <a:srgbClr val="41403E"/>
                </a:solidFill>
              </a:defRPr>
            </a:lvl1pPr>
          </a:lstStyle>
          <a:p>
            <a:r>
              <a:rPr lang="en-AU" dirty="0"/>
              <a:t>Click icon to add picture, or leave to show yellow square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457860-0132-4FFD-B02D-B43DC8B1C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99" y="6144294"/>
            <a:ext cx="1112147" cy="37560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273ACA-3263-4874-A844-A3F6CAE83D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6275" y="1401763"/>
            <a:ext cx="5902325" cy="208102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4400" b="1">
                <a:solidFill>
                  <a:srgbClr val="41403E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7209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Section Hea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425" y="622380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3E"/>
                </a:solidFill>
              </a:defRPr>
            </a:lvl1pPr>
          </a:lstStyle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2FE74A4-65D0-45DD-AC84-935A73F20FB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76573" y="4208927"/>
            <a:ext cx="5902027" cy="93457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spc="0" baseline="0">
                <a:solidFill>
                  <a:srgbClr val="4140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BD6F53-357B-4E2E-83AF-A9E3C7B0BA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574" y="3497723"/>
            <a:ext cx="5902026" cy="487363"/>
          </a:xfrm>
        </p:spPr>
        <p:txBody>
          <a:bodyPr>
            <a:noAutofit/>
          </a:bodyPr>
          <a:lstStyle>
            <a:lvl1pPr marL="0" indent="0">
              <a:buNone/>
              <a:defRPr sz="3400">
                <a:solidFill>
                  <a:srgbClr val="41403E"/>
                </a:solidFill>
                <a:latin typeface="Open Sans Light" panose="020B0306030504020204" pitchFamily="34" charset="0"/>
              </a:defRPr>
            </a:lvl1pPr>
            <a:lvl2pPr marL="457200" indent="0">
              <a:buNone/>
              <a:defRPr sz="3400">
                <a:latin typeface="Panton Light" panose="00000400000000000000" pitchFamily="50" charset="0"/>
              </a:defRPr>
            </a:lvl2pPr>
            <a:lvl3pPr marL="914400" indent="0">
              <a:buNone/>
              <a:defRPr sz="3400">
                <a:latin typeface="Panton Light" panose="00000400000000000000" pitchFamily="50" charset="0"/>
              </a:defRPr>
            </a:lvl3pPr>
            <a:lvl4pPr marL="1371600" indent="0">
              <a:buNone/>
              <a:defRPr sz="3400">
                <a:latin typeface="Panton Light" panose="00000400000000000000" pitchFamily="50" charset="0"/>
              </a:defRPr>
            </a:lvl4pPr>
            <a:lvl5pPr marL="1828800" indent="0">
              <a:buNone/>
              <a:defRPr sz="3400">
                <a:latin typeface="Panton Light" panose="00000400000000000000" pitchFamily="50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C552FDA-7EEC-4307-8EF3-B66531E4C6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19900" y="1401763"/>
            <a:ext cx="4533900" cy="3741737"/>
          </a:xfrm>
          <a:solidFill>
            <a:srgbClr val="414142"/>
          </a:solidFill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icon to add picture, or leave to show grey square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457860-0132-4FFD-B02D-B43DC8B1C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99" y="6144294"/>
            <a:ext cx="1112147" cy="37560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AE0A0D2-DF03-47FC-AFAA-739F05E708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6275" y="1401763"/>
            <a:ext cx="5902325" cy="208102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4400" b="1">
                <a:solidFill>
                  <a:srgbClr val="41403E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31751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Inside P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825625"/>
            <a:ext cx="10515600" cy="4318669"/>
          </a:xfrm>
        </p:spPr>
        <p:txBody>
          <a:bodyPr>
            <a:noAutofit/>
          </a:bodyPr>
          <a:lstStyle>
            <a:lvl1pPr>
              <a:defRPr sz="2000">
                <a:solidFill>
                  <a:srgbClr val="41403E"/>
                </a:solidFill>
              </a:defRPr>
            </a:lvl1pPr>
            <a:lvl2pPr>
              <a:defRPr sz="1800">
                <a:solidFill>
                  <a:srgbClr val="41403E"/>
                </a:solidFill>
              </a:defRPr>
            </a:lvl2pPr>
            <a:lvl3pPr>
              <a:defRPr sz="1600">
                <a:solidFill>
                  <a:srgbClr val="41403E"/>
                </a:solidFill>
              </a:defRPr>
            </a:lvl3pPr>
            <a:lvl4pPr>
              <a:defRPr sz="1400">
                <a:solidFill>
                  <a:srgbClr val="41403E"/>
                </a:solidFill>
              </a:defRPr>
            </a:lvl4pPr>
            <a:lvl5pPr>
              <a:defRPr sz="1200">
                <a:solidFill>
                  <a:srgbClr val="41403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E319FE0-B71A-4965-8748-CCF48516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425" y="622380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3E"/>
                </a:solidFill>
              </a:defRPr>
            </a:lvl1pPr>
          </a:lstStyle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9430DA-ACED-4233-B628-BF441C8D8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99" y="6144294"/>
            <a:ext cx="1112147" cy="37560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EDD99-74DB-4622-924E-96D0052FC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573200"/>
            <a:ext cx="10515600" cy="26201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008E8E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1FCE02-A5E3-4860-AB10-7FDB47851C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1200" y="1050191"/>
            <a:ext cx="10515600" cy="6000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 b="1">
                <a:solidFill>
                  <a:srgbClr val="008E8E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inside page title</a:t>
            </a:r>
          </a:p>
        </p:txBody>
      </p:sp>
    </p:spTree>
    <p:extLst>
      <p:ext uri="{BB962C8B-B14F-4D97-AF65-F5344CB8AC3E}">
        <p14:creationId xmlns:p14="http://schemas.microsoft.com/office/powerpoint/2010/main" val="409539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Inside Page Title +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D60E95E-92D4-4924-B384-084C8435B7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6525" y="1814811"/>
            <a:ext cx="4865688" cy="315436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AU" dirty="0"/>
              <a:t>Click icon to change picture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EEFA32-4FF0-468F-B136-24D152E6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425" y="622380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3E"/>
                </a:solidFill>
              </a:defRPr>
            </a:lvl1pPr>
          </a:lstStyle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05A8F37-EDEA-492D-A1CA-C80BBC4E391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486525" y="5210172"/>
            <a:ext cx="4865689" cy="847857"/>
          </a:xfrm>
        </p:spPr>
        <p:txBody>
          <a:bodyPr lIns="0">
            <a:noAutofit/>
          </a:bodyPr>
          <a:lstStyle>
            <a:lvl1pPr marL="0" indent="0" algn="l">
              <a:lnSpc>
                <a:spcPct val="110000"/>
              </a:lnSpc>
              <a:buNone/>
              <a:defRPr sz="1600" spc="0" baseline="0">
                <a:solidFill>
                  <a:srgbClr val="4140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picture caption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EEAD17C-AC1A-40BE-A167-9B03504A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825626"/>
            <a:ext cx="5384800" cy="4232404"/>
          </a:xfrm>
        </p:spPr>
        <p:txBody>
          <a:bodyPr>
            <a:noAutofit/>
          </a:bodyPr>
          <a:lstStyle>
            <a:lvl1pPr>
              <a:defRPr sz="2000">
                <a:solidFill>
                  <a:srgbClr val="41403E"/>
                </a:solidFill>
              </a:defRPr>
            </a:lvl1pPr>
            <a:lvl2pPr>
              <a:defRPr sz="1800">
                <a:solidFill>
                  <a:srgbClr val="41403E"/>
                </a:solidFill>
              </a:defRPr>
            </a:lvl2pPr>
            <a:lvl3pPr>
              <a:defRPr sz="1600">
                <a:solidFill>
                  <a:srgbClr val="41403E"/>
                </a:solidFill>
              </a:defRPr>
            </a:lvl3pPr>
            <a:lvl4pPr>
              <a:defRPr sz="1400">
                <a:solidFill>
                  <a:srgbClr val="41403E"/>
                </a:solidFill>
              </a:defRPr>
            </a:lvl4pPr>
            <a:lvl5pPr>
              <a:defRPr sz="1200">
                <a:solidFill>
                  <a:srgbClr val="41403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EE2484-EA8A-4BB9-BA2D-3A4CED8293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99" y="6144294"/>
            <a:ext cx="1112147" cy="375608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2237045-8773-4924-A82F-045709F4B3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1200" y="573200"/>
            <a:ext cx="10515600" cy="26201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008E8E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F35F5F4-2F88-4106-9300-1D2FA1E804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200" y="1050191"/>
            <a:ext cx="10515600" cy="6000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 b="1">
                <a:solidFill>
                  <a:srgbClr val="008E8E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inside page title</a:t>
            </a:r>
          </a:p>
        </p:txBody>
      </p:sp>
    </p:spTree>
    <p:extLst>
      <p:ext uri="{BB962C8B-B14F-4D97-AF65-F5344CB8AC3E}">
        <p14:creationId xmlns:p14="http://schemas.microsoft.com/office/powerpoint/2010/main" val="222046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nside Page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D60E95E-92D4-4924-B384-084C8435B7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6525" y="1849317"/>
            <a:ext cx="4865688" cy="315436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AU" dirty="0"/>
              <a:t>Click icon to change picture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EEFA32-4FF0-468F-B136-24D152E6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7" y="6223805"/>
            <a:ext cx="2743200" cy="365125"/>
          </a:xfrm>
          <a:prstGeom prst="rect">
            <a:avLst/>
          </a:prstGeom>
        </p:spPr>
        <p:txBody>
          <a:bodyPr lIns="0"/>
          <a:lstStyle>
            <a:lvl1pPr>
              <a:defRPr sz="1200">
                <a:solidFill>
                  <a:srgbClr val="41403E"/>
                </a:solidFill>
              </a:defRPr>
            </a:lvl1pPr>
          </a:lstStyle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2B0D92A4-55A0-4864-8006-0795734934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788" y="1849317"/>
            <a:ext cx="4865688" cy="315436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/>
            </a:lvl1pPr>
          </a:lstStyle>
          <a:p>
            <a:r>
              <a:rPr lang="en-AU" dirty="0"/>
              <a:t>Click icon to change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1D3B154-9F00-44DA-94A3-1BE35A495A4F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6486525" y="5210172"/>
            <a:ext cx="4865688" cy="847857"/>
          </a:xfrm>
        </p:spPr>
        <p:txBody>
          <a:bodyPr lIns="0">
            <a:noAutofit/>
          </a:bodyPr>
          <a:lstStyle>
            <a:lvl1pPr marL="0" indent="0" algn="l">
              <a:lnSpc>
                <a:spcPct val="110000"/>
              </a:lnSpc>
              <a:buNone/>
              <a:defRPr sz="1600" spc="0" baseline="0">
                <a:solidFill>
                  <a:srgbClr val="4140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picture caption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D6FE5-E4BA-454B-96FA-5137FB129C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7" y="5209503"/>
            <a:ext cx="4865689" cy="847857"/>
          </a:xfrm>
        </p:spPr>
        <p:txBody>
          <a:bodyPr lIns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picture caption text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C51026-6BDA-4E49-AE0D-B0B9DFD7AA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99" y="6144294"/>
            <a:ext cx="1112147" cy="375608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6DA1FF9-343B-49D1-B6B1-26A97F3946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573200"/>
            <a:ext cx="10515600" cy="26201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008E8E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5AF6C07-CE92-44DB-93DA-64F14408D5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200" y="1050191"/>
            <a:ext cx="10515600" cy="6000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 b="1">
                <a:solidFill>
                  <a:srgbClr val="008E8E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inside page title</a:t>
            </a:r>
          </a:p>
        </p:txBody>
      </p:sp>
    </p:spTree>
    <p:extLst>
      <p:ext uri="{BB962C8B-B14F-4D97-AF65-F5344CB8AC3E}">
        <p14:creationId xmlns:p14="http://schemas.microsoft.com/office/powerpoint/2010/main" val="137913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Inside P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EEFA32-4FF0-468F-B136-24D152E6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523" y="622380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3E"/>
                </a:solidFill>
              </a:defRPr>
            </a:lvl1pPr>
          </a:lstStyle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82ADE-BE45-417F-A66F-79ADE3D833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6025" y="1825625"/>
            <a:ext cx="5384800" cy="42322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C6993-9A87-4FD6-BC10-2EBADC1E76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523" y="1825625"/>
            <a:ext cx="5339302" cy="42322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8280FE-D753-41A9-BE9E-9F53DF132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99" y="6144294"/>
            <a:ext cx="1112147" cy="375608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2D04FDC-CE3F-4BFD-9C66-5A61E3BB40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200" y="573200"/>
            <a:ext cx="10515600" cy="26201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008E8E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CA2FAEC-CEE8-4ED7-B807-AAC7947355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1050191"/>
            <a:ext cx="10515600" cy="6000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 b="1">
                <a:solidFill>
                  <a:srgbClr val="008E8E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inside page title</a:t>
            </a:r>
          </a:p>
        </p:txBody>
      </p:sp>
    </p:spTree>
    <p:extLst>
      <p:ext uri="{BB962C8B-B14F-4D97-AF65-F5344CB8AC3E}">
        <p14:creationId xmlns:p14="http://schemas.microsoft.com/office/powerpoint/2010/main" val="2328986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 Inside Page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D60E95E-92D4-4924-B384-084C8435B7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3575" y="2070339"/>
            <a:ext cx="3283638" cy="259341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/>
            </a:lvl1pPr>
          </a:lstStyle>
          <a:p>
            <a:r>
              <a:rPr lang="en-AU" dirty="0"/>
              <a:t>Click icon to change picture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EEFA32-4FF0-468F-B136-24D152E6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7" y="6223805"/>
            <a:ext cx="2743200" cy="365125"/>
          </a:xfrm>
          <a:prstGeom prst="rect">
            <a:avLst/>
          </a:prstGeom>
        </p:spPr>
        <p:txBody>
          <a:bodyPr lIns="0"/>
          <a:lstStyle>
            <a:lvl1pPr>
              <a:defRPr sz="1200">
                <a:solidFill>
                  <a:srgbClr val="41403E"/>
                </a:solidFill>
              </a:defRPr>
            </a:lvl1pPr>
          </a:lstStyle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2B0D92A4-55A0-4864-8006-0795734934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788" y="2070339"/>
            <a:ext cx="3283638" cy="259341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/>
            </a:lvl1pPr>
          </a:lstStyle>
          <a:p>
            <a:r>
              <a:rPr lang="en-AU" dirty="0"/>
              <a:t>Click icon to change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1D3B154-9F00-44DA-94A3-1BE35A495A4F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473575" y="4866730"/>
            <a:ext cx="3283638" cy="1103145"/>
          </a:xfrm>
        </p:spPr>
        <p:txBody>
          <a:bodyPr lIns="0">
            <a:noAutofit/>
          </a:bodyPr>
          <a:lstStyle>
            <a:lvl1pPr marL="0" indent="0" algn="l">
              <a:lnSpc>
                <a:spcPct val="110000"/>
              </a:lnSpc>
              <a:buNone/>
              <a:defRPr sz="1600" spc="0" baseline="0">
                <a:solidFill>
                  <a:srgbClr val="4140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picture caption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D6FE5-E4BA-454B-96FA-5137FB129C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4866730"/>
            <a:ext cx="3283638" cy="1103144"/>
          </a:xfrm>
        </p:spPr>
        <p:txBody>
          <a:bodyPr lIns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picture caption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68533-61B5-4CCA-97F2-50D46010CA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6563" y="4866730"/>
            <a:ext cx="3295650" cy="1101600"/>
          </a:xfrm>
        </p:spPr>
        <p:txBody>
          <a:bodyPr lIns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EB6F45-C006-428F-A234-7AD270DC6D7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62913" y="2070000"/>
            <a:ext cx="3282950" cy="2592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/>
            </a:lvl1pPr>
          </a:lstStyle>
          <a:p>
            <a:r>
              <a:rPr lang="en-AU" i="1" dirty="0"/>
              <a:t>Click icon to change picture</a:t>
            </a: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46FB7D-B26C-4D74-8161-074678BEAF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99" y="6144294"/>
            <a:ext cx="1112147" cy="375608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7508BE7-0839-4BD8-9ACC-3F9613A00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200" y="573200"/>
            <a:ext cx="10515600" cy="26201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008E8E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42E1554-E26D-4EB7-8B4F-FDD38AD4DD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1200" y="1050191"/>
            <a:ext cx="10515600" cy="6000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 b="1">
                <a:solidFill>
                  <a:srgbClr val="008E8E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inside page title</a:t>
            </a:r>
          </a:p>
        </p:txBody>
      </p:sp>
    </p:spTree>
    <p:extLst>
      <p:ext uri="{BB962C8B-B14F-4D97-AF65-F5344CB8AC3E}">
        <p14:creationId xmlns:p14="http://schemas.microsoft.com/office/powerpoint/2010/main" val="39761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Inside page small imag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D60E95E-92D4-4924-B384-084C8435B7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9786" y="2055810"/>
            <a:ext cx="3335399" cy="261970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/>
            </a:lvl1pPr>
          </a:lstStyle>
          <a:p>
            <a:r>
              <a:rPr lang="en-AU" dirty="0"/>
              <a:t>Click icon to change picture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EEFA32-4FF0-468F-B136-24D152E6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6" y="6231010"/>
            <a:ext cx="2743200" cy="365125"/>
          </a:xfrm>
          <a:prstGeom prst="rect">
            <a:avLst/>
          </a:prstGeom>
        </p:spPr>
        <p:txBody>
          <a:bodyPr lIns="0"/>
          <a:lstStyle>
            <a:lvl1pPr>
              <a:defRPr sz="1200">
                <a:solidFill>
                  <a:srgbClr val="41403E"/>
                </a:solidFill>
              </a:defRPr>
            </a:lvl1pPr>
          </a:lstStyle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EEAD17C-AC1A-40BE-A167-9B03504A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798" y="2055810"/>
            <a:ext cx="6454415" cy="3948175"/>
          </a:xfrm>
        </p:spPr>
        <p:txBody>
          <a:bodyPr>
            <a:noAutofit/>
          </a:bodyPr>
          <a:lstStyle>
            <a:lvl1pPr>
              <a:defRPr sz="2000">
                <a:solidFill>
                  <a:srgbClr val="41403E"/>
                </a:solidFill>
              </a:defRPr>
            </a:lvl1pPr>
            <a:lvl2pPr>
              <a:defRPr sz="1800">
                <a:solidFill>
                  <a:srgbClr val="41403E"/>
                </a:solidFill>
              </a:defRPr>
            </a:lvl2pPr>
            <a:lvl3pPr>
              <a:defRPr sz="1600">
                <a:solidFill>
                  <a:srgbClr val="41403E"/>
                </a:solidFill>
              </a:defRPr>
            </a:lvl3pPr>
            <a:lvl4pPr>
              <a:defRPr sz="1400">
                <a:solidFill>
                  <a:srgbClr val="41403E"/>
                </a:solidFill>
              </a:defRPr>
            </a:lvl4pPr>
            <a:lvl5pPr>
              <a:defRPr sz="1200">
                <a:solidFill>
                  <a:srgbClr val="41403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EE2484-EA8A-4BB9-BA2D-3A4CED8293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99" y="6144294"/>
            <a:ext cx="1112147" cy="37560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639F94F-4DCE-455D-B573-1D30131015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7" y="4868529"/>
            <a:ext cx="3335398" cy="1135456"/>
          </a:xfrm>
        </p:spPr>
        <p:txBody>
          <a:bodyPr lIns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picture caption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93B4715-BE80-4B79-8D78-9B6FC20DF7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573200"/>
            <a:ext cx="10515600" cy="26201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008E8E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C8E8D58-AB2E-4D62-96C1-5F32712155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1200" y="1050191"/>
            <a:ext cx="10515600" cy="6000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 b="1">
                <a:solidFill>
                  <a:srgbClr val="008E8E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inside page title</a:t>
            </a:r>
          </a:p>
        </p:txBody>
      </p:sp>
    </p:spTree>
    <p:extLst>
      <p:ext uri="{BB962C8B-B14F-4D97-AF65-F5344CB8AC3E}">
        <p14:creationId xmlns:p14="http://schemas.microsoft.com/office/powerpoint/2010/main" val="18220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 Cover Page Dark Grey Bg">
    <p:bg>
      <p:bgPr>
        <a:solidFill>
          <a:srgbClr val="414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7991" y="3124034"/>
            <a:ext cx="6880609" cy="1616058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7991" y="5257800"/>
            <a:ext cx="6880609" cy="1369031"/>
          </a:xfrm>
        </p:spPr>
        <p:txBody>
          <a:bodyPr>
            <a:noAutofit/>
          </a:bodyPr>
          <a:lstStyle>
            <a:lvl1pPr marL="0" indent="0" algn="l">
              <a:buNone/>
              <a:defRPr sz="2400" spc="-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029106-EE65-4CF9-BB9B-E26844EE3C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8" y="866958"/>
            <a:ext cx="5121955" cy="173663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CAF73D3-9A73-4FE5-B6F2-F928F3036169}"/>
              </a:ext>
            </a:extLst>
          </p:cNvPr>
          <p:cNvSpPr/>
          <p:nvPr userDrawn="1"/>
        </p:nvSpPr>
        <p:spPr>
          <a:xfrm>
            <a:off x="4900246" y="4918494"/>
            <a:ext cx="557684" cy="120581"/>
          </a:xfrm>
          <a:prstGeom prst="rect">
            <a:avLst/>
          </a:prstGeom>
          <a:solidFill>
            <a:srgbClr val="00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281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A5ACB2F8-8CC9-47EE-B7F0-F535BF105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99" y="6144294"/>
            <a:ext cx="1112147" cy="3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8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star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51C33E-F71B-47B4-9E33-7C75196D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4" y="835200"/>
            <a:ext cx="2950776" cy="99657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59EF262-1F04-49C5-86B9-894B410C5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1921" y="1125608"/>
            <a:ext cx="6850223" cy="2205156"/>
          </a:xfrm>
        </p:spPr>
        <p:txBody>
          <a:bodyPr anchor="b">
            <a:normAutofit/>
          </a:bodyPr>
          <a:lstStyle>
            <a:lvl1pPr algn="l">
              <a:defRPr sz="4800" spc="-20" baseline="0">
                <a:solidFill>
                  <a:srgbClr val="41403E"/>
                </a:solidFill>
              </a:defRPr>
            </a:lvl1pPr>
          </a:lstStyle>
          <a:p>
            <a:r>
              <a:rPr lang="en-AU" dirty="0" err="1"/>
              <a:t>Quickstart</a:t>
            </a:r>
            <a:r>
              <a:rPr lang="en-AU" dirty="0"/>
              <a:t> guide to using this </a:t>
            </a:r>
            <a:r>
              <a:rPr lang="en-AU" dirty="0" err="1"/>
              <a:t>Powerpoint</a:t>
            </a:r>
            <a:r>
              <a:rPr lang="en-AU" dirty="0"/>
              <a:t> set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44F3BDC-9293-493C-83AC-DE74397BD2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1921" y="3867307"/>
            <a:ext cx="6850222" cy="2447229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spc="0" baseline="0">
                <a:solidFill>
                  <a:srgbClr val="4140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342900" indent="-342900">
              <a:buAutoNum type="arabicPeriod"/>
            </a:pPr>
            <a:r>
              <a:rPr lang="en-AU" dirty="0"/>
              <a:t>Install the Food Agility brand fonts – Panton, Panton Light, Source Sans Pro, and Source Sans Pro Light.</a:t>
            </a:r>
          </a:p>
          <a:p>
            <a:pPr marL="342900" indent="-342900">
              <a:buAutoNum type="arabicPeriod"/>
            </a:pPr>
            <a:r>
              <a:rPr lang="en-AU" dirty="0"/>
              <a:t>The set consists of 2 x “Cover” page formats, 5 x “Introduction” page formats, 5 x “Section” page formats, and 7 x “Inside” page formats.</a:t>
            </a:r>
          </a:p>
          <a:p>
            <a:pPr marL="342900" indent="-342900">
              <a:buAutoNum type="arabicPeriod"/>
            </a:pPr>
            <a:r>
              <a:rPr lang="en-AU" dirty="0"/>
              <a:t>To preserve fonts when sharing to a Mac user, ask them to install the Food Agility fonts by opening them in </a:t>
            </a:r>
            <a:r>
              <a:rPr lang="en-AU" dirty="0" err="1"/>
              <a:t>FontBook</a:t>
            </a:r>
            <a:r>
              <a:rPr lang="en-AU" dirty="0"/>
              <a:t> and clicking install.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6B634D4-9FCE-4DA6-8EA9-6CBDEEBD08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1921" y="3261751"/>
            <a:ext cx="6850221" cy="487363"/>
          </a:xfrm>
        </p:spPr>
        <p:txBody>
          <a:bodyPr>
            <a:noAutofit/>
          </a:bodyPr>
          <a:lstStyle>
            <a:lvl1pPr marL="0" indent="0">
              <a:buNone/>
              <a:defRPr sz="3400">
                <a:solidFill>
                  <a:srgbClr val="41403E"/>
                </a:solidFill>
                <a:latin typeface="Open Sans Light" panose="020B0306030504020204" pitchFamily="34" charset="0"/>
              </a:defRPr>
            </a:lvl1pPr>
            <a:lvl2pPr marL="457200" indent="0">
              <a:buNone/>
              <a:defRPr sz="3400">
                <a:latin typeface="Panton Light" panose="00000400000000000000" pitchFamily="50" charset="0"/>
              </a:defRPr>
            </a:lvl2pPr>
            <a:lvl3pPr marL="914400" indent="0">
              <a:buNone/>
              <a:defRPr sz="3400">
                <a:latin typeface="Panton Light" panose="00000400000000000000" pitchFamily="50" charset="0"/>
              </a:defRPr>
            </a:lvl3pPr>
            <a:lvl4pPr marL="1371600" indent="0">
              <a:buNone/>
              <a:defRPr sz="3400">
                <a:latin typeface="Panton Light" panose="00000400000000000000" pitchFamily="50" charset="0"/>
              </a:defRPr>
            </a:lvl4pPr>
            <a:lvl5pPr marL="1828800" indent="0">
              <a:buNone/>
              <a:defRPr sz="3400">
                <a:latin typeface="Panton Light" panose="00000400000000000000" pitchFamily="50" charset="0"/>
              </a:defRPr>
            </a:lvl5pPr>
          </a:lstStyle>
          <a:p>
            <a:r>
              <a:rPr lang="en-AU" dirty="0"/>
              <a:t>Branded Food Agility slides</a:t>
            </a:r>
          </a:p>
        </p:txBody>
      </p:sp>
    </p:spTree>
    <p:extLst>
      <p:ext uri="{BB962C8B-B14F-4D97-AF65-F5344CB8AC3E}">
        <p14:creationId xmlns:p14="http://schemas.microsoft.com/office/powerpoint/2010/main" val="456965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 Inside Page Title and Content">
  <p:cSld name="1_14 Inside Page 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711200" y="1825625"/>
            <a:ext cx="10515600" cy="431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403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08425" y="62238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PG </a:t>
            </a: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2599" y="6144294"/>
            <a:ext cx="1112147" cy="37560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711200" y="573200"/>
            <a:ext cx="10515600" cy="26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8E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8E8E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711200" y="1050191"/>
            <a:ext cx="10515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8E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8E8E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403E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403E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403E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403E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33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Intro Slide Branded Yellow">
  <p:cSld name="1_7 Intro Slide Branded Yellow">
    <p:bg>
      <p:bgPr>
        <a:solidFill>
          <a:srgbClr val="FEBE1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4691922" y="1125608"/>
            <a:ext cx="6936488" cy="220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142"/>
              </a:buClr>
              <a:buSzPts val="4800"/>
              <a:buFont typeface="Anton"/>
              <a:buNone/>
              <a:defRPr sz="4800" b="1" i="0" u="none" strike="noStrike" cap="none">
                <a:solidFill>
                  <a:srgbClr val="41414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4691921" y="3867307"/>
            <a:ext cx="6936487" cy="244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41414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414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91922" y="3261751"/>
            <a:ext cx="6936486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4142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414142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41403E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41403E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41403E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41403E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000" y="835636"/>
            <a:ext cx="2948191" cy="995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tro slide branded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1922" y="849560"/>
            <a:ext cx="6395178" cy="2205156"/>
          </a:xfrm>
        </p:spPr>
        <p:txBody>
          <a:bodyPr anchor="b">
            <a:normAutofit/>
          </a:bodyPr>
          <a:lstStyle>
            <a:lvl1pPr algn="l">
              <a:defRPr sz="4800" spc="-20" baseline="0">
                <a:solidFill>
                  <a:srgbClr val="41403E"/>
                </a:solidFill>
              </a:defRPr>
            </a:lvl1pPr>
          </a:lstStyle>
          <a:p>
            <a:r>
              <a:rPr lang="en-US" dirty="0"/>
              <a:t>Click to edit intro page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1922" y="3729283"/>
            <a:ext cx="4883878" cy="227915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spc="0" baseline="0">
                <a:solidFill>
                  <a:srgbClr val="4140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96B15C-3A75-4C35-B682-433EEC542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1922" y="3054715"/>
            <a:ext cx="5861778" cy="487363"/>
          </a:xfrm>
        </p:spPr>
        <p:txBody>
          <a:bodyPr>
            <a:noAutofit/>
          </a:bodyPr>
          <a:lstStyle>
            <a:lvl1pPr marL="0" indent="0">
              <a:buNone/>
              <a:defRPr sz="3400">
                <a:solidFill>
                  <a:srgbClr val="41403E"/>
                </a:solidFill>
                <a:latin typeface="Open Sans Light" panose="020B0306030504020204" pitchFamily="34" charset="0"/>
              </a:defRPr>
            </a:lvl1pPr>
            <a:lvl2pPr marL="457200" indent="0">
              <a:buNone/>
              <a:defRPr sz="3400">
                <a:latin typeface="Panton Light" panose="00000400000000000000" pitchFamily="50" charset="0"/>
              </a:defRPr>
            </a:lvl2pPr>
            <a:lvl3pPr marL="914400" indent="0">
              <a:buNone/>
              <a:defRPr sz="3400">
                <a:latin typeface="Panton Light" panose="00000400000000000000" pitchFamily="50" charset="0"/>
              </a:defRPr>
            </a:lvl3pPr>
            <a:lvl4pPr marL="1371600" indent="0">
              <a:buNone/>
              <a:defRPr sz="3400">
                <a:latin typeface="Panton Light" panose="00000400000000000000" pitchFamily="50" charset="0"/>
              </a:defRPr>
            </a:lvl4pPr>
            <a:lvl5pPr marL="1828800" indent="0">
              <a:buNone/>
              <a:defRPr sz="3400">
                <a:latin typeface="Panton Light" panose="00000400000000000000" pitchFamily="50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5218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tro Slide Branded B&amp;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51C33E-F71B-47B4-9E33-7C75196D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4" y="835200"/>
            <a:ext cx="2950776" cy="99657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59EF262-1F04-49C5-86B9-894B410C5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1921" y="1125608"/>
            <a:ext cx="6850223" cy="2205156"/>
          </a:xfrm>
        </p:spPr>
        <p:txBody>
          <a:bodyPr anchor="b">
            <a:normAutofit/>
          </a:bodyPr>
          <a:lstStyle>
            <a:lvl1pPr algn="l">
              <a:defRPr sz="4800" spc="-20" baseline="0">
                <a:solidFill>
                  <a:srgbClr val="41403E"/>
                </a:solidFill>
              </a:defRPr>
            </a:lvl1pPr>
          </a:lstStyle>
          <a:p>
            <a:r>
              <a:rPr lang="en-US" dirty="0"/>
              <a:t>Click to edit intro page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44F3BDC-9293-493C-83AC-DE74397BD2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1921" y="3867307"/>
            <a:ext cx="6850222" cy="2447229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spc="0" baseline="0">
                <a:solidFill>
                  <a:srgbClr val="4140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6B634D4-9FCE-4DA6-8EA9-6CBDEEBD08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1921" y="3261751"/>
            <a:ext cx="6850221" cy="487363"/>
          </a:xfrm>
        </p:spPr>
        <p:txBody>
          <a:bodyPr>
            <a:noAutofit/>
          </a:bodyPr>
          <a:lstStyle>
            <a:lvl1pPr marL="0" indent="0">
              <a:buNone/>
              <a:defRPr sz="3400">
                <a:solidFill>
                  <a:srgbClr val="41403E"/>
                </a:solidFill>
                <a:latin typeface="Open Sans Light" panose="020B0306030504020204" pitchFamily="34" charset="0"/>
              </a:defRPr>
            </a:lvl1pPr>
            <a:lvl2pPr marL="457200" indent="0">
              <a:buNone/>
              <a:defRPr sz="3400">
                <a:latin typeface="Panton Light" panose="00000400000000000000" pitchFamily="50" charset="0"/>
              </a:defRPr>
            </a:lvl2pPr>
            <a:lvl3pPr marL="914400" indent="0">
              <a:buNone/>
              <a:defRPr sz="3400">
                <a:latin typeface="Panton Light" panose="00000400000000000000" pitchFamily="50" charset="0"/>
              </a:defRPr>
            </a:lvl3pPr>
            <a:lvl4pPr marL="1371600" indent="0">
              <a:buNone/>
              <a:defRPr sz="3400">
                <a:latin typeface="Panton Light" panose="00000400000000000000" pitchFamily="50" charset="0"/>
              </a:defRPr>
            </a:lvl4pPr>
            <a:lvl5pPr marL="1828800" indent="0">
              <a:buNone/>
              <a:defRPr sz="3400">
                <a:latin typeface="Panton Light" panose="00000400000000000000" pitchFamily="50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513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ntro Slide Branded Teal">
    <p:bg>
      <p:bgPr>
        <a:solidFill>
          <a:srgbClr val="008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1BC9F7-7176-4D03-B5B3-178CCA4278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1921" y="1125608"/>
            <a:ext cx="6850224" cy="2205156"/>
          </a:xfrm>
        </p:spPr>
        <p:txBody>
          <a:bodyPr anchor="b">
            <a:normAutofit/>
          </a:bodyPr>
          <a:lstStyle>
            <a:lvl1pPr algn="l">
              <a:defRPr sz="48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intro page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1ABF013-AC6C-4D05-BE03-E9DF497849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1920" y="3867307"/>
            <a:ext cx="6850223" cy="2447229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214E637-EB0C-4CE5-A288-A18B7DE50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1921" y="3261751"/>
            <a:ext cx="6850222" cy="487363"/>
          </a:xfrm>
        </p:spPr>
        <p:txBody>
          <a:bodyPr>
            <a:no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Open Sans Light" panose="020B0306030504020204" pitchFamily="34" charset="0"/>
              </a:defRPr>
            </a:lvl1pPr>
            <a:lvl2pPr marL="457200" indent="0">
              <a:buNone/>
              <a:defRPr sz="3400">
                <a:latin typeface="Panton Light" panose="00000400000000000000" pitchFamily="50" charset="0"/>
              </a:defRPr>
            </a:lvl2pPr>
            <a:lvl3pPr marL="914400" indent="0">
              <a:buNone/>
              <a:defRPr sz="3400">
                <a:latin typeface="Panton Light" panose="00000400000000000000" pitchFamily="50" charset="0"/>
              </a:defRPr>
            </a:lvl3pPr>
            <a:lvl4pPr marL="1371600" indent="0">
              <a:buNone/>
              <a:defRPr sz="3400">
                <a:latin typeface="Panton Light" panose="00000400000000000000" pitchFamily="50" charset="0"/>
              </a:defRPr>
            </a:lvl4pPr>
            <a:lvl5pPr marL="1828800" indent="0">
              <a:buNone/>
              <a:defRPr sz="3400">
                <a:latin typeface="Panton Light" panose="00000400000000000000" pitchFamily="50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915465-E1B5-4A51-96DC-954D384BD4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835636"/>
            <a:ext cx="2948191" cy="9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3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ntro Slide Branded Indigo">
    <p:bg>
      <p:bgPr>
        <a:solidFill>
          <a:srgbClr val="4E58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C9DA47-3EF6-457F-88A1-925327257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1922" y="1125608"/>
            <a:ext cx="6936488" cy="2205156"/>
          </a:xfrm>
        </p:spPr>
        <p:txBody>
          <a:bodyPr anchor="b">
            <a:normAutofit/>
          </a:bodyPr>
          <a:lstStyle>
            <a:lvl1pPr algn="l">
              <a:defRPr sz="48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intro page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80F4AD6-999B-415E-841B-B5540189B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1921" y="3867307"/>
            <a:ext cx="6936487" cy="2447229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DCDC33-68CF-4A59-A274-862F743EC8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1922" y="3261751"/>
            <a:ext cx="6936486" cy="487363"/>
          </a:xfrm>
        </p:spPr>
        <p:txBody>
          <a:bodyPr>
            <a:no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Open Sans Light" panose="020B0306030504020204" pitchFamily="34" charset="0"/>
              </a:defRPr>
            </a:lvl1pPr>
            <a:lvl2pPr marL="457200" indent="0">
              <a:buNone/>
              <a:defRPr sz="3400">
                <a:latin typeface="Panton Light" panose="00000400000000000000" pitchFamily="50" charset="0"/>
              </a:defRPr>
            </a:lvl2pPr>
            <a:lvl3pPr marL="914400" indent="0">
              <a:buNone/>
              <a:defRPr sz="3400">
                <a:latin typeface="Panton Light" panose="00000400000000000000" pitchFamily="50" charset="0"/>
              </a:defRPr>
            </a:lvl3pPr>
            <a:lvl4pPr marL="1371600" indent="0">
              <a:buNone/>
              <a:defRPr sz="3400">
                <a:latin typeface="Panton Light" panose="00000400000000000000" pitchFamily="50" charset="0"/>
              </a:defRPr>
            </a:lvl4pPr>
            <a:lvl5pPr marL="1828800" indent="0">
              <a:buNone/>
              <a:defRPr sz="3400">
                <a:latin typeface="Panton Light" panose="00000400000000000000" pitchFamily="50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6EEC15-8A87-4781-A9E6-DF8DF266B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835636"/>
            <a:ext cx="2948191" cy="9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0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ntro Slide Branded Yellow">
    <p:bg>
      <p:bgPr>
        <a:solidFill>
          <a:srgbClr val="FEBE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AE86234-BF19-43B7-955C-074DCD0D0E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1922" y="1125608"/>
            <a:ext cx="6936488" cy="2205156"/>
          </a:xfrm>
        </p:spPr>
        <p:txBody>
          <a:bodyPr anchor="b">
            <a:normAutofit/>
          </a:bodyPr>
          <a:lstStyle>
            <a:lvl1pPr algn="l">
              <a:defRPr sz="4800" spc="-20" baseline="0">
                <a:solidFill>
                  <a:srgbClr val="414142"/>
                </a:solidFill>
              </a:defRPr>
            </a:lvl1pPr>
          </a:lstStyle>
          <a:p>
            <a:r>
              <a:rPr lang="en-US" dirty="0"/>
              <a:t>Click to edit intro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48F905C-D60C-44EE-BE5B-0E53CB6E14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1921" y="3867307"/>
            <a:ext cx="6936487" cy="2447229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spc="0" baseline="0">
                <a:solidFill>
                  <a:srgbClr val="41414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BC97EDA-6E6E-48AF-B0DC-C5FADEB97D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1922" y="3261751"/>
            <a:ext cx="6936486" cy="487363"/>
          </a:xfrm>
        </p:spPr>
        <p:txBody>
          <a:bodyPr>
            <a:noAutofit/>
          </a:bodyPr>
          <a:lstStyle>
            <a:lvl1pPr marL="0" indent="0">
              <a:buNone/>
              <a:defRPr sz="3400">
                <a:solidFill>
                  <a:srgbClr val="414142"/>
                </a:solidFill>
                <a:latin typeface="Open Sans Light" panose="020B0306030504020204" pitchFamily="34" charset="0"/>
              </a:defRPr>
            </a:lvl1pPr>
            <a:lvl2pPr marL="457200" indent="0">
              <a:buNone/>
              <a:defRPr sz="3400">
                <a:latin typeface="Panton Light" panose="00000400000000000000" pitchFamily="50" charset="0"/>
              </a:defRPr>
            </a:lvl2pPr>
            <a:lvl3pPr marL="914400" indent="0">
              <a:buNone/>
              <a:defRPr sz="3400">
                <a:latin typeface="Panton Light" panose="00000400000000000000" pitchFamily="50" charset="0"/>
              </a:defRPr>
            </a:lvl3pPr>
            <a:lvl4pPr marL="1371600" indent="0">
              <a:buNone/>
              <a:defRPr sz="3400">
                <a:latin typeface="Panton Light" panose="00000400000000000000" pitchFamily="50" charset="0"/>
              </a:defRPr>
            </a:lvl4pPr>
            <a:lvl5pPr marL="1828800" indent="0">
              <a:buNone/>
              <a:defRPr sz="3400">
                <a:latin typeface="Panton Light" panose="00000400000000000000" pitchFamily="50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10A5D2-D95C-465D-950E-4A7AC5FBDA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835636"/>
            <a:ext cx="2948191" cy="9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6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ntro Slide Branded Grey">
    <p:bg>
      <p:bgPr>
        <a:solidFill>
          <a:srgbClr val="404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B0EB54-2278-4142-B11F-01DB169E1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835636"/>
            <a:ext cx="2948191" cy="9956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5D50778-BB67-41A5-B7E3-7B5150B6C6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1921" y="1125608"/>
            <a:ext cx="6850221" cy="2205156"/>
          </a:xfrm>
        </p:spPr>
        <p:txBody>
          <a:bodyPr anchor="b">
            <a:normAutofit/>
          </a:bodyPr>
          <a:lstStyle>
            <a:lvl1pPr algn="l">
              <a:defRPr sz="48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intro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6699AF-38EF-4205-ABD8-595AE07408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1921" y="3867307"/>
            <a:ext cx="6850220" cy="2447229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62DD1D4-87F0-4DF0-BA81-E6E22A57FA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1921" y="3261751"/>
            <a:ext cx="6850219" cy="487363"/>
          </a:xfrm>
        </p:spPr>
        <p:txBody>
          <a:bodyPr>
            <a:no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Open Sans Light" panose="020B0306030504020204" pitchFamily="34" charset="0"/>
              </a:defRPr>
            </a:lvl1pPr>
            <a:lvl2pPr marL="457200" indent="0">
              <a:buNone/>
              <a:defRPr sz="3400">
                <a:latin typeface="Panton Light" panose="00000400000000000000" pitchFamily="50" charset="0"/>
              </a:defRPr>
            </a:lvl2pPr>
            <a:lvl3pPr marL="914400" indent="0">
              <a:buNone/>
              <a:defRPr sz="3400">
                <a:latin typeface="Panton Light" panose="00000400000000000000" pitchFamily="50" charset="0"/>
              </a:defRPr>
            </a:lvl3pPr>
            <a:lvl4pPr marL="1371600" indent="0">
              <a:buNone/>
              <a:defRPr sz="3400">
                <a:latin typeface="Panton Light" panose="00000400000000000000" pitchFamily="50" charset="0"/>
              </a:defRPr>
            </a:lvl4pPr>
            <a:lvl5pPr marL="1828800" indent="0">
              <a:buNone/>
              <a:defRPr sz="3400">
                <a:latin typeface="Panton Light" panose="00000400000000000000" pitchFamily="50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8269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 Header B&amp;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49B5A87-F5C8-4B45-90CD-4B55813EC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99" y="6144294"/>
            <a:ext cx="1112147" cy="3756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425" y="622380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3E"/>
                </a:solidFill>
              </a:defRPr>
            </a:lvl1pPr>
          </a:lstStyle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2FE74A4-65D0-45DD-AC84-935A73F20FB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76573" y="4208927"/>
            <a:ext cx="5902027" cy="93457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spc="0" baseline="0">
                <a:solidFill>
                  <a:srgbClr val="4140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BD6F53-357B-4E2E-83AF-A9E3C7B0BA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574" y="3497723"/>
            <a:ext cx="5902026" cy="487363"/>
          </a:xfrm>
        </p:spPr>
        <p:txBody>
          <a:bodyPr>
            <a:noAutofit/>
          </a:bodyPr>
          <a:lstStyle>
            <a:lvl1pPr marL="0" indent="0">
              <a:buNone/>
              <a:defRPr sz="3400">
                <a:solidFill>
                  <a:srgbClr val="41403E"/>
                </a:solidFill>
                <a:latin typeface="Open Sans Light" panose="020B0306030504020204" pitchFamily="34" charset="0"/>
              </a:defRPr>
            </a:lvl1pPr>
            <a:lvl2pPr marL="457200" indent="0">
              <a:buNone/>
              <a:defRPr sz="3400">
                <a:latin typeface="Panton Light" panose="00000400000000000000" pitchFamily="50" charset="0"/>
              </a:defRPr>
            </a:lvl2pPr>
            <a:lvl3pPr marL="914400" indent="0">
              <a:buNone/>
              <a:defRPr sz="3400">
                <a:latin typeface="Panton Light" panose="00000400000000000000" pitchFamily="50" charset="0"/>
              </a:defRPr>
            </a:lvl3pPr>
            <a:lvl4pPr marL="1371600" indent="0">
              <a:buNone/>
              <a:defRPr sz="3400">
                <a:latin typeface="Panton Light" panose="00000400000000000000" pitchFamily="50" charset="0"/>
              </a:defRPr>
            </a:lvl4pPr>
            <a:lvl5pPr marL="1828800" indent="0">
              <a:buNone/>
              <a:defRPr sz="3400">
                <a:latin typeface="Panton Light" panose="00000400000000000000" pitchFamily="50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C552FDA-7EEC-4307-8EF3-B66531E4C6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19900" y="1401763"/>
            <a:ext cx="4533900" cy="3741737"/>
          </a:xfrm>
          <a:solidFill>
            <a:schemeClr val="tx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icon to add picture, or leave to show black square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C3D5A-3AFB-4A38-8FAF-F47739A482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6275" y="1401763"/>
            <a:ext cx="5902325" cy="2095960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4400" b="1">
                <a:solidFill>
                  <a:srgbClr val="41403E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8590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CC7FE4-CC9A-4CC1-908F-6D73C50B7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449" y="622380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3E"/>
                </a:solidFill>
              </a:defRPr>
            </a:lvl1pPr>
          </a:lstStyle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481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7" r:id="rId2"/>
    <p:sldLayoutId id="2147483706" r:id="rId3"/>
    <p:sldLayoutId id="2147483727" r:id="rId4"/>
    <p:sldLayoutId id="2147483708" r:id="rId5"/>
    <p:sldLayoutId id="2147483709" r:id="rId6"/>
    <p:sldLayoutId id="2147483710" r:id="rId7"/>
    <p:sldLayoutId id="2147483711" r:id="rId8"/>
    <p:sldLayoutId id="2147483725" r:id="rId9"/>
    <p:sldLayoutId id="2147483696" r:id="rId10"/>
    <p:sldLayoutId id="2147483718" r:id="rId11"/>
    <p:sldLayoutId id="2147483719" r:id="rId12"/>
    <p:sldLayoutId id="2147483726" r:id="rId13"/>
    <p:sldLayoutId id="2147483695" r:id="rId14"/>
    <p:sldLayoutId id="2147483698" r:id="rId15"/>
    <p:sldLayoutId id="2147483720" r:id="rId16"/>
    <p:sldLayoutId id="2147483721" r:id="rId17"/>
    <p:sldLayoutId id="2147483722" r:id="rId18"/>
    <p:sldLayoutId id="2147483723" r:id="rId19"/>
    <p:sldLayoutId id="2147483700" r:id="rId20"/>
    <p:sldLayoutId id="2147483707" r:id="rId21"/>
    <p:sldLayoutId id="2147483729" r:id="rId22"/>
    <p:sldLayoutId id="214748373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1403E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1403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140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140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40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40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youtu.be/ISUZcpgc_Sg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agility.com/" TargetMode="External"/><Relationship Id="rId2" Type="http://schemas.openxmlformats.org/officeDocument/2006/relationships/hyperlink" Target="http://bit.ly/Chicken6Nov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61EA1C-5AC1-437F-9A85-3E27A58AFB1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9B056-E2A1-4779-A963-3BD8574EC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003453"/>
            <a:ext cx="5562600" cy="1736639"/>
          </a:xfrm>
        </p:spPr>
        <p:txBody>
          <a:bodyPr/>
          <a:lstStyle/>
          <a:p>
            <a:r>
              <a:rPr lang="en-AU" dirty="0"/>
              <a:t>Unlocking the Power of Digital for the Chicken Meat Sector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AC3C3-4D5C-4153-88DE-633DE8CB4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Wednesday 6 November</a:t>
            </a:r>
          </a:p>
          <a:p>
            <a:r>
              <a:rPr lang="en-AU" dirty="0"/>
              <a:t>Room 410, Level 2, UTS Building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240CE-6677-4BF9-B201-4D78C9E18E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2" y="873681"/>
            <a:ext cx="5121955" cy="1736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1CB5DD-E9D5-44B9-9457-ADCCCA188B75}"/>
              </a:ext>
            </a:extLst>
          </p:cNvPr>
          <p:cNvSpPr/>
          <p:nvPr/>
        </p:nvSpPr>
        <p:spPr>
          <a:xfrm>
            <a:off x="6096000" y="4918494"/>
            <a:ext cx="557684" cy="120581"/>
          </a:xfrm>
          <a:prstGeom prst="rect">
            <a:avLst/>
          </a:prstGeom>
          <a:solidFill>
            <a:srgbClr val="00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 descr="University of New England Home">
            <a:extLst>
              <a:ext uri="{FF2B5EF4-FFF2-40B4-BE49-F238E27FC236}">
                <a16:creationId xmlns:a16="http://schemas.microsoft.com/office/drawing/2014/main" id="{37415AB6-5B9E-43F4-96A8-0F4AA361A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31" y="3572203"/>
            <a:ext cx="2198407" cy="219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42AFB-461F-7649-93F3-A4F6F455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PG </a:t>
            </a:r>
            <a:fld id="{6833D35F-D553-4B86-A2E8-6FD23E516501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2045410" y="340386"/>
            <a:ext cx="9019280" cy="760510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b="1" kern="1200" baseline="0">
                <a:solidFill>
                  <a:srgbClr val="2734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dirty="0">
                <a:solidFill>
                  <a:srgbClr val="16757B"/>
                </a:solidFill>
                <a:latin typeface="Arial"/>
              </a:rPr>
              <a:t>Levels of Digital Mastery</a:t>
            </a:r>
          </a:p>
        </p:txBody>
      </p:sp>
      <p:sp>
        <p:nvSpPr>
          <p:cNvPr id="5" name="Up Arrow 4"/>
          <p:cNvSpPr/>
          <p:nvPr/>
        </p:nvSpPr>
        <p:spPr>
          <a:xfrm>
            <a:off x="2011475" y="1237487"/>
            <a:ext cx="961618" cy="4773744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Capability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732531" y="5400864"/>
            <a:ext cx="8137130" cy="8090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Leadership Capability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4079" y="2245627"/>
            <a:ext cx="2659139" cy="115216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Fashionistas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5319" y="4234877"/>
            <a:ext cx="2659139" cy="1152160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Conservatives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8142" y="4234487"/>
            <a:ext cx="2659139" cy="1152160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Beginners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5319" y="2250313"/>
            <a:ext cx="2659139" cy="115216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Masters</a:t>
            </a:r>
          </a:p>
        </p:txBody>
      </p:sp>
      <p:sp>
        <p:nvSpPr>
          <p:cNvPr id="11" name="Oval 10"/>
          <p:cNvSpPr/>
          <p:nvPr/>
        </p:nvSpPr>
        <p:spPr>
          <a:xfrm>
            <a:off x="8467205" y="1741557"/>
            <a:ext cx="1972910" cy="504070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+ 26%</a:t>
            </a:r>
          </a:p>
        </p:txBody>
      </p:sp>
      <p:sp>
        <p:nvSpPr>
          <p:cNvPr id="12" name="Oval 11"/>
          <p:cNvSpPr/>
          <p:nvPr/>
        </p:nvSpPr>
        <p:spPr>
          <a:xfrm>
            <a:off x="4781295" y="3793841"/>
            <a:ext cx="1972910" cy="504070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- 24%</a:t>
            </a:r>
          </a:p>
        </p:txBody>
      </p:sp>
      <p:sp>
        <p:nvSpPr>
          <p:cNvPr id="13" name="Oval 12"/>
          <p:cNvSpPr/>
          <p:nvPr/>
        </p:nvSpPr>
        <p:spPr>
          <a:xfrm>
            <a:off x="4781295" y="1809377"/>
            <a:ext cx="1972910" cy="504070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- 11%</a:t>
            </a:r>
          </a:p>
        </p:txBody>
      </p:sp>
      <p:sp>
        <p:nvSpPr>
          <p:cNvPr id="14" name="Oval 13"/>
          <p:cNvSpPr/>
          <p:nvPr/>
        </p:nvSpPr>
        <p:spPr>
          <a:xfrm>
            <a:off x="8691983" y="3785717"/>
            <a:ext cx="1494212" cy="504070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+ 9%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754205" y="1881387"/>
            <a:ext cx="0" cy="374871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2718840" y="3757837"/>
            <a:ext cx="7721275" cy="2788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2288348" y="6304934"/>
            <a:ext cx="4192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latin typeface="Segoe UI" panose="020B0502040204020203" pitchFamily="34" charset="0"/>
              </a:rPr>
              <a:t>Adapted from Westerman et al. (2014). </a:t>
            </a:r>
            <a:endParaRPr lang="en-AU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42AFB-461F-7649-93F3-A4F6F455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PG </a:t>
            </a:r>
            <a:fld id="{6833D35F-D553-4B86-A2E8-6FD23E516501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512744" y="2439573"/>
            <a:ext cx="3659775" cy="2016280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b="1" kern="1200" baseline="0">
                <a:solidFill>
                  <a:srgbClr val="2734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dirty="0">
                <a:solidFill>
                  <a:srgbClr val="16757B"/>
                </a:solidFill>
                <a:latin typeface="Arial"/>
              </a:rPr>
              <a:t>Digital Transformation Compass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3941" y="5649490"/>
            <a:ext cx="2695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latin typeface="Segoe UI" panose="020B0502040204020203" pitchFamily="34" charset="0"/>
              </a:rPr>
              <a:t>Westerman et al. (2014). </a:t>
            </a:r>
            <a:endParaRPr lang="en-AU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918412" y="346643"/>
            <a:ext cx="7806499" cy="6202141"/>
            <a:chOff x="3918412" y="346643"/>
            <a:chExt cx="7806499" cy="620214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412" y="346643"/>
              <a:ext cx="7806499" cy="6202141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8112280" y="764630"/>
              <a:ext cx="504070" cy="432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480470" y="1383752"/>
              <a:ext cx="504070" cy="432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236575" y="4149100"/>
              <a:ext cx="504070" cy="432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984540" y="2394627"/>
              <a:ext cx="504070" cy="432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36450" y="5085230"/>
              <a:ext cx="504070" cy="432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46370" y="5675723"/>
              <a:ext cx="504070" cy="432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06031" y="5649490"/>
              <a:ext cx="504070" cy="432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63940" y="5085230"/>
              <a:ext cx="504070" cy="432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15850" y="4149100"/>
              <a:ext cx="504070" cy="432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63815" y="2394627"/>
              <a:ext cx="504070" cy="432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71955" y="1196690"/>
              <a:ext cx="504070" cy="432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140911" y="739944"/>
              <a:ext cx="504070" cy="432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4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22F0-EA89-B844-BB7A-232B97762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1921" y="1491368"/>
            <a:ext cx="7214530" cy="2205156"/>
          </a:xfrm>
        </p:spPr>
        <p:txBody>
          <a:bodyPr/>
          <a:lstStyle/>
          <a:p>
            <a:r>
              <a:rPr lang="en-US" sz="4400" dirty="0"/>
              <a:t>Primary User Profiling </a:t>
            </a:r>
            <a:r>
              <a:rPr lang="en-US" sz="2000" dirty="0"/>
              <a:t>(45 mins)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ADEA2-90B6-5B4E-AD29-A687AD721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1920" y="3680061"/>
            <a:ext cx="7214529" cy="1209573"/>
          </a:xfrm>
        </p:spPr>
        <p:txBody>
          <a:bodyPr/>
          <a:lstStyle/>
          <a:p>
            <a:r>
              <a:rPr lang="en-US" sz="3200" dirty="0"/>
              <a:t>1) Meeting our stakeholders</a:t>
            </a:r>
          </a:p>
          <a:p>
            <a:r>
              <a:rPr lang="en-US" sz="3200" dirty="0"/>
              <a:t>2) Findings so far and their implications</a:t>
            </a:r>
          </a:p>
        </p:txBody>
      </p:sp>
    </p:spTree>
    <p:extLst>
      <p:ext uri="{BB962C8B-B14F-4D97-AF65-F5344CB8AC3E}">
        <p14:creationId xmlns:p14="http://schemas.microsoft.com/office/powerpoint/2010/main" val="1682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D55A58F-3A62-4AAA-BCFD-6C810F4BC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88" y="1825625"/>
            <a:ext cx="8941223" cy="431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694B2B-493F-413D-A2FC-6122BB19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D7ABB-159C-4425-A143-CCFBA9DDF7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Unlocking the Power of Digital in Chicken Meat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9EE25-B0B8-46EB-80B8-2CE4E1A85C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AU" dirty="0"/>
              <a:t>Digital Transformation: A Journey </a:t>
            </a:r>
            <a:r>
              <a:rPr lang="en-AU" sz="1800" dirty="0"/>
              <a:t>(click below to play)</a:t>
            </a:r>
            <a:endParaRPr lang="en-AU" dirty="0"/>
          </a:p>
        </p:txBody>
      </p:sp>
      <p:pic>
        <p:nvPicPr>
          <p:cNvPr id="9" name="Graphic 8" descr="Play">
            <a:extLst>
              <a:ext uri="{FF2B5EF4-FFF2-40B4-BE49-F238E27FC236}">
                <a16:creationId xmlns:a16="http://schemas.microsoft.com/office/drawing/2014/main" id="{2F0AD023-69B9-4D45-9866-C24316A4D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3040" y="3163269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39768-4A2F-4AB7-8515-AFF3E6E7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FA78E-4718-42AE-8A21-8328CAAD1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1825625"/>
            <a:ext cx="5743074" cy="4232275"/>
          </a:xfrm>
        </p:spPr>
        <p:txBody>
          <a:bodyPr/>
          <a:lstStyle/>
          <a:p>
            <a:r>
              <a:rPr lang="en-AU" dirty="0"/>
              <a:t>How can we improve data flow along the value chain, both upstream and downstream?</a:t>
            </a:r>
          </a:p>
          <a:p>
            <a:r>
              <a:rPr lang="en-AU" dirty="0"/>
              <a:t>Can we get to a point that we no longer have to rely on the manual input of data?</a:t>
            </a:r>
          </a:p>
          <a:p>
            <a:r>
              <a:rPr lang="en-AU" dirty="0"/>
              <a:t>How can we overcome the data integration / interoperability challenge?</a:t>
            </a:r>
          </a:p>
          <a:p>
            <a:r>
              <a:rPr lang="en-AU" dirty="0"/>
              <a:t>How does the position of contract vs owned farms influence the capacity for digital intervention?</a:t>
            </a:r>
          </a:p>
          <a:p>
            <a:r>
              <a:rPr lang="en-AU" dirty="0"/>
              <a:t>How do we overcome the infrastructural deficit between old and new sheds?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0375A-F78E-428F-9279-6EF4FA7F81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523" y="1825625"/>
            <a:ext cx="5342477" cy="4232275"/>
          </a:xfrm>
        </p:spPr>
        <p:txBody>
          <a:bodyPr/>
          <a:lstStyle/>
          <a:p>
            <a:r>
              <a:rPr lang="en-AU" dirty="0"/>
              <a:t>What are the incentives for digital transformation?</a:t>
            </a:r>
          </a:p>
          <a:p>
            <a:r>
              <a:rPr lang="en-AU" dirty="0"/>
              <a:t>How can stakeholders best communicate the benefits of digital (both internally and externally)?</a:t>
            </a:r>
          </a:p>
          <a:p>
            <a:r>
              <a:rPr lang="en-AU" dirty="0"/>
              <a:t>How can we reduce the time and resources it currently takes to process data into insights?</a:t>
            </a:r>
          </a:p>
          <a:p>
            <a:r>
              <a:rPr lang="en-AU" dirty="0"/>
              <a:t>How can we shift data collection from a box-ticking exercise into a key component that drives competitive advantage?</a:t>
            </a:r>
          </a:p>
          <a:p>
            <a:r>
              <a:rPr lang="en-AU" dirty="0"/>
              <a:t>Do we have sufficient digital leadership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D8E61B-1945-4A1B-AC61-2CC3AEF2E9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Unlocking the Power of Digital in Chicken Meat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7A6100-0B35-4D33-9572-B5D4E81709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Powerful Questions that emerged…</a:t>
            </a:r>
          </a:p>
        </p:txBody>
      </p:sp>
    </p:spTree>
    <p:extLst>
      <p:ext uri="{BB962C8B-B14F-4D97-AF65-F5344CB8AC3E}">
        <p14:creationId xmlns:p14="http://schemas.microsoft.com/office/powerpoint/2010/main" val="166528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39768-4A2F-4AB7-8515-AFF3E6E7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FA78E-4718-42AE-8A21-8328CAAD1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1825625"/>
            <a:ext cx="5743074" cy="4232275"/>
          </a:xfrm>
        </p:spPr>
        <p:txBody>
          <a:bodyPr/>
          <a:lstStyle/>
          <a:p>
            <a:r>
              <a:rPr lang="en-AU" dirty="0"/>
              <a:t>How can we overcome educational challenges in the industry</a:t>
            </a:r>
            <a:r>
              <a:rPr lang="en-AU" dirty="0" smtClean="0"/>
              <a:t>?</a:t>
            </a:r>
          </a:p>
          <a:p>
            <a:endParaRPr lang="en-AU" dirty="0"/>
          </a:p>
          <a:p>
            <a:r>
              <a:rPr lang="en-AU" dirty="0"/>
              <a:t>“Which comes first?” – What role does the value of eggs play in chicken meat</a:t>
            </a:r>
            <a:r>
              <a:rPr lang="en-AU" dirty="0" smtClean="0"/>
              <a:t>?</a:t>
            </a:r>
          </a:p>
          <a:p>
            <a:endParaRPr lang="en-AU" dirty="0"/>
          </a:p>
          <a:p>
            <a:r>
              <a:rPr lang="en-AU" dirty="0" smtClean="0"/>
              <a:t>Can there be benchmarks implemented by industry or government, based on data exchange? </a:t>
            </a:r>
            <a:endParaRPr lang="en-AU" dirty="0" smtClean="0"/>
          </a:p>
          <a:p>
            <a:endParaRPr lang="en-AU" dirty="0"/>
          </a:p>
          <a:p>
            <a:r>
              <a:rPr lang="en-AU" dirty="0"/>
              <a:t>Is the time right for digital transformation? (yes)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0375A-F78E-428F-9279-6EF4FA7F81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523" y="1825625"/>
            <a:ext cx="5342477" cy="4232275"/>
          </a:xfrm>
        </p:spPr>
        <p:txBody>
          <a:bodyPr/>
          <a:lstStyle/>
          <a:p>
            <a:r>
              <a:rPr lang="en-AU" dirty="0"/>
              <a:t>What operational processes can be digitally enhanced</a:t>
            </a:r>
            <a:r>
              <a:rPr lang="en-AU" dirty="0" smtClean="0"/>
              <a:t>?</a:t>
            </a:r>
          </a:p>
          <a:p>
            <a:endParaRPr lang="en-AU" dirty="0" smtClean="0"/>
          </a:p>
          <a:p>
            <a:r>
              <a:rPr lang="en-AU" dirty="0"/>
              <a:t>What cultural changes are necessary for digital </a:t>
            </a:r>
            <a:r>
              <a:rPr lang="en-AU" dirty="0" smtClean="0"/>
              <a:t>transformation?</a:t>
            </a:r>
          </a:p>
          <a:p>
            <a:endParaRPr lang="en-AU" dirty="0" smtClean="0"/>
          </a:p>
          <a:p>
            <a:r>
              <a:rPr lang="en-AU" dirty="0"/>
              <a:t>What should be the KPIs to monitor the progress of digital transformation 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D8E61B-1945-4A1B-AC61-2CC3AEF2E9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Unlocking the Power of Digital in Chicken Meat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7A6100-0B35-4D33-9572-B5D4E81709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Powerful Questions that emerged…</a:t>
            </a:r>
          </a:p>
        </p:txBody>
      </p:sp>
    </p:spTree>
    <p:extLst>
      <p:ext uri="{BB962C8B-B14F-4D97-AF65-F5344CB8AC3E}">
        <p14:creationId xmlns:p14="http://schemas.microsoft.com/office/powerpoint/2010/main" val="25615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161" y="1125608"/>
            <a:ext cx="7148979" cy="2205156"/>
          </a:xfrm>
        </p:spPr>
        <p:txBody>
          <a:bodyPr>
            <a:normAutofit/>
          </a:bodyPr>
          <a:lstStyle/>
          <a:p>
            <a:r>
              <a:rPr lang="en-US" sz="4400" dirty="0"/>
              <a:t>Value Chain Map + Gaps </a:t>
            </a:r>
            <a:r>
              <a:rPr lang="en-US" sz="2400" dirty="0"/>
              <a:t>(1hr)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6161" y="4243292"/>
            <a:ext cx="7399674" cy="2447229"/>
          </a:xfrm>
        </p:spPr>
        <p:txBody>
          <a:bodyPr/>
          <a:lstStyle/>
          <a:p>
            <a:r>
              <a:rPr lang="en-AU" sz="2400" b="1" dirty="0">
                <a:solidFill>
                  <a:srgbClr val="535051"/>
                </a:solidFill>
              </a:rPr>
              <a:t>Who are the players and what are their needs? </a:t>
            </a:r>
          </a:p>
          <a:p>
            <a:r>
              <a:rPr lang="en-AU" sz="2400" b="1" dirty="0"/>
              <a:t>What are the critical pieces of data in the value chain?</a:t>
            </a:r>
          </a:p>
          <a:p>
            <a:r>
              <a:rPr lang="en-AU" sz="2400" b="1" dirty="0"/>
              <a:t>What can we add? What’s missing?</a:t>
            </a:r>
            <a:endParaRPr lang="en-GB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26161" y="3261751"/>
            <a:ext cx="6936486" cy="487363"/>
          </a:xfrm>
        </p:spPr>
        <p:txBody>
          <a:bodyPr/>
          <a:lstStyle/>
          <a:p>
            <a:r>
              <a:rPr lang="en-US" dirty="0"/>
              <a:t>Deep walkthrough and review</a:t>
            </a:r>
          </a:p>
        </p:txBody>
      </p:sp>
    </p:spTree>
    <p:extLst>
      <p:ext uri="{BB962C8B-B14F-4D97-AF65-F5344CB8AC3E}">
        <p14:creationId xmlns:p14="http://schemas.microsoft.com/office/powerpoint/2010/main" val="20931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708425" y="62238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PG </a:t>
            </a:r>
            <a:fld id="{00000000-1234-1234-1234-123412341234}" type="slidenum">
              <a:rPr lang="en-AU" sz="12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17</a:t>
            </a:fld>
            <a:endParaRPr sz="1200" b="0" i="0" u="none" strike="noStrike" cap="none">
              <a:solidFill>
                <a:srgbClr val="41403E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3"/>
          </p:nvPr>
        </p:nvSpPr>
        <p:spPr>
          <a:xfrm>
            <a:off x="711200" y="1050191"/>
            <a:ext cx="10515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8E"/>
              </a:buClr>
              <a:buSzPts val="3200"/>
              <a:buFont typeface="Arial"/>
              <a:buNone/>
            </a:pPr>
            <a:r>
              <a:rPr lang="en-AU" sz="3200" b="1" i="0" u="none" strike="noStrike" cap="none" dirty="0">
                <a:solidFill>
                  <a:srgbClr val="008E8E"/>
                </a:solidFill>
                <a:latin typeface="Anton"/>
                <a:ea typeface="Anton"/>
                <a:cs typeface="Anton"/>
                <a:sym typeface="Anton"/>
              </a:rPr>
              <a:t>Session 2 – Va</a:t>
            </a:r>
            <a:r>
              <a:rPr lang="en-AU" dirty="0"/>
              <a:t>lue Chain Map: Digital Twin</a:t>
            </a:r>
            <a:endParaRPr dirty="0"/>
          </a:p>
        </p:txBody>
      </p:sp>
      <p:sp>
        <p:nvSpPr>
          <p:cNvPr id="10" name="Shape 162">
            <a:extLst>
              <a:ext uri="{FF2B5EF4-FFF2-40B4-BE49-F238E27FC236}">
                <a16:creationId xmlns:a16="http://schemas.microsoft.com/office/drawing/2014/main" id="{2804BF34-81DE-4B5B-A0D8-1A86003C2686}"/>
              </a:ext>
            </a:extLst>
          </p:cNvPr>
          <p:cNvSpPr txBox="1">
            <a:spLocks/>
          </p:cNvSpPr>
          <p:nvPr/>
        </p:nvSpPr>
        <p:spPr>
          <a:xfrm>
            <a:off x="711200" y="573088"/>
            <a:ext cx="10515600" cy="261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8E"/>
              </a:buClr>
              <a:buSzPts val="1600"/>
              <a:buFont typeface="Arial"/>
              <a:buNone/>
              <a:defRPr sz="1600" b="1" i="0" u="none" strike="noStrike" kern="1200" cap="none">
                <a:solidFill>
                  <a:srgbClr val="008E8E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2400"/>
              <a:buFont typeface="Arial"/>
              <a:buNone/>
              <a:defRPr sz="2400" b="0" i="0" u="none" strike="noStrike" kern="1200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371600" marR="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1828800" marR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800"/>
              <a:buFont typeface="Arial"/>
              <a:buNone/>
              <a:defRPr sz="1800" b="0" i="0" u="none" strike="noStrike" kern="1200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2286000" marR="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800"/>
              <a:buFont typeface="Arial"/>
              <a:buNone/>
              <a:defRPr sz="1800" b="0" i="0" u="none" strike="noStrike" kern="1200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2743200" marR="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3200400" marR="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3657600" marR="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4114800" marR="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Unlocking the Power of Digital in Chicken Meat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1EF05-8A86-4B9C-96E9-997403D202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8133" t="20770" r="318" b="7734"/>
          <a:stretch/>
        </p:blipFill>
        <p:spPr>
          <a:xfrm>
            <a:off x="1937886" y="1650266"/>
            <a:ext cx="8316227" cy="48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373574" y="63139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0" i="0" u="none" strike="noStrike" cap="none" dirty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PG </a:t>
            </a:r>
            <a:fld id="{00000000-1234-1234-1234-123412341234}" type="slidenum">
              <a:rPr lang="en-AU" sz="12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18</a:t>
            </a:fld>
            <a:endParaRPr sz="1200" b="0" i="0" u="none" strike="noStrike" cap="none" dirty="0">
              <a:solidFill>
                <a:srgbClr val="41403E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0" name="Shape 162">
            <a:extLst>
              <a:ext uri="{FF2B5EF4-FFF2-40B4-BE49-F238E27FC236}">
                <a16:creationId xmlns:a16="http://schemas.microsoft.com/office/drawing/2014/main" id="{2804BF34-81DE-4B5B-A0D8-1A86003C2686}"/>
              </a:ext>
            </a:extLst>
          </p:cNvPr>
          <p:cNvSpPr txBox="1">
            <a:spLocks/>
          </p:cNvSpPr>
          <p:nvPr/>
        </p:nvSpPr>
        <p:spPr>
          <a:xfrm>
            <a:off x="711200" y="573088"/>
            <a:ext cx="10515600" cy="261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8E"/>
              </a:buClr>
              <a:buSzPts val="1600"/>
              <a:buFont typeface="Arial"/>
              <a:buNone/>
              <a:defRPr sz="1600" b="1" i="0" u="none" strike="noStrike" kern="1200" cap="none">
                <a:solidFill>
                  <a:srgbClr val="008E8E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2400"/>
              <a:buFont typeface="Arial"/>
              <a:buNone/>
              <a:defRPr sz="2400" b="0" i="0" u="none" strike="noStrike" kern="1200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371600" marR="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1828800" marR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800"/>
              <a:buFont typeface="Arial"/>
              <a:buNone/>
              <a:defRPr sz="1800" b="0" i="0" u="none" strike="noStrike" kern="1200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2286000" marR="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800"/>
              <a:buFont typeface="Arial"/>
              <a:buNone/>
              <a:defRPr sz="1800" b="0" i="0" u="none" strike="noStrike" kern="1200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2743200" marR="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3200400" marR="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3657600" marR="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4114800" marR="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Unlocking the Power of Digital in Chicken Meat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501625-D0A7-4846-9DB1-46B290976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313"/>
          <a:stretch/>
        </p:blipFill>
        <p:spPr>
          <a:xfrm>
            <a:off x="1068871" y="835025"/>
            <a:ext cx="10054258" cy="60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708425" y="62238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0" i="0" u="none" strike="noStrike" cap="none" dirty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PG </a:t>
            </a:r>
            <a:fld id="{00000000-1234-1234-1234-123412341234}" type="slidenum">
              <a:rPr lang="en-AU" sz="12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19</a:t>
            </a:fld>
            <a:endParaRPr sz="1200" b="0" i="0" u="none" strike="noStrike" cap="none" dirty="0">
              <a:solidFill>
                <a:srgbClr val="41403E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3"/>
          </p:nvPr>
        </p:nvSpPr>
        <p:spPr>
          <a:xfrm>
            <a:off x="711200" y="1050191"/>
            <a:ext cx="10515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8E"/>
              </a:buClr>
              <a:buSzPts val="3200"/>
              <a:buFont typeface="Arial"/>
              <a:buNone/>
            </a:pPr>
            <a:r>
              <a:rPr lang="en-AU" sz="3200" b="1" i="0" u="none" strike="noStrike" cap="none" dirty="0">
                <a:solidFill>
                  <a:srgbClr val="008E8E"/>
                </a:solidFill>
                <a:latin typeface="Anton"/>
                <a:ea typeface="Anton"/>
                <a:cs typeface="Anton"/>
                <a:sym typeface="Anton"/>
              </a:rPr>
              <a:t>Session 2 – Va</a:t>
            </a:r>
            <a:r>
              <a:rPr lang="en-AU" dirty="0"/>
              <a:t>lue Chain Map: Enabling Data</a:t>
            </a:r>
            <a:endParaRPr dirty="0"/>
          </a:p>
        </p:txBody>
      </p:sp>
      <p:sp>
        <p:nvSpPr>
          <p:cNvPr id="10" name="Shape 162">
            <a:extLst>
              <a:ext uri="{FF2B5EF4-FFF2-40B4-BE49-F238E27FC236}">
                <a16:creationId xmlns:a16="http://schemas.microsoft.com/office/drawing/2014/main" id="{2804BF34-81DE-4B5B-A0D8-1A86003C2686}"/>
              </a:ext>
            </a:extLst>
          </p:cNvPr>
          <p:cNvSpPr txBox="1">
            <a:spLocks/>
          </p:cNvSpPr>
          <p:nvPr/>
        </p:nvSpPr>
        <p:spPr>
          <a:xfrm>
            <a:off x="711200" y="573088"/>
            <a:ext cx="10515600" cy="261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8E"/>
              </a:buClr>
              <a:buSzPts val="1600"/>
              <a:buFont typeface="Arial"/>
              <a:buNone/>
              <a:defRPr sz="1600" b="1" i="0" u="none" strike="noStrike" kern="1200" cap="none">
                <a:solidFill>
                  <a:srgbClr val="008E8E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2400"/>
              <a:buFont typeface="Arial"/>
              <a:buNone/>
              <a:defRPr sz="2400" b="0" i="0" u="none" strike="noStrike" kern="1200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371600" marR="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1828800" marR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800"/>
              <a:buFont typeface="Arial"/>
              <a:buNone/>
              <a:defRPr sz="1800" b="0" i="0" u="none" strike="noStrike" kern="1200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2286000" marR="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800"/>
              <a:buFont typeface="Arial"/>
              <a:buNone/>
              <a:defRPr sz="1800" b="0" i="0" u="none" strike="noStrike" kern="1200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2743200" marR="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3200400" marR="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3657600" marR="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4114800" marR="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Unlocking the Power of Digital in Chicken Meat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EFC020-5061-4589-9C4F-EE84D3C73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549" y="1865432"/>
            <a:ext cx="6301324" cy="384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2152-2E4C-B346-B6DA-2C973A364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7382" y="173702"/>
            <a:ext cx="6395178" cy="1607240"/>
          </a:xfrm>
        </p:spPr>
        <p:txBody>
          <a:bodyPr/>
          <a:lstStyle/>
          <a:p>
            <a:r>
              <a:rPr lang="en-US" dirty="0"/>
              <a:t>Digital Innovation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13F5D-ACE3-5D43-8AC3-6062D1F91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7883" y="2392696"/>
            <a:ext cx="6874175" cy="451634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What does success look like in digital transformation of chicken meat?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What is the key data in the supply chain and production system?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What are the key transformations needed to unleash the power of digital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What are the benefits and cost of change?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What are the next steps?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2D44F-72A5-5C40-8FD5-DE61348BF4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7382" y="1719768"/>
            <a:ext cx="5861778" cy="487363"/>
          </a:xfrm>
        </p:spPr>
        <p:txBody>
          <a:bodyPr/>
          <a:lstStyle/>
          <a:p>
            <a:r>
              <a:rPr lang="en-US" dirty="0"/>
              <a:t>Our Goals for Today</a:t>
            </a:r>
          </a:p>
        </p:txBody>
      </p:sp>
    </p:spTree>
    <p:extLst>
      <p:ext uri="{BB962C8B-B14F-4D97-AF65-F5344CB8AC3E}">
        <p14:creationId xmlns:p14="http://schemas.microsoft.com/office/powerpoint/2010/main" val="27918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1F0D-920C-4A43-9534-6D062F039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1922" y="2058599"/>
            <a:ext cx="7275960" cy="2205156"/>
          </a:xfrm>
        </p:spPr>
        <p:txBody>
          <a:bodyPr/>
          <a:lstStyle/>
          <a:p>
            <a:r>
              <a:rPr lang="en-US" dirty="0"/>
              <a:t>LUNCH-TIME SURVEY</a:t>
            </a:r>
            <a:br>
              <a:rPr lang="en-US" dirty="0"/>
            </a:br>
            <a:r>
              <a:rPr lang="en-US" dirty="0"/>
              <a:t>&amp; SURVEY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27A73-8581-8743-8DF2-CD2BAD0E6D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1922" y="4531626"/>
            <a:ext cx="6936486" cy="487363"/>
          </a:xfrm>
        </p:spPr>
        <p:txBody>
          <a:bodyPr/>
          <a:lstStyle/>
          <a:p>
            <a:r>
              <a:rPr lang="en-US" dirty="0"/>
              <a:t>bit.ly/</a:t>
            </a:r>
            <a:r>
              <a:rPr lang="en-US" dirty="0" err="1"/>
              <a:t>DigitalChickens</a:t>
            </a:r>
            <a:r>
              <a:rPr lang="en-US" dirty="0"/>
              <a:t> </a:t>
            </a:r>
          </a:p>
          <a:p>
            <a:endParaRPr lang="en-US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642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4" y="404580"/>
            <a:ext cx="9426831" cy="5613043"/>
          </a:xfrm>
          <a:prstGeom prst="rect">
            <a:avLst/>
          </a:prstGeom>
        </p:spPr>
      </p:pic>
      <p:sp>
        <p:nvSpPr>
          <p:cNvPr id="4" name="Shape 190"/>
          <p:cNvSpPr txBox="1">
            <a:spLocks/>
          </p:cNvSpPr>
          <p:nvPr/>
        </p:nvSpPr>
        <p:spPr>
          <a:xfrm>
            <a:off x="708425" y="62238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PG </a:t>
            </a:r>
            <a:fld id="{00000000-1234-1234-1234-123412341234}" type="slidenum">
              <a:rPr lang="en-AU" sz="120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pPr/>
              <a:t>21</a:t>
            </a:fld>
            <a:endParaRPr sz="1200" dirty="0">
              <a:solidFill>
                <a:srgbClr val="41403E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01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552450"/>
            <a:ext cx="8886825" cy="5619750"/>
          </a:xfrm>
          <a:prstGeom prst="rect">
            <a:avLst/>
          </a:prstGeom>
        </p:spPr>
      </p:pic>
      <p:sp>
        <p:nvSpPr>
          <p:cNvPr id="5" name="Shape 190"/>
          <p:cNvSpPr txBox="1">
            <a:spLocks/>
          </p:cNvSpPr>
          <p:nvPr/>
        </p:nvSpPr>
        <p:spPr>
          <a:xfrm>
            <a:off x="708425" y="62238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PG </a:t>
            </a:r>
            <a:fld id="{00000000-1234-1234-1234-123412341234}" type="slidenum">
              <a:rPr lang="en-AU" sz="120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pPr/>
              <a:t>22</a:t>
            </a:fld>
            <a:endParaRPr sz="1200" dirty="0">
              <a:solidFill>
                <a:srgbClr val="41403E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5411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6E4502FC-5E47-4E45-9941-A045CC58FF08}" type="slidenum">
              <a:rPr lang="en-US" altLang="en-US" smtClean="0"/>
              <a:pPr/>
              <a:t>23</a:t>
            </a:fld>
            <a:endParaRPr lang="en-AU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4" y="332570"/>
            <a:ext cx="9426831" cy="6120850"/>
          </a:xfrm>
          <a:prstGeom prst="rect">
            <a:avLst/>
          </a:prstGeom>
        </p:spPr>
      </p:pic>
      <p:sp>
        <p:nvSpPr>
          <p:cNvPr id="4" name="Shape 190"/>
          <p:cNvSpPr txBox="1">
            <a:spLocks/>
          </p:cNvSpPr>
          <p:nvPr/>
        </p:nvSpPr>
        <p:spPr>
          <a:xfrm>
            <a:off x="708425" y="62238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PG </a:t>
            </a:r>
            <a:fld id="{00000000-1234-1234-1234-123412341234}" type="slidenum">
              <a:rPr lang="en-AU" sz="120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pPr/>
              <a:t>23</a:t>
            </a:fld>
            <a:endParaRPr sz="1200" dirty="0">
              <a:solidFill>
                <a:srgbClr val="41403E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553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6E4502FC-5E47-4E45-9941-A045CC58FF08}" type="slidenum">
              <a:rPr lang="en-US" altLang="en-US" smtClean="0"/>
              <a:pPr/>
              <a:t>24</a:t>
            </a:fld>
            <a:endParaRPr lang="en-AU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4" y="332570"/>
            <a:ext cx="9426831" cy="6120850"/>
          </a:xfrm>
          <a:prstGeom prst="rect">
            <a:avLst/>
          </a:prstGeom>
        </p:spPr>
      </p:pic>
      <p:sp>
        <p:nvSpPr>
          <p:cNvPr id="4" name="Shape 190"/>
          <p:cNvSpPr txBox="1">
            <a:spLocks/>
          </p:cNvSpPr>
          <p:nvPr/>
        </p:nvSpPr>
        <p:spPr>
          <a:xfrm>
            <a:off x="708425" y="62238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PG </a:t>
            </a:r>
            <a:fld id="{00000000-1234-1234-1234-123412341234}" type="slidenum">
              <a:rPr lang="en-AU" sz="120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pPr/>
              <a:t>24</a:t>
            </a:fld>
            <a:endParaRPr sz="1200" dirty="0">
              <a:solidFill>
                <a:srgbClr val="41403E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56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49" y="590550"/>
            <a:ext cx="9418401" cy="5400675"/>
          </a:xfrm>
          <a:prstGeom prst="rect">
            <a:avLst/>
          </a:prstGeom>
        </p:spPr>
      </p:pic>
      <p:sp>
        <p:nvSpPr>
          <p:cNvPr id="6" name="Shape 190"/>
          <p:cNvSpPr txBox="1">
            <a:spLocks/>
          </p:cNvSpPr>
          <p:nvPr/>
        </p:nvSpPr>
        <p:spPr>
          <a:xfrm>
            <a:off x="708425" y="62238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PG </a:t>
            </a:r>
            <a:fld id="{00000000-1234-1234-1234-123412341234}" type="slidenum">
              <a:rPr lang="en-AU" sz="120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pPr/>
              <a:t>25</a:t>
            </a:fld>
            <a:endParaRPr sz="1200" dirty="0">
              <a:solidFill>
                <a:srgbClr val="41403E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961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22F0-EA89-B844-BB7A-232B97762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1921" y="1491368"/>
            <a:ext cx="7214530" cy="2205156"/>
          </a:xfrm>
        </p:spPr>
        <p:txBody>
          <a:bodyPr/>
          <a:lstStyle/>
          <a:p>
            <a:r>
              <a:rPr lang="en-US" dirty="0"/>
              <a:t>FUTURE-CAST </a:t>
            </a:r>
            <a:r>
              <a:rPr lang="en-US" sz="2000" dirty="0"/>
              <a:t>(25 mins)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ADEA2-90B6-5B4E-AD29-A687AD721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1920" y="3680061"/>
            <a:ext cx="7214529" cy="120957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3200" dirty="0"/>
              <a:t>Find your theme</a:t>
            </a:r>
          </a:p>
          <a:p>
            <a:pPr marL="514350" indent="-514350">
              <a:buAutoNum type="arabicParenR"/>
            </a:pPr>
            <a:r>
              <a:rPr lang="en-US" sz="3200" dirty="0"/>
              <a:t>What might success look like in 2030?</a:t>
            </a:r>
          </a:p>
        </p:txBody>
      </p:sp>
    </p:spTree>
    <p:extLst>
      <p:ext uri="{BB962C8B-B14F-4D97-AF65-F5344CB8AC3E}">
        <p14:creationId xmlns:p14="http://schemas.microsoft.com/office/powerpoint/2010/main" val="5771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76">
            <a:extLst>
              <a:ext uri="{FF2B5EF4-FFF2-40B4-BE49-F238E27FC236}">
                <a16:creationId xmlns:a16="http://schemas.microsoft.com/office/drawing/2014/main" id="{549D8E5F-9426-4B60-8504-B3EAC02E7544}"/>
              </a:ext>
            </a:extLst>
          </p:cNvPr>
          <p:cNvSpPr txBox="1">
            <a:spLocks/>
          </p:cNvSpPr>
          <p:nvPr/>
        </p:nvSpPr>
        <p:spPr>
          <a:xfrm>
            <a:off x="711200" y="1050191"/>
            <a:ext cx="10515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8E8E"/>
              </a:buClr>
              <a:buSzPts val="3200"/>
            </a:pPr>
            <a:r>
              <a:rPr lang="en-GB" sz="3200" b="1" dirty="0">
                <a:solidFill>
                  <a:srgbClr val="008E8E"/>
                </a:solidFill>
                <a:latin typeface="Open Sans" panose="020B0606030504020204" pitchFamily="34" charset="0"/>
                <a:sym typeface="Anton"/>
              </a:rPr>
              <a:t>Developing a Minimum Viable Product </a:t>
            </a:r>
            <a:br>
              <a:rPr lang="en-GB" sz="3200" b="1" dirty="0">
                <a:solidFill>
                  <a:srgbClr val="008E8E"/>
                </a:solidFill>
                <a:latin typeface="Open Sans" panose="020B0606030504020204" pitchFamily="34" charset="0"/>
                <a:sym typeface="Anton"/>
              </a:rPr>
            </a:br>
            <a:r>
              <a:rPr lang="en-GB" sz="3200" b="1" dirty="0">
                <a:solidFill>
                  <a:srgbClr val="008E8E"/>
                </a:solidFill>
                <a:latin typeface="Open Sans" panose="020B0606030504020204" pitchFamily="34" charset="0"/>
                <a:sym typeface="Anton"/>
              </a:rPr>
              <a:t>– The Skateboard Theory</a:t>
            </a:r>
            <a:endParaRPr lang="en-GB" dirty="0">
              <a:latin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92A5CE-190F-457B-B627-C74570F10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348" y="1991769"/>
            <a:ext cx="5751303" cy="4393995"/>
          </a:xfrm>
          <a:prstGeom prst="rect">
            <a:avLst/>
          </a:prstGeom>
        </p:spPr>
      </p:pic>
      <p:sp>
        <p:nvSpPr>
          <p:cNvPr id="5" name="Shape 162">
            <a:extLst>
              <a:ext uri="{FF2B5EF4-FFF2-40B4-BE49-F238E27FC236}">
                <a16:creationId xmlns:a16="http://schemas.microsoft.com/office/drawing/2014/main" id="{1ACF9726-7D04-412E-8D77-490639FBF38E}"/>
              </a:ext>
            </a:extLst>
          </p:cNvPr>
          <p:cNvSpPr txBox="1">
            <a:spLocks/>
          </p:cNvSpPr>
          <p:nvPr/>
        </p:nvSpPr>
        <p:spPr>
          <a:xfrm>
            <a:off x="711200" y="573200"/>
            <a:ext cx="10515600" cy="26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8E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8E8E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03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The Power of Digital in Chicken Meat</a:t>
            </a:r>
          </a:p>
        </p:txBody>
      </p:sp>
      <p:sp>
        <p:nvSpPr>
          <p:cNvPr id="6" name="Shape 190"/>
          <p:cNvSpPr txBox="1">
            <a:spLocks/>
          </p:cNvSpPr>
          <p:nvPr/>
        </p:nvSpPr>
        <p:spPr>
          <a:xfrm>
            <a:off x="708425" y="62238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PG </a:t>
            </a:r>
            <a:fld id="{00000000-1234-1234-1234-123412341234}" type="slidenum">
              <a:rPr lang="en-AU" sz="120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pPr/>
              <a:t>27</a:t>
            </a:fld>
            <a:endParaRPr sz="1200" dirty="0">
              <a:solidFill>
                <a:srgbClr val="41403E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9145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711200" y="573200"/>
            <a:ext cx="10515600" cy="26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>
                <a:latin typeface="Panton" panose="00000500000000000000" pitchFamily="50" charset="0"/>
              </a:rPr>
              <a:t>Unlocking the Power of Digital in Chicken Meat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8E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8E8E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711200" y="1050191"/>
            <a:ext cx="10515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8E"/>
              </a:buClr>
              <a:buSzPts val="3200"/>
              <a:buFont typeface="Arial"/>
              <a:buNone/>
            </a:pPr>
            <a:r>
              <a:rPr lang="en-AU" dirty="0"/>
              <a:t>#MASSIVE – Digital Capability</a:t>
            </a:r>
            <a:endParaRPr dirty="0">
              <a:latin typeface="Panton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D2871-40A4-4578-B1A8-FF5E15D5F144}"/>
              </a:ext>
            </a:extLst>
          </p:cNvPr>
          <p:cNvSpPr txBox="1"/>
          <p:nvPr/>
        </p:nvSpPr>
        <p:spPr>
          <a:xfrm>
            <a:off x="711200" y="2182000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Source Sans Pro" panose="020B0503030403020204" pitchFamily="34" charset="0"/>
              </a:rPr>
              <a:t>By 2030 success will mean…</a:t>
            </a:r>
            <a:endParaRPr lang="en-AU" sz="3200" dirty="0">
              <a:latin typeface="Source Sans Pro Light" panose="020B04030304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Margins increase by more than 10% for production and processors, via an increase in price and reduction in costs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Better production methods utilise predictions and analytics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Data is connected throughout the system and interactive decision-making is embraced and engaged.</a:t>
            </a:r>
          </a:p>
        </p:txBody>
      </p:sp>
      <p:sp>
        <p:nvSpPr>
          <p:cNvPr id="5" name="Shape 190"/>
          <p:cNvSpPr txBox="1">
            <a:spLocks/>
          </p:cNvSpPr>
          <p:nvPr/>
        </p:nvSpPr>
        <p:spPr>
          <a:xfrm>
            <a:off x="708425" y="62238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PG </a:t>
            </a:r>
            <a:fld id="{00000000-1234-1234-1234-123412341234}" type="slidenum">
              <a:rPr lang="en-AU" sz="120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pPr/>
              <a:t>28</a:t>
            </a:fld>
            <a:endParaRPr sz="1200" dirty="0">
              <a:solidFill>
                <a:srgbClr val="41403E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03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711200" y="573200"/>
            <a:ext cx="10515600" cy="26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>
                <a:latin typeface="Panton" panose="00000500000000000000" pitchFamily="50" charset="0"/>
              </a:rPr>
              <a:t>Unlocking the Power of Digital in Chicken Meat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8E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8E8E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711200" y="1050191"/>
            <a:ext cx="10515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8E"/>
              </a:buClr>
              <a:buSzPts val="3200"/>
              <a:buFont typeface="Arial"/>
              <a:buNone/>
            </a:pPr>
            <a:r>
              <a:rPr lang="en-AU" dirty="0"/>
              <a:t>#MASSIVE – Data Fragmentation</a:t>
            </a:r>
            <a:endParaRPr dirty="0">
              <a:latin typeface="Panton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D2871-40A4-4578-B1A8-FF5E15D5F144}"/>
              </a:ext>
            </a:extLst>
          </p:cNvPr>
          <p:cNvSpPr txBox="1"/>
          <p:nvPr/>
        </p:nvSpPr>
        <p:spPr>
          <a:xfrm>
            <a:off x="711200" y="1865247"/>
            <a:ext cx="105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Source Sans Pro" panose="020B0503030403020204" pitchFamily="34" charset="0"/>
              </a:rPr>
              <a:t>By 2030 success will mean…</a:t>
            </a:r>
            <a:endParaRPr lang="en-AU" sz="3200" dirty="0">
              <a:latin typeface="Source Sans Pro Light" panose="020B04030304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Different platforms may be used but there is one source of truth.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Data is collected, uploaded, integrated and responded to live (in real-time).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Decision making is increasingly automated, letting people focus on the other issues that require human intervention </a:t>
            </a:r>
          </a:p>
        </p:txBody>
      </p:sp>
      <p:sp>
        <p:nvSpPr>
          <p:cNvPr id="5" name="Shape 190"/>
          <p:cNvSpPr txBox="1">
            <a:spLocks/>
          </p:cNvSpPr>
          <p:nvPr/>
        </p:nvSpPr>
        <p:spPr>
          <a:xfrm>
            <a:off x="708425" y="62238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PG </a:t>
            </a:r>
            <a:fld id="{00000000-1234-1234-1234-123412341234}" type="slidenum">
              <a:rPr lang="en-AU" sz="120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pPr/>
              <a:t>29</a:t>
            </a:fld>
            <a:endParaRPr sz="1200" dirty="0">
              <a:solidFill>
                <a:srgbClr val="41403E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75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708425" y="62238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PG </a:t>
            </a:r>
            <a:fld id="{00000000-1234-1234-1234-123412341234}" type="slidenum">
              <a:rPr lang="en-AU" sz="1200" b="0" i="0" u="none" strike="noStrike" cap="none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3</a:t>
            </a:fld>
            <a:endParaRPr sz="1200" b="0" i="0" u="none" strike="noStrike" cap="none">
              <a:solidFill>
                <a:srgbClr val="41403E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711200" y="573200"/>
            <a:ext cx="10515600" cy="26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AU" dirty="0"/>
              <a:t>Unlocking the Power of Digital in Chicken Meat</a:t>
            </a:r>
            <a:endParaRPr sz="1600" b="1" i="0" u="none" strike="noStrike" cap="none" dirty="0">
              <a:solidFill>
                <a:srgbClr val="008E8E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3"/>
          </p:nvPr>
        </p:nvSpPr>
        <p:spPr>
          <a:xfrm>
            <a:off x="711200" y="1050191"/>
            <a:ext cx="10515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8E"/>
              </a:buClr>
              <a:buSzPts val="3200"/>
              <a:buFont typeface="Arial"/>
              <a:buNone/>
            </a:pPr>
            <a:r>
              <a:rPr lang="en-AU" sz="3200" b="1" i="0" u="none" strike="noStrike" cap="none">
                <a:solidFill>
                  <a:srgbClr val="008E8E"/>
                </a:solidFill>
                <a:latin typeface="Anton"/>
                <a:ea typeface="Anton"/>
                <a:cs typeface="Anton"/>
                <a:sym typeface="Anton"/>
              </a:rPr>
              <a:t>Workshop participants</a:t>
            </a:r>
            <a:endParaRPr/>
          </a:p>
        </p:txBody>
      </p:sp>
      <p:graphicFrame>
        <p:nvGraphicFramePr>
          <p:cNvPr id="7" name="Shape 164">
            <a:extLst>
              <a:ext uri="{FF2B5EF4-FFF2-40B4-BE49-F238E27FC236}">
                <a16:creationId xmlns:a16="http://schemas.microsoft.com/office/drawing/2014/main" id="{768B6B20-80E2-478A-8E38-FA2AE1879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717046"/>
              </p:ext>
            </p:extLst>
          </p:nvPr>
        </p:nvGraphicFramePr>
        <p:xfrm>
          <a:off x="3554412" y="1865247"/>
          <a:ext cx="5083175" cy="40793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7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 b="1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ATTENDEE</a:t>
                      </a:r>
                      <a:endParaRPr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ORGANISATION</a:t>
                      </a:r>
                      <a:endParaRPr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Farshid</a:t>
                      </a:r>
                      <a:r>
                        <a:rPr lang="en-AU" sz="1400" dirty="0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400" dirty="0" err="1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Hadifar</a:t>
                      </a:r>
                      <a:endParaRPr lang="en-AU" sz="1400" dirty="0">
                        <a:effectLst/>
                        <a:latin typeface="+mn-lt"/>
                        <a:ea typeface="Source Sans Pro Light" panose="020B04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Cordina</a:t>
                      </a:r>
                      <a:endParaRPr lang="en-AU" sz="1400" dirty="0">
                        <a:effectLst/>
                        <a:latin typeface="+mn-lt"/>
                        <a:ea typeface="Source Sans Pro Light" panose="020B04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>
                        <a:alpha val="24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Juan </a:t>
                      </a:r>
                      <a:r>
                        <a:rPr lang="en-AU" sz="1400" dirty="0" err="1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Corredor</a:t>
                      </a:r>
                      <a:endParaRPr lang="en-AU" sz="1400" dirty="0">
                        <a:effectLst/>
                        <a:latin typeface="+mn-lt"/>
                        <a:ea typeface="Source Sans Pro Light" panose="020B04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Darwalla</a:t>
                      </a:r>
                      <a:endParaRPr lang="en-AU" sz="1400" dirty="0">
                        <a:effectLst/>
                        <a:latin typeface="+mn-lt"/>
                        <a:ea typeface="Source Sans Pro Light" panose="020B04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Jonathan Millard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0E0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Darwalla</a:t>
                      </a:r>
                      <a:endParaRPr lang="en-AU" sz="1400" dirty="0">
                        <a:effectLst/>
                        <a:latin typeface="+mn-lt"/>
                        <a:ea typeface="Source Sans Pro Light" panose="020B04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0E0">
                        <a:alpha val="4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Peter O’Neill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Inghams</a:t>
                      </a:r>
                      <a:endParaRPr lang="en-AU" sz="1400" dirty="0">
                        <a:effectLst/>
                        <a:latin typeface="+mn-lt"/>
                        <a:ea typeface="Source Sans Pro Light" panose="020B04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Jorge Ruiz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0E0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Baiada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0E0">
                        <a:alpha val="4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Graham Kirby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PRO-TEN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Prof Derek Baker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University of New England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>
                        <a:alpha val="4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Dr Masood Azeem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University of New England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Dr Tim Parsons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Food Agility CRC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98081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Ashley Rootsey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  <a:ea typeface="Source Sans Pro Light" panose="020B0403030403020204" pitchFamily="34" charset="0"/>
                          <a:cs typeface="Times New Roman" panose="02020603050405020304" pitchFamily="18" charset="0"/>
                        </a:rPr>
                        <a:t>Food Agility CRC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711200" y="573200"/>
            <a:ext cx="10515600" cy="26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>
                <a:latin typeface="Panton" panose="00000500000000000000" pitchFamily="50" charset="0"/>
              </a:rPr>
              <a:t>Unlocking the Power of Digital in Chicken Meat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8E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8E8E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711200" y="1050191"/>
            <a:ext cx="10515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8E"/>
              </a:buClr>
              <a:buSzPts val="3200"/>
              <a:buFont typeface="Arial"/>
              <a:buNone/>
            </a:pPr>
            <a:r>
              <a:rPr lang="en-AU" dirty="0"/>
              <a:t>#MASSIVE – Incentives for Data Sharing</a:t>
            </a:r>
            <a:endParaRPr dirty="0">
              <a:latin typeface="Panton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D2871-40A4-4578-B1A8-FF5E15D5F144}"/>
              </a:ext>
            </a:extLst>
          </p:cNvPr>
          <p:cNvSpPr txBox="1"/>
          <p:nvPr/>
        </p:nvSpPr>
        <p:spPr>
          <a:xfrm>
            <a:off x="711200" y="2151727"/>
            <a:ext cx="111401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Source Sans Pro" panose="020B0503030403020204" pitchFamily="34" charset="0"/>
              </a:rPr>
              <a:t>By 2030 success will mean…</a:t>
            </a:r>
            <a:endParaRPr lang="en-AU" sz="3200" dirty="0">
              <a:latin typeface="Source Sans Pro Light" panose="020B04030304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Having a system in place that is useable by all stakeholders and optimises performance and cost opportunities.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The incentive for this system will be the growth in industry competitiveness</a:t>
            </a:r>
          </a:p>
        </p:txBody>
      </p:sp>
      <p:sp>
        <p:nvSpPr>
          <p:cNvPr id="5" name="Shape 190"/>
          <p:cNvSpPr txBox="1">
            <a:spLocks/>
          </p:cNvSpPr>
          <p:nvPr/>
        </p:nvSpPr>
        <p:spPr>
          <a:xfrm>
            <a:off x="708425" y="62238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PG </a:t>
            </a:r>
            <a:fld id="{00000000-1234-1234-1234-123412341234}" type="slidenum">
              <a:rPr lang="en-AU" sz="120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pPr/>
              <a:t>30</a:t>
            </a:fld>
            <a:endParaRPr sz="1200" dirty="0">
              <a:solidFill>
                <a:srgbClr val="41403E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871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711200" y="573200"/>
            <a:ext cx="10515600" cy="26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>
                <a:latin typeface="Panton" panose="00000500000000000000" pitchFamily="50" charset="0"/>
              </a:rPr>
              <a:t>Unlocking the Power of Digital in Chicken Meat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8E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8E8E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711200" y="1050191"/>
            <a:ext cx="10515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8E"/>
              </a:buClr>
              <a:buSzPts val="3200"/>
              <a:buFont typeface="Arial"/>
              <a:buNone/>
            </a:pPr>
            <a:r>
              <a:rPr lang="en-AU" dirty="0"/>
              <a:t>#MASSIVE – Digital Leadership</a:t>
            </a:r>
            <a:endParaRPr dirty="0">
              <a:latin typeface="Panton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D2871-40A4-4578-B1A8-FF5E15D5F144}"/>
              </a:ext>
            </a:extLst>
          </p:cNvPr>
          <p:cNvSpPr txBox="1"/>
          <p:nvPr/>
        </p:nvSpPr>
        <p:spPr>
          <a:xfrm>
            <a:off x="711200" y="1650266"/>
            <a:ext cx="111401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Source Sans Pro" panose="020B0503030403020204" pitchFamily="34" charset="0"/>
              </a:rPr>
              <a:t>By 2030 success will mean…</a:t>
            </a:r>
            <a:endParaRPr lang="en-AU" sz="3200" dirty="0">
              <a:latin typeface="Source Sans Pro Light" panose="020B04030304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Culturally, people are not afraid to embrace new technologies and learn from any failures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Teams are trained with adequate skills in digital tech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Committees or leadership groups are specifically responsible for digital transformation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A </a:t>
            </a:r>
            <a:r>
              <a:rPr lang="en-AU" sz="3200" u="sng" dirty="0">
                <a:latin typeface="Source Sans Pro Light" panose="020B0403030403020204" pitchFamily="34" charset="0"/>
              </a:rPr>
              <a:t>digital scorecard</a:t>
            </a:r>
            <a:r>
              <a:rPr lang="en-AU" sz="3200" dirty="0">
                <a:latin typeface="Source Sans Pro Light" panose="020B0403030403020204" pitchFamily="34" charset="0"/>
              </a:rPr>
              <a:t> is used to monitor and measure digital transformation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Leadership creates a strong position and unified views of the power of digital</a:t>
            </a:r>
          </a:p>
        </p:txBody>
      </p:sp>
      <p:sp>
        <p:nvSpPr>
          <p:cNvPr id="5" name="Shape 190"/>
          <p:cNvSpPr txBox="1">
            <a:spLocks/>
          </p:cNvSpPr>
          <p:nvPr/>
        </p:nvSpPr>
        <p:spPr>
          <a:xfrm>
            <a:off x="476605" y="63018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PG </a:t>
            </a:r>
            <a:fld id="{00000000-1234-1234-1234-123412341234}" type="slidenum">
              <a:rPr lang="en-AU" sz="120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pPr/>
              <a:t>31</a:t>
            </a:fld>
            <a:endParaRPr sz="1200" dirty="0">
              <a:solidFill>
                <a:srgbClr val="41403E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12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711200" y="573200"/>
            <a:ext cx="10515600" cy="26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>
                <a:latin typeface="Panton" panose="00000500000000000000" pitchFamily="50" charset="0"/>
              </a:rPr>
              <a:t>Unlocking the Power of Digital in Chicken Meat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8E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8E8E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711200" y="1050191"/>
            <a:ext cx="10515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8E"/>
              </a:buClr>
              <a:buSzPts val="3200"/>
              <a:buFont typeface="Arial"/>
              <a:buNone/>
            </a:pPr>
            <a:r>
              <a:rPr lang="en-AU" dirty="0"/>
              <a:t>The #MASSIVEs – Metrics that will measure success</a:t>
            </a:r>
            <a:endParaRPr dirty="0">
              <a:latin typeface="Panton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D2871-40A4-4578-B1A8-FF5E15D5F144}"/>
              </a:ext>
            </a:extLst>
          </p:cNvPr>
          <p:cNvSpPr txBox="1"/>
          <p:nvPr/>
        </p:nvSpPr>
        <p:spPr>
          <a:xfrm>
            <a:off x="711200" y="1865247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Financial profitability and economic performance of the industry and its constituents</a:t>
            </a:r>
            <a:br>
              <a:rPr lang="en-AU" sz="3200" dirty="0">
                <a:latin typeface="Source Sans Pro Light" panose="020B0403030403020204" pitchFamily="34" charset="0"/>
              </a:rPr>
            </a:br>
            <a:endParaRPr lang="en-AU" sz="3200" dirty="0">
              <a:latin typeface="Source Sans Pro Light" panose="020B04030304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Strong social acceptance (social licence) of industry</a:t>
            </a:r>
            <a:br>
              <a:rPr lang="en-AU" sz="3200" dirty="0">
                <a:latin typeface="Source Sans Pro Light" panose="020B0403030403020204" pitchFamily="34" charset="0"/>
              </a:rPr>
            </a:br>
            <a:endParaRPr lang="en-AU" sz="3200" dirty="0">
              <a:latin typeface="Source Sans Pro Light" panose="020B04030304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Positive animal welfare outcomes</a:t>
            </a:r>
            <a:br>
              <a:rPr lang="en-AU" sz="3200" dirty="0">
                <a:latin typeface="Source Sans Pro Light" panose="020B0403030403020204" pitchFamily="34" charset="0"/>
              </a:rPr>
            </a:br>
            <a:endParaRPr lang="en-AU" sz="3200" dirty="0">
              <a:latin typeface="Source Sans Pro Light" panose="020B04030304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Source Sans Pro Light" panose="020B0403030403020204" pitchFamily="34" charset="0"/>
              </a:rPr>
              <a:t>Food safety</a:t>
            </a:r>
          </a:p>
          <a:p>
            <a:pPr marL="514350" indent="-514350">
              <a:buFont typeface="+mj-lt"/>
              <a:buAutoNum type="arabicPeriod"/>
            </a:pPr>
            <a:endParaRPr lang="en-AU" sz="3200" dirty="0">
              <a:latin typeface="Source Sans Pro Light" panose="020B0403030403020204" pitchFamily="34" charset="0"/>
            </a:endParaRPr>
          </a:p>
        </p:txBody>
      </p:sp>
      <p:sp>
        <p:nvSpPr>
          <p:cNvPr id="5" name="Shape 190"/>
          <p:cNvSpPr txBox="1">
            <a:spLocks/>
          </p:cNvSpPr>
          <p:nvPr/>
        </p:nvSpPr>
        <p:spPr>
          <a:xfrm>
            <a:off x="708425" y="62238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PG </a:t>
            </a:r>
            <a:fld id="{00000000-1234-1234-1234-123412341234}" type="slidenum">
              <a:rPr lang="en-AU" sz="120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pPr/>
              <a:t>32</a:t>
            </a:fld>
            <a:endParaRPr sz="1200" dirty="0">
              <a:solidFill>
                <a:srgbClr val="41403E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780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22F0-EA89-B844-BB7A-232B97762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1921" y="1491368"/>
            <a:ext cx="7214530" cy="2205156"/>
          </a:xfrm>
        </p:spPr>
        <p:txBody>
          <a:bodyPr/>
          <a:lstStyle/>
          <a:p>
            <a:r>
              <a:rPr lang="en-US" dirty="0"/>
              <a:t>BACK-CAST </a:t>
            </a:r>
            <a:r>
              <a:rPr lang="en-US" sz="2000" dirty="0"/>
              <a:t>(40 mins)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ADEA2-90B6-5B4E-AD29-A687AD721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1920" y="3680061"/>
            <a:ext cx="7214529" cy="1209573"/>
          </a:xfrm>
        </p:spPr>
        <p:txBody>
          <a:bodyPr/>
          <a:lstStyle/>
          <a:p>
            <a:r>
              <a:rPr lang="en-US" sz="3200" dirty="0"/>
              <a:t>What might the first steps be on the journey towards the future we’ve imagined?</a:t>
            </a:r>
          </a:p>
        </p:txBody>
      </p:sp>
    </p:spTree>
    <p:extLst>
      <p:ext uri="{BB962C8B-B14F-4D97-AF65-F5344CB8AC3E}">
        <p14:creationId xmlns:p14="http://schemas.microsoft.com/office/powerpoint/2010/main" val="13001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42AFB-461F-7649-93F3-A4F6F455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34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72845-8630-E54D-BA3C-E106AD5ABD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Unlocking the Power of Digital in Chicken Meat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35B310-D815-834E-9090-F8812B4BAE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200" y="939536"/>
            <a:ext cx="10515600" cy="600075"/>
          </a:xfrm>
        </p:spPr>
        <p:txBody>
          <a:bodyPr/>
          <a:lstStyle/>
          <a:p>
            <a:r>
              <a:rPr lang="en-US" dirty="0"/>
              <a:t>BACK-CAST – Possible routes to transformation: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DF3D5B5-A76F-F14B-88AB-2F62591F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30" y="1643937"/>
            <a:ext cx="10809610" cy="4232404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GB" sz="2800" dirty="0"/>
              <a:t>Better use of existing technologies, </a:t>
            </a:r>
          </a:p>
          <a:p>
            <a:pPr marL="457200" indent="-457200">
              <a:buAutoNum type="arabicParenR"/>
            </a:pPr>
            <a:r>
              <a:rPr lang="en-GB" sz="2800" dirty="0"/>
              <a:t>Deployment of new technologies, </a:t>
            </a:r>
          </a:p>
          <a:p>
            <a:pPr marL="457200" indent="-457200">
              <a:buAutoNum type="arabicParenR"/>
            </a:pPr>
            <a:r>
              <a:rPr lang="en-GB" sz="2800" dirty="0"/>
              <a:t>Capacity building of existing staff or hiring of skilled employees, </a:t>
            </a:r>
          </a:p>
          <a:p>
            <a:pPr marL="457200" indent="-457200">
              <a:buAutoNum type="arabicParenR"/>
            </a:pPr>
            <a:r>
              <a:rPr lang="en-GB" sz="2800" dirty="0"/>
              <a:t>Rewards and incentives for employees to take risk to experiment and innovate,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400" b="1" i="1" dirty="0"/>
              <a:t>What should be the KPIs to measure the digital transformation roadmap?</a:t>
            </a:r>
          </a:p>
        </p:txBody>
      </p:sp>
    </p:spTree>
    <p:extLst>
      <p:ext uri="{BB962C8B-B14F-4D97-AF65-F5344CB8AC3E}">
        <p14:creationId xmlns:p14="http://schemas.microsoft.com/office/powerpoint/2010/main" val="38366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711200" y="573200"/>
            <a:ext cx="10515600" cy="26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>
                <a:latin typeface="Panton" panose="00000500000000000000" pitchFamily="50" charset="0"/>
              </a:rPr>
              <a:t>Unlocking the Power of Digital in Chicken Meat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8E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8E8E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711200" y="1050191"/>
            <a:ext cx="10515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8E"/>
              </a:buClr>
              <a:buSzPts val="3200"/>
              <a:buFont typeface="Arial"/>
              <a:buNone/>
            </a:pPr>
            <a:r>
              <a:rPr lang="en-AU" dirty="0"/>
              <a:t>SKATEBOARD – Digital Capability </a:t>
            </a:r>
            <a:endParaRPr dirty="0">
              <a:latin typeface="Panton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D2871-40A4-4578-B1A8-FF5E15D5F144}"/>
              </a:ext>
            </a:extLst>
          </p:cNvPr>
          <p:cNvSpPr txBox="1"/>
          <p:nvPr/>
        </p:nvSpPr>
        <p:spPr>
          <a:xfrm>
            <a:off x="711200" y="1650266"/>
            <a:ext cx="65011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Source Sans Pro" panose="020B0503030403020204" pitchFamily="34" charset="0"/>
              </a:rPr>
              <a:t>What if we…</a:t>
            </a:r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dirty="0">
                <a:latin typeface="Source Sans Pro Light" panose="020B0403030403020204" pitchFamily="34" charset="0"/>
              </a:rPr>
              <a:t>Conducted an departmental/organisational gap analysis on the current collection and use of data (e.g. what is collected digitally vs manually)</a:t>
            </a:r>
          </a:p>
          <a:p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b="1" dirty="0">
                <a:latin typeface="Source Sans Pro" panose="020B0503030403020204" pitchFamily="34" charset="0"/>
              </a:rPr>
              <a:t>Using…</a:t>
            </a:r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dirty="0">
                <a:latin typeface="Source Sans Pro Light" panose="020B0403030403020204" pitchFamily="34" charset="0"/>
              </a:rPr>
              <a:t>Flowcharts and checklists to follow the process,</a:t>
            </a:r>
          </a:p>
          <a:p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b="1" dirty="0">
                <a:latin typeface="Source Sans Pro" panose="020B0503030403020204" pitchFamily="34" charset="0"/>
              </a:rPr>
              <a:t>Our path to #MASSIVE would then be…</a:t>
            </a:r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dirty="0">
                <a:latin typeface="Source Sans Pro Light" panose="020B0403030403020204" pitchFamily="34" charset="0"/>
              </a:rPr>
              <a:t>Data collection in a central database (no double handling) to be used for analysis and improvements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B4719-CDA7-486E-86AF-03F91AF22120}"/>
              </a:ext>
            </a:extLst>
          </p:cNvPr>
          <p:cNvSpPr txBox="1"/>
          <p:nvPr/>
        </p:nvSpPr>
        <p:spPr>
          <a:xfrm>
            <a:off x="7434580" y="1650266"/>
            <a:ext cx="4351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Source Sans Pro" panose="020B0503030403020204" pitchFamily="34" charset="0"/>
              </a:rPr>
              <a:t>Other Partners Needed:</a:t>
            </a:r>
            <a:endParaRPr lang="en-AU" sz="2400" dirty="0">
              <a:latin typeface="Source Sans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Source Sans Pro Light" panose="020B0403030403020204" pitchFamily="34" charset="0"/>
              </a:rPr>
              <a:t>Department managers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Source Sans Pro Light" panose="020B0403030403020204" pitchFamily="34" charset="0"/>
              </a:rPr>
              <a:t>Stakeholders</a:t>
            </a:r>
          </a:p>
        </p:txBody>
      </p:sp>
    </p:spTree>
    <p:extLst>
      <p:ext uri="{BB962C8B-B14F-4D97-AF65-F5344CB8AC3E}">
        <p14:creationId xmlns:p14="http://schemas.microsoft.com/office/powerpoint/2010/main" val="21993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711200" y="573200"/>
            <a:ext cx="10515600" cy="26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>
                <a:latin typeface="Panton" panose="00000500000000000000" pitchFamily="50" charset="0"/>
              </a:rPr>
              <a:t>Unlocking the Power of Digital in Chicken Meat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8E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8E8E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711200" y="1050191"/>
            <a:ext cx="10515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8E"/>
              </a:buClr>
              <a:buSzPts val="3200"/>
              <a:buFont typeface="Arial"/>
              <a:buNone/>
            </a:pPr>
            <a:r>
              <a:rPr lang="en-AU" dirty="0"/>
              <a:t>SKATEBOARD – Data Fragmentation </a:t>
            </a:r>
            <a:endParaRPr dirty="0">
              <a:latin typeface="Panton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D2871-40A4-4578-B1A8-FF5E15D5F144}"/>
              </a:ext>
            </a:extLst>
          </p:cNvPr>
          <p:cNvSpPr txBox="1"/>
          <p:nvPr/>
        </p:nvSpPr>
        <p:spPr>
          <a:xfrm>
            <a:off x="711198" y="1650266"/>
            <a:ext cx="69147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Source Sans Pro" panose="020B0503030403020204" pitchFamily="34" charset="0"/>
              </a:rPr>
              <a:t>What if we…</a:t>
            </a:r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dirty="0">
                <a:latin typeface="Source Sans Pro Light" panose="020B0403030403020204" pitchFamily="34" charset="0"/>
              </a:rPr>
              <a:t>Deploy a simple (and cheap) sensor PLC that detects: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Source Sans Pro Light" panose="020B0403030403020204" pitchFamily="34" charset="0"/>
              </a:rPr>
              <a:t>spot in shed,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Source Sans Pro Light" panose="020B0403030403020204" pitchFamily="34" charset="0"/>
              </a:rPr>
              <a:t>Temperature/humidity/ammonia</a:t>
            </a:r>
          </a:p>
          <a:p>
            <a:r>
              <a:rPr lang="en-AU" sz="2400" dirty="0">
                <a:latin typeface="Source Sans Pro Light" panose="020B0403030403020204" pitchFamily="34" charset="0"/>
              </a:rPr>
              <a:t>and sends data wirelessly to a central database</a:t>
            </a:r>
          </a:p>
          <a:p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b="1" dirty="0">
                <a:latin typeface="Source Sans Pro" panose="020B0503030403020204" pitchFamily="34" charset="0"/>
              </a:rPr>
              <a:t>Using…</a:t>
            </a:r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dirty="0">
                <a:latin typeface="Source Sans Pro Light" panose="020B0403030403020204" pitchFamily="34" charset="0"/>
              </a:rPr>
              <a:t>Existing or new sensors and available mobile networks</a:t>
            </a:r>
          </a:p>
          <a:p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b="1" dirty="0">
                <a:latin typeface="Source Sans Pro" panose="020B0503030403020204" pitchFamily="34" charset="0"/>
              </a:rPr>
              <a:t>Our path to #MASSIVE would then be…</a:t>
            </a:r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dirty="0">
                <a:latin typeface="Source Sans Pro Light" panose="020B0403030403020204" pitchFamily="34" charset="0"/>
              </a:rPr>
              <a:t>Auto analysing data and tools for increasing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B4719-CDA7-486E-86AF-03F91AF22120}"/>
              </a:ext>
            </a:extLst>
          </p:cNvPr>
          <p:cNvSpPr txBox="1"/>
          <p:nvPr/>
        </p:nvSpPr>
        <p:spPr>
          <a:xfrm>
            <a:off x="7625975" y="1650266"/>
            <a:ext cx="4351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Source Sans Pro" panose="020B0503030403020204" pitchFamily="34" charset="0"/>
              </a:rPr>
              <a:t>Other Partners Needed:</a:t>
            </a:r>
            <a:endParaRPr lang="en-AU" sz="2400" dirty="0">
              <a:latin typeface="Source Sans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Source Sans Pro Light" panose="020B0403030403020204" pitchFamily="34" charset="0"/>
              </a:rPr>
              <a:t>Contract farms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Source Sans Pro Light" panose="020B0403030403020204" pitchFamily="34" charset="0"/>
              </a:rPr>
              <a:t>Sparky/electrical PLC suppliers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Source Sans Pro Light" panose="020B0403030403020204" pitchFamily="34" charset="0"/>
              </a:rPr>
              <a:t>IT 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Source Sans Pro Light" panose="020B0403030403020204" pitchFamily="34" charset="0"/>
              </a:rPr>
              <a:t>Communications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err="1">
                <a:latin typeface="Source Sans Pro Light" panose="020B0403030403020204" pitchFamily="34" charset="0"/>
              </a:rPr>
              <a:t>OptiFarm</a:t>
            </a:r>
            <a:r>
              <a:rPr lang="en-AU" sz="2400" dirty="0">
                <a:latin typeface="Source Sans Pro Light" panose="020B0403030403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03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711200" y="573200"/>
            <a:ext cx="10515600" cy="26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>
                <a:latin typeface="Panton" panose="00000500000000000000" pitchFamily="50" charset="0"/>
              </a:rPr>
              <a:t>Unlocking the Power of Digital in Chicken Meat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8E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8E8E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711200" y="1050191"/>
            <a:ext cx="10515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8E"/>
              </a:buClr>
              <a:buSzPts val="3200"/>
              <a:buFont typeface="Arial"/>
              <a:buNone/>
            </a:pPr>
            <a:r>
              <a:rPr lang="en-AU" dirty="0"/>
              <a:t>SKATEBOARD – Incentives for Data Sharing</a:t>
            </a:r>
            <a:endParaRPr dirty="0">
              <a:latin typeface="Panton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D2871-40A4-4578-B1A8-FF5E15D5F144}"/>
              </a:ext>
            </a:extLst>
          </p:cNvPr>
          <p:cNvSpPr txBox="1"/>
          <p:nvPr/>
        </p:nvSpPr>
        <p:spPr>
          <a:xfrm>
            <a:off x="711198" y="1650266"/>
            <a:ext cx="6914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Source Sans Pro" panose="020B0503030403020204" pitchFamily="34" charset="0"/>
              </a:rPr>
              <a:t>What if we…</a:t>
            </a:r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dirty="0">
                <a:latin typeface="Source Sans Pro Light" panose="020B0403030403020204" pitchFamily="34" charset="0"/>
              </a:rPr>
              <a:t>Improve data sharing across all functions (internal and external)</a:t>
            </a:r>
          </a:p>
          <a:p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b="1" dirty="0">
                <a:latin typeface="Source Sans Pro" panose="020B0503030403020204" pitchFamily="34" charset="0"/>
              </a:rPr>
              <a:t>Using…</a:t>
            </a:r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dirty="0">
                <a:latin typeface="Source Sans Pro Light" panose="020B0403030403020204" pitchFamily="34" charset="0"/>
              </a:rPr>
              <a:t>MTech (as a common platform)</a:t>
            </a:r>
          </a:p>
          <a:p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b="1" dirty="0">
                <a:latin typeface="Source Sans Pro" panose="020B0503030403020204" pitchFamily="34" charset="0"/>
              </a:rPr>
              <a:t>Our path to #MASSIVE would then be…</a:t>
            </a:r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dirty="0">
                <a:latin typeface="Source Sans Pro Light" panose="020B0403030403020204" pitchFamily="34" charset="0"/>
              </a:rPr>
              <a:t>To use data to its full potential!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B4719-CDA7-486E-86AF-03F91AF22120}"/>
              </a:ext>
            </a:extLst>
          </p:cNvPr>
          <p:cNvSpPr txBox="1"/>
          <p:nvPr/>
        </p:nvSpPr>
        <p:spPr>
          <a:xfrm>
            <a:off x="7625975" y="1650266"/>
            <a:ext cx="4351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Source Sans Pro" panose="020B0503030403020204" pitchFamily="34" charset="0"/>
              </a:rPr>
              <a:t>Other Partners Needed:</a:t>
            </a:r>
            <a:endParaRPr lang="en-AU" sz="2400" dirty="0">
              <a:latin typeface="Source Sans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Source Sans Pro Light" panose="020B0403030403020204" pitchFamily="34" charset="0"/>
              </a:rPr>
              <a:t>Mostly integrated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Source Sans Pro Light" panose="020B0403030403020204" pitchFamily="34" charset="0"/>
              </a:rPr>
              <a:t>External suppliers</a:t>
            </a:r>
          </a:p>
        </p:txBody>
      </p:sp>
    </p:spTree>
    <p:extLst>
      <p:ext uri="{BB962C8B-B14F-4D97-AF65-F5344CB8AC3E}">
        <p14:creationId xmlns:p14="http://schemas.microsoft.com/office/powerpoint/2010/main" val="17128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711200" y="573200"/>
            <a:ext cx="10515600" cy="26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>
                <a:latin typeface="Panton" panose="00000500000000000000" pitchFamily="50" charset="0"/>
              </a:rPr>
              <a:t>Unlocking the Power of Digital in Chicken Meat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8E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8E8E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711200" y="1050191"/>
            <a:ext cx="10515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8E"/>
              </a:buClr>
              <a:buSzPts val="3200"/>
              <a:buFont typeface="Arial"/>
              <a:buNone/>
            </a:pPr>
            <a:r>
              <a:rPr lang="en-AU" dirty="0"/>
              <a:t>SKATEBOARD – Digital Leadership</a:t>
            </a:r>
            <a:endParaRPr dirty="0">
              <a:latin typeface="Panton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D2871-40A4-4578-B1A8-FF5E15D5F144}"/>
              </a:ext>
            </a:extLst>
          </p:cNvPr>
          <p:cNvSpPr txBox="1"/>
          <p:nvPr/>
        </p:nvSpPr>
        <p:spPr>
          <a:xfrm>
            <a:off x="711198" y="1650266"/>
            <a:ext cx="69147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Source Sans Pro" panose="020B0503030403020204" pitchFamily="34" charset="0"/>
              </a:rPr>
              <a:t>What if we…</a:t>
            </a:r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dirty="0">
                <a:latin typeface="Source Sans Pro Light" panose="020B0403030403020204" pitchFamily="34" charset="0"/>
              </a:rPr>
              <a:t>Held a Rockefeller dinner titled “Digital and our national target 	[PIX]</a:t>
            </a:r>
          </a:p>
          <a:p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b="1" dirty="0">
                <a:latin typeface="Source Sans Pro" panose="020B0503030403020204" pitchFamily="34" charset="0"/>
              </a:rPr>
              <a:t>Using…</a:t>
            </a:r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dirty="0">
                <a:latin typeface="Source Sans Pro Light" panose="020B0403030403020204" pitchFamily="34" charset="0"/>
              </a:rPr>
              <a:t>A nice restaurant and company CEOs / C-Suite / Board</a:t>
            </a:r>
          </a:p>
          <a:p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b="1" dirty="0">
                <a:latin typeface="Source Sans Pro" panose="020B0503030403020204" pitchFamily="34" charset="0"/>
              </a:rPr>
              <a:t>Our path to #MASSIVE would then be…</a:t>
            </a:r>
            <a:endParaRPr lang="en-AU" sz="2400" dirty="0">
              <a:latin typeface="Source Sans Pro Light" panose="020B0403030403020204" pitchFamily="34" charset="0"/>
            </a:endParaRPr>
          </a:p>
          <a:p>
            <a:r>
              <a:rPr lang="en-AU" sz="2400" dirty="0">
                <a:latin typeface="Source Sans Pro Light" panose="020B0403030403020204" pitchFamily="34" charset="0"/>
              </a:rPr>
              <a:t>Increased top-down awareness and participation in digital transformation</a:t>
            </a:r>
          </a:p>
        </p:txBody>
      </p:sp>
      <p:sp>
        <p:nvSpPr>
          <p:cNvPr id="5" name="Shape 190"/>
          <p:cNvSpPr txBox="1">
            <a:spLocks/>
          </p:cNvSpPr>
          <p:nvPr/>
        </p:nvSpPr>
        <p:spPr>
          <a:xfrm>
            <a:off x="708425" y="622380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PG </a:t>
            </a:r>
            <a:fld id="{00000000-1234-1234-1234-123412341234}" type="slidenum">
              <a:rPr lang="en-AU" sz="1200" smtClean="0">
                <a:solidFill>
                  <a:srgbClr val="41403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pPr/>
              <a:t>38</a:t>
            </a:fld>
            <a:endParaRPr sz="1200" dirty="0">
              <a:solidFill>
                <a:srgbClr val="41403E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00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0B2C-C1CA-4043-BC62-528C7196E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latin typeface="Open Sans" panose="020B0606030504020204" pitchFamily="34" charset="0"/>
              </a:rPr>
              <a:t>Thankyou for a great workshop!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9B4F2-6251-4DE3-87EE-B61696D5C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1921" y="3681507"/>
            <a:ext cx="6936487" cy="2633030"/>
          </a:xfrm>
        </p:spPr>
        <p:txBody>
          <a:bodyPr>
            <a:normAutofit/>
          </a:bodyPr>
          <a:lstStyle/>
          <a:p>
            <a:pPr marL="88900" indent="0"/>
            <a:r>
              <a:rPr lang="en-AU" sz="2200" b="1" dirty="0">
                <a:latin typeface="Open Sans" panose="020B0606030504020204" pitchFamily="34" charset="0"/>
              </a:rPr>
              <a:t>Your contribution has been much appreciated.</a:t>
            </a:r>
          </a:p>
          <a:p>
            <a:pPr marL="88900" indent="0"/>
            <a:r>
              <a:rPr lang="en-AU" sz="2200" b="1" dirty="0">
                <a:latin typeface="Open Sans" panose="020B0606030504020204" pitchFamily="34" charset="0"/>
              </a:rPr>
              <a:t>Your feedback is welcomed via our 2 min survey:</a:t>
            </a:r>
          </a:p>
          <a:p>
            <a:pPr marL="88900" indent="0"/>
            <a:r>
              <a:rPr lang="en-AU" sz="2200" b="1" dirty="0">
                <a:latin typeface="Open Sans" panose="020B0606030504020204" pitchFamily="34" charset="0"/>
                <a:hlinkClick r:id="rId2"/>
              </a:rPr>
              <a:t>bit.ly/Chicken6Nov</a:t>
            </a:r>
            <a:r>
              <a:rPr lang="en-AU" sz="2200" b="1" dirty="0">
                <a:latin typeface="Open Sans" panose="020B0606030504020204" pitchFamily="34" charset="0"/>
              </a:rPr>
              <a:t> </a:t>
            </a:r>
          </a:p>
          <a:p>
            <a:pPr marL="88900" indent="0"/>
            <a:r>
              <a:rPr lang="en-AU" sz="1700" dirty="0"/>
              <a:t>We look forward to working with you again soon. In the meantime, if you have any questions about the Food Agility process or would like to know more about us, visit </a:t>
            </a:r>
            <a:r>
              <a:rPr lang="en-AU" sz="1700" dirty="0">
                <a:hlinkClick r:id="rId3"/>
              </a:rPr>
              <a:t>www.foodagility.com</a:t>
            </a:r>
            <a:r>
              <a:rPr lang="en-AU" sz="1700" dirty="0"/>
              <a:t>.</a:t>
            </a:r>
          </a:p>
          <a:p>
            <a:pPr marL="88900" indent="-38100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22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1F0D-920C-4A43-9534-6D062F039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1922" y="1740965"/>
            <a:ext cx="7275960" cy="2205156"/>
          </a:xfrm>
        </p:spPr>
        <p:txBody>
          <a:bodyPr/>
          <a:lstStyle/>
          <a:p>
            <a:r>
              <a:rPr lang="en-US" dirty="0"/>
              <a:t>OVERVIEW OF THE PROJECT</a:t>
            </a:r>
            <a:r>
              <a:rPr lang="en-US" sz="2000" dirty="0">
                <a:solidFill>
                  <a:prstClr val="white"/>
                </a:solidFill>
              </a:rPr>
              <a:t> (15 mins)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6ABD25-67A5-425C-A03E-070E1ADE8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1922" y="3946121"/>
            <a:ext cx="6850223" cy="1164467"/>
          </a:xfrm>
        </p:spPr>
        <p:txBody>
          <a:bodyPr/>
          <a:lstStyle/>
          <a:p>
            <a:r>
              <a:rPr lang="en-AU" sz="2000" b="1" dirty="0"/>
              <a:t>Derek Baker, Professor of Agribusiness and Value Chains </a:t>
            </a:r>
          </a:p>
          <a:p>
            <a:r>
              <a:rPr lang="en-AU" sz="2000" b="1" dirty="0"/>
              <a:t>Dr Masood Azeem, </a:t>
            </a:r>
            <a:r>
              <a:rPr lang="en-GB" sz="2000" b="1" dirty="0"/>
              <a:t>Postdoctoral Fellow - UNE Business School</a:t>
            </a:r>
          </a:p>
        </p:txBody>
      </p:sp>
    </p:spTree>
    <p:extLst>
      <p:ext uri="{BB962C8B-B14F-4D97-AF65-F5344CB8AC3E}">
        <p14:creationId xmlns:p14="http://schemas.microsoft.com/office/powerpoint/2010/main" val="37717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42AFB-461F-7649-93F3-A4F6F455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72845-8630-E54D-BA3C-E106AD5ABD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47" y="930365"/>
            <a:ext cx="5129892" cy="262010"/>
          </a:xfrm>
        </p:spPr>
        <p:txBody>
          <a:bodyPr/>
          <a:lstStyle/>
          <a:p>
            <a:r>
              <a:rPr lang="en-US" sz="4000" dirty="0"/>
              <a:t>Unlocking the Power of Digital in Chicken Meat</a:t>
            </a:r>
          </a:p>
          <a:p>
            <a:endParaRPr lang="en-US" sz="40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DF3D5B5-A76F-F14B-88AB-2F62591F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147" y="3288288"/>
            <a:ext cx="10101387" cy="3214783"/>
          </a:xfrm>
        </p:spPr>
        <p:txBody>
          <a:bodyPr/>
          <a:lstStyle/>
          <a:p>
            <a:r>
              <a:rPr lang="en-GB" sz="3000" dirty="0"/>
              <a:t>Explore the potential value of new digital transformation for the chicken meat sector</a:t>
            </a:r>
          </a:p>
          <a:p>
            <a:r>
              <a:rPr lang="en-GB" sz="3000" dirty="0"/>
              <a:t>Offer a Roadmap for future development</a:t>
            </a:r>
          </a:p>
          <a:p>
            <a:r>
              <a:rPr lang="en-GB" sz="3000" dirty="0"/>
              <a:t>Part of AgriFutures’ Australia’s Chicken Meat Program</a:t>
            </a:r>
          </a:p>
          <a:p>
            <a:r>
              <a:rPr lang="en-GB" sz="3000" dirty="0"/>
              <a:t>Recognises various actors inside and outside the chicken meat supply chain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301" y="90021"/>
            <a:ext cx="4799708" cy="3081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0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42AFB-461F-7649-93F3-A4F6F455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72845-8630-E54D-BA3C-E106AD5ABD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Unlocking the Power of Digital in Chicken Meat</a:t>
            </a:r>
          </a:p>
          <a:p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DF3D5B5-A76F-F14B-88AB-2F62591F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31" y="1643937"/>
            <a:ext cx="5774694" cy="4232404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AU" dirty="0"/>
              <a:t>Industry consultation</a:t>
            </a:r>
          </a:p>
          <a:p>
            <a:pPr marL="457200" indent="-457200">
              <a:buAutoNum type="arabicParenR"/>
            </a:pPr>
            <a:r>
              <a:rPr lang="en-AU" dirty="0"/>
              <a:t>Understanding of Digital Transformation as a process</a:t>
            </a:r>
          </a:p>
          <a:p>
            <a:pPr marL="457200" indent="-457200">
              <a:buAutoNum type="arabicParenR"/>
            </a:pPr>
            <a:endParaRPr lang="en-AU" dirty="0"/>
          </a:p>
          <a:p>
            <a:pPr marL="457200" indent="-457200">
              <a:buAutoNum type="arabicParenR"/>
            </a:pPr>
            <a:endParaRPr lang="en-AU" dirty="0"/>
          </a:p>
          <a:p>
            <a:pPr marL="457200" indent="-457200">
              <a:buAutoNum type="arabicParenR"/>
            </a:pPr>
            <a:endParaRPr lang="en-GB" dirty="0"/>
          </a:p>
          <a:p>
            <a:pPr marL="0" indent="0">
              <a:buFont typeface="Arial"/>
              <a:buNone/>
            </a:pPr>
            <a:r>
              <a:rPr lang="en-GB" dirty="0"/>
              <a:t>	</a:t>
            </a:r>
          </a:p>
          <a:p>
            <a:pPr marL="0" indent="0">
              <a:buFont typeface="Arial"/>
              <a:buNone/>
            </a:pPr>
            <a:endParaRPr lang="en-GB" dirty="0"/>
          </a:p>
          <a:p>
            <a:pPr marL="0" indent="0">
              <a:buFont typeface="Arial"/>
              <a:buNone/>
            </a:pPr>
            <a:endParaRPr lang="en-GB" dirty="0"/>
          </a:p>
          <a:p>
            <a:pPr marL="0" indent="0">
              <a:buFont typeface="Arial"/>
              <a:buNone/>
            </a:pPr>
            <a:r>
              <a:rPr lang="en-GB" dirty="0"/>
              <a:t>3) Firms’ Reality, Ambition, Potential, constraints and ideas</a:t>
            </a:r>
          </a:p>
          <a:p>
            <a:pPr marL="0" indent="0">
              <a:buFont typeface="Arial"/>
              <a:buNone/>
            </a:pPr>
            <a:r>
              <a:rPr lang="en-GB" dirty="0"/>
              <a:t>4) The Roadmap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 b="1412"/>
          <a:stretch>
            <a:fillRect/>
          </a:stretch>
        </p:blipFill>
        <p:spPr>
          <a:xfrm>
            <a:off x="6740675" y="790566"/>
            <a:ext cx="5161953" cy="3346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4" t="27915" r="23719" b="25963"/>
          <a:stretch/>
        </p:blipFill>
        <p:spPr bwMode="auto">
          <a:xfrm>
            <a:off x="2462521" y="2571934"/>
            <a:ext cx="3453213" cy="2323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431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39768-4A2F-4AB7-8515-AFF3E6E7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PG </a:t>
            </a:r>
            <a:fld id="{6833D35F-D553-4B86-A2E8-6FD23E516501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FA78E-4718-42AE-8A21-8328CAAD1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New skills needed, to complement existing ones</a:t>
            </a:r>
          </a:p>
          <a:p>
            <a:r>
              <a:rPr lang="en-AU" dirty="0"/>
              <a:t>Variety of understanding and ambition within a firm</a:t>
            </a:r>
          </a:p>
          <a:p>
            <a:r>
              <a:rPr lang="en-AU" dirty="0"/>
              <a:t>Difficulties in Technology supply: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AU" dirty="0"/>
              <a:t>The gear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AU" dirty="0"/>
              <a:t>The direction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AU" dirty="0"/>
              <a:t>The repairs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AU" dirty="0"/>
              <a:t>The brand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AU" dirty="0"/>
              <a:t>The format</a:t>
            </a:r>
          </a:p>
          <a:p>
            <a:r>
              <a:rPr lang="en-AU" dirty="0"/>
              <a:t>Who owns the data?</a:t>
            </a:r>
          </a:p>
          <a:p>
            <a:r>
              <a:rPr lang="en-AU" dirty="0"/>
              <a:t>“We don’t know what we don’t know”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0375A-F78E-428F-9279-6EF4FA7F81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Centrality of Return on Investment, within contract time frames </a:t>
            </a:r>
          </a:p>
          <a:p>
            <a:r>
              <a:rPr lang="en-AU" dirty="0"/>
              <a:t>Drive for system co-ordination and product standardisation</a:t>
            </a:r>
          </a:p>
          <a:p>
            <a:r>
              <a:rPr lang="en-AU" dirty="0"/>
              <a:t>Multiple incentives around data: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AU" dirty="0"/>
              <a:t>Producer’s competitive advantage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AU" dirty="0"/>
              <a:t>Preservation of margins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AU" dirty="0"/>
              <a:t>A little data is a dangerous thing if in the wrong hands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AU" dirty="0"/>
              <a:t>Costs and Benefits have different homes to go to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AU" dirty="0"/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D8E61B-1945-4A1B-AC61-2CC3AEF2E9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Unlocking the Power of Digital in Chicken Meat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7A6100-0B35-4D33-9572-B5D4E81709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Powerful Learnings so far</a:t>
            </a:r>
          </a:p>
        </p:txBody>
      </p:sp>
    </p:spTree>
    <p:extLst>
      <p:ext uri="{BB962C8B-B14F-4D97-AF65-F5344CB8AC3E}">
        <p14:creationId xmlns:p14="http://schemas.microsoft.com/office/powerpoint/2010/main" val="357691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42AFB-461F-7649-93F3-A4F6F455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PG </a:t>
            </a:r>
            <a:fld id="{6833D35F-D553-4B86-A2E8-6FD23E516501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3756478" y="3090581"/>
            <a:ext cx="48263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800" b="1" dirty="0">
                <a:solidFill>
                  <a:srgbClr val="16757B"/>
                </a:solidFill>
                <a:latin typeface="Arial"/>
              </a:rPr>
              <a:t>Technology – Initial Focus</a:t>
            </a:r>
            <a:endParaRPr lang="en-AU" altLang="en-US" sz="2800" b="1" i="1" dirty="0">
              <a:solidFill>
                <a:srgbClr val="0000FF"/>
              </a:solidFill>
              <a:latin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331573" y="3715791"/>
            <a:ext cx="3168492" cy="2777317"/>
            <a:chOff x="8331573" y="3715791"/>
            <a:chExt cx="3168492" cy="27773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1573" y="3715791"/>
              <a:ext cx="3168492" cy="2529434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9050519" y="6216109"/>
              <a:ext cx="13516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1200" dirty="0">
                  <a:solidFill>
                    <a:srgbClr val="000000"/>
                  </a:solidFill>
                  <a:latin typeface="Arial" charset="0"/>
                </a:rPr>
                <a:t>Connolly (2017)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31575" y="404580"/>
            <a:ext cx="3168490" cy="2793578"/>
            <a:chOff x="8331575" y="404580"/>
            <a:chExt cx="3168490" cy="279357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1575" y="404580"/>
              <a:ext cx="3168490" cy="2529434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9415046" y="2921159"/>
              <a:ext cx="13099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1200" dirty="0" err="1">
                  <a:solidFill>
                    <a:srgbClr val="000000"/>
                  </a:solidFill>
                  <a:latin typeface="Arial" charset="0"/>
                </a:rPr>
                <a:t>Proximvo</a:t>
              </a:r>
              <a:r>
                <a:rPr lang="en-AU" sz="1200" dirty="0">
                  <a:solidFill>
                    <a:srgbClr val="000000"/>
                  </a:solidFill>
                  <a:latin typeface="Arial" charset="0"/>
                </a:rPr>
                <a:t> (2018)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85397" y="404580"/>
            <a:ext cx="3168490" cy="2793578"/>
            <a:chOff x="4585397" y="404580"/>
            <a:chExt cx="3168490" cy="279357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397" y="404580"/>
              <a:ext cx="3168490" cy="2529434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5459752" y="2921159"/>
              <a:ext cx="12666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1200" dirty="0">
                  <a:solidFill>
                    <a:srgbClr val="000000"/>
                  </a:solidFill>
                  <a:latin typeface="Arial" charset="0"/>
                </a:rPr>
                <a:t>De Julio (2015)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85397" y="3715791"/>
            <a:ext cx="3168489" cy="2777318"/>
            <a:chOff x="4585397" y="3715791"/>
            <a:chExt cx="3168489" cy="277731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397" y="3715791"/>
              <a:ext cx="3168489" cy="2529434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5424084" y="6216110"/>
              <a:ext cx="14911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1200" dirty="0" err="1">
                  <a:solidFill>
                    <a:srgbClr val="000000"/>
                  </a:solidFill>
                  <a:latin typeface="Arial" charset="0"/>
                </a:rPr>
                <a:t>Enteriosoft</a:t>
              </a:r>
              <a:r>
                <a:rPr lang="en-AU" sz="1200" dirty="0">
                  <a:solidFill>
                    <a:srgbClr val="000000"/>
                  </a:solidFill>
                  <a:latin typeface="Arial" charset="0"/>
                </a:rPr>
                <a:t> (2019)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39220" y="404580"/>
            <a:ext cx="3168490" cy="2793578"/>
            <a:chOff x="839220" y="404580"/>
            <a:chExt cx="3168490" cy="27935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20" y="404580"/>
              <a:ext cx="3168490" cy="2529434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1541052" y="2921159"/>
              <a:ext cx="12112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1200" dirty="0">
                  <a:solidFill>
                    <a:srgbClr val="000000"/>
                  </a:solidFill>
                  <a:latin typeface="Arial" charset="0"/>
                </a:rPr>
                <a:t>Timothy (2019)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33848" y="3715791"/>
            <a:ext cx="3168490" cy="2767559"/>
            <a:chOff x="833848" y="3715791"/>
            <a:chExt cx="3168490" cy="276755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48" y="3715791"/>
              <a:ext cx="3168490" cy="2529434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1541052" y="6206351"/>
              <a:ext cx="13516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1200" dirty="0">
                  <a:solidFill>
                    <a:srgbClr val="000000"/>
                  </a:solidFill>
                  <a:latin typeface="Arial" charset="0"/>
                </a:rPr>
                <a:t>Connolly (2017)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42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42AFB-461F-7649-93F3-A4F6F455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PG </a:t>
            </a:r>
            <a:fld id="{6833D35F-D553-4B86-A2E8-6FD23E516501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244397" y="313254"/>
            <a:ext cx="9361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800" b="1" dirty="0">
                <a:solidFill>
                  <a:srgbClr val="16757B"/>
                </a:solidFill>
                <a:latin typeface="Arial"/>
              </a:rPr>
              <a:t>What can we learn from digital masters about DT?</a:t>
            </a:r>
            <a:endParaRPr lang="en-AU" altLang="en-US" sz="2800" b="1" i="1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3304" y="2566985"/>
            <a:ext cx="3744519" cy="914400"/>
          </a:xfrm>
          <a:prstGeom prst="roundRect">
            <a:avLst/>
          </a:prstGeom>
          <a:noFill/>
          <a:ln w="25400" cap="flat" cmpd="sng" algn="ctr">
            <a:solidFill>
              <a:srgbClr val="00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3305" y="3585476"/>
            <a:ext cx="3744519" cy="914400"/>
          </a:xfrm>
          <a:prstGeom prst="roundRect">
            <a:avLst/>
          </a:prstGeom>
          <a:noFill/>
          <a:ln w="25400" cap="flat" cmpd="sng" algn="ctr">
            <a:solidFill>
              <a:srgbClr val="00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Engagement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03304" y="4613459"/>
            <a:ext cx="3744519" cy="914400"/>
          </a:xfrm>
          <a:prstGeom prst="roundRect">
            <a:avLst/>
          </a:prstGeom>
          <a:noFill/>
          <a:ln w="25400" cap="flat" cmpd="sng" algn="ctr">
            <a:solidFill>
              <a:srgbClr val="00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Models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60036" y="4624052"/>
            <a:ext cx="3750111" cy="914400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Employee Engagement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60036" y="5668390"/>
            <a:ext cx="3744519" cy="914400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Governance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60036" y="3569459"/>
            <a:ext cx="3744519" cy="914400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Initiatives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60036" y="2477718"/>
            <a:ext cx="3744519" cy="914400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Vision</a:t>
            </a:r>
          </a:p>
        </p:txBody>
      </p:sp>
      <p:sp>
        <p:nvSpPr>
          <p:cNvPr id="13" name="Line Callout 3 (Border and Accent Bar) 12"/>
          <p:cNvSpPr/>
          <p:nvPr/>
        </p:nvSpPr>
        <p:spPr>
          <a:xfrm>
            <a:off x="1605153" y="1504096"/>
            <a:ext cx="3744518" cy="864119"/>
          </a:xfrm>
          <a:prstGeom prst="accentBorderCallout3">
            <a:avLst>
              <a:gd name="adj1" fmla="val 18750"/>
              <a:gd name="adj2" fmla="val -8333"/>
              <a:gd name="adj3" fmla="val 25308"/>
              <a:gd name="adj4" fmla="val -12625"/>
              <a:gd name="adj5" fmla="val 98530"/>
              <a:gd name="adj6" fmla="val -12054"/>
              <a:gd name="adj7" fmla="val 452571"/>
              <a:gd name="adj8" fmla="val -9286"/>
            </a:avLst>
          </a:prstGeom>
          <a:solidFill>
            <a:srgbClr val="000000"/>
          </a:solidFill>
          <a:ln w="25400" cap="flat" cmpd="sng" algn="ctr">
            <a:solidFill>
              <a:srgbClr val="00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Capability</a:t>
            </a:r>
          </a:p>
        </p:txBody>
      </p:sp>
      <p:sp>
        <p:nvSpPr>
          <p:cNvPr id="14" name="Line Callout 3 (Border and Accent Bar) 13"/>
          <p:cNvSpPr/>
          <p:nvPr/>
        </p:nvSpPr>
        <p:spPr>
          <a:xfrm>
            <a:off x="6860036" y="1412720"/>
            <a:ext cx="3744518" cy="864119"/>
          </a:xfrm>
          <a:prstGeom prst="accentBorderCallout3">
            <a:avLst>
              <a:gd name="adj1" fmla="val 18750"/>
              <a:gd name="adj2" fmla="val -8333"/>
              <a:gd name="adj3" fmla="val 25308"/>
              <a:gd name="adj4" fmla="val -12625"/>
              <a:gd name="adj5" fmla="val 98530"/>
              <a:gd name="adj6" fmla="val -12054"/>
              <a:gd name="adj7" fmla="val 582861"/>
              <a:gd name="adj8" fmla="val -8676"/>
            </a:avLst>
          </a:prstGeom>
          <a:solidFill>
            <a:srgbClr val="0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Leadership Capability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3304" y="5940924"/>
            <a:ext cx="4192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latin typeface="Segoe UI" panose="020B0502040204020203" pitchFamily="34" charset="0"/>
              </a:rPr>
              <a:t>Adapted from Westerman et al. (2014). </a:t>
            </a:r>
            <a:endParaRPr lang="en-AU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od Futures Theme Fonts">
      <a:majorFont>
        <a:latin typeface="Panton"/>
        <a:ea typeface=""/>
        <a:cs typeface=""/>
      </a:majorFont>
      <a:minorFont>
        <a:latin typeface="Source Sans Pr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cementDate xmlns="76d639e9-35ee-4889-8d6b-40d70f53064a" xsi:nil="true"/>
    <Person xmlns="76d639e9-35ee-4889-8d6b-40d70f53064a">
      <UserInfo>
        <DisplayName/>
        <AccountId xsi:nil="true"/>
        <AccountType/>
      </UserInfo>
    </Person>
    <Description xmlns="76d639e9-35ee-4889-8d6b-40d70f53064a" xsi:nil="true"/>
    <EndDate xmlns="76d639e9-35ee-4889-8d6b-40d70f5306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6DBAEE73CB4B4E9B67D1CB6F4D8ABB" ma:contentTypeVersion="24" ma:contentTypeDescription="Create a new document." ma:contentTypeScope="" ma:versionID="0fd81af4f0ef8ffd939c0ce4897827de">
  <xsd:schema xmlns:xsd="http://www.w3.org/2001/XMLSchema" xmlns:xs="http://www.w3.org/2001/XMLSchema" xmlns:p="http://schemas.microsoft.com/office/2006/metadata/properties" xmlns:ns2="76d639e9-35ee-4889-8d6b-40d70f53064a" xmlns:ns3="7c793c69-8f21-4707-9d28-48c11e129833" targetNamespace="http://schemas.microsoft.com/office/2006/metadata/properties" ma:root="true" ma:fieldsID="7aaaff7cbaa219aa0f624a2a9cd9e6c1" ns2:_="" ns3:_="">
    <xsd:import namespace="76d639e9-35ee-4889-8d6b-40d70f53064a"/>
    <xsd:import namespace="7c793c69-8f21-4707-9d28-48c11e1298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CommencementDate" minOccurs="0"/>
                <xsd:element ref="ns2:EndDate" minOccurs="0"/>
                <xsd:element ref="ns2:Description" minOccurs="0"/>
                <xsd:element ref="ns2:Per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639e9-35ee-4889-8d6b-40d70f5306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cementDate" ma:index="18" nillable="true" ma:displayName="Commencement Date" ma:format="DateOnly" ma:internalName="CommencementDate">
      <xsd:simpleType>
        <xsd:restriction base="dms:DateTime"/>
      </xsd:simpleType>
    </xsd:element>
    <xsd:element name="EndDate" ma:index="19" nillable="true" ma:displayName="End Date" ma:format="DateOnly" ma:internalName="EndDate">
      <xsd:simpleType>
        <xsd:restriction base="dms:DateTime"/>
      </xsd:simpleType>
    </xsd:element>
    <xsd:element name="Description" ma:index="20" nillable="true" ma:displayName="Description" ma:format="Dropdown" ma:internalName="Description">
      <xsd:simpleType>
        <xsd:restriction base="dms:Note">
          <xsd:maxLength value="255"/>
        </xsd:restriction>
      </xsd:simpleType>
    </xsd:element>
    <xsd:element name="Person" ma:index="21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793c69-8f21-4707-9d28-48c11e12983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2726B9-1B25-42B2-BB5F-DA8EA030B856}">
  <ds:schemaRefs>
    <ds:schemaRef ds:uri="http://purl.org/dc/terms/"/>
    <ds:schemaRef ds:uri="76d639e9-35ee-4889-8d6b-40d70f53064a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c793c69-8f21-4707-9d28-48c11e12983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C29D41-AF78-43F3-9C9C-9DA392AB1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639e9-35ee-4889-8d6b-40d70f53064a"/>
    <ds:schemaRef ds:uri="7c793c69-8f21-4707-9d28-48c11e1298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BCDA4C-2116-4155-BB7F-FEB09C13EF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12967</TotalTime>
  <Words>1654</Words>
  <Application>Microsoft Office PowerPoint</Application>
  <PresentationFormat>Widescreen</PresentationFormat>
  <Paragraphs>315</Paragraphs>
  <Slides>39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Anton</vt:lpstr>
      <vt:lpstr>Arial</vt:lpstr>
      <vt:lpstr>Calibri</vt:lpstr>
      <vt:lpstr>Open Sans</vt:lpstr>
      <vt:lpstr>Open Sans Light</vt:lpstr>
      <vt:lpstr>Panton</vt:lpstr>
      <vt:lpstr>Panton Light</vt:lpstr>
      <vt:lpstr>Segoe UI</vt:lpstr>
      <vt:lpstr>Source Sans Pro</vt:lpstr>
      <vt:lpstr>Source Sans Pro Light</vt:lpstr>
      <vt:lpstr>Times New Roman</vt:lpstr>
      <vt:lpstr>Wingdings</vt:lpstr>
      <vt:lpstr>Office Theme</vt:lpstr>
      <vt:lpstr>Unlocking the Power of Digital for the Chicken Meat Sector</vt:lpstr>
      <vt:lpstr>Digital Innovation Workshop</vt:lpstr>
      <vt:lpstr>PowerPoint Presentation</vt:lpstr>
      <vt:lpstr>OVERVIEW OF THE PROJECT (15 mins)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User Profiling (45 mins)</vt:lpstr>
      <vt:lpstr>PowerPoint Presentation</vt:lpstr>
      <vt:lpstr>PowerPoint Presentation</vt:lpstr>
      <vt:lpstr>PowerPoint Presentation</vt:lpstr>
      <vt:lpstr>Value Chain Map + Gaps (1hr)</vt:lpstr>
      <vt:lpstr>PowerPoint Presentation</vt:lpstr>
      <vt:lpstr>PowerPoint Presentation</vt:lpstr>
      <vt:lpstr>PowerPoint Presentation</vt:lpstr>
      <vt:lpstr>LUNCH-TIME SURVEY &amp; SURVEY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FUTURE-CAST (25 mins)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BACK-CAST (40 mins)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Thankyou for a great workshop!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Parsons</dc:creator>
  <cp:lastModifiedBy>Derek Baker</cp:lastModifiedBy>
  <cp:revision>362</cp:revision>
  <cp:lastPrinted>2019-11-05T04:24:21Z</cp:lastPrinted>
  <dcterms:created xsi:type="dcterms:W3CDTF">2018-04-12T22:32:39Z</dcterms:created>
  <dcterms:modified xsi:type="dcterms:W3CDTF">2019-11-08T03:30:10Z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0x010100B96DBAEE73CB4B4E9B67D1CB6F4D8ABB</vt:lpwstr>
  </property>
</Properties>
</file>