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0" r:id="rId3"/>
    <p:sldId id="257" r:id="rId4"/>
    <p:sldId id="259" r:id="rId5"/>
    <p:sldId id="261" r:id="rId6"/>
  </p:sldIdLst>
  <p:sldSz cx="9144000" cy="6858000" type="screen4x3"/>
  <p:notesSz cx="6858000" cy="9144000"/>
  <p:custDataLst>
    <p:tags r:id="rId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C1FF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45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0594AE00-AF6E-49D9-9FBC-F5E928D18B78}" type="datetimeFigureOut">
              <a:rPr lang="en-AU" smtClean="0"/>
              <a:t>17/05/2013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D65C7FB-FEEC-4CF9-A41D-A684742EFD10}" type="slidenum">
              <a:rPr lang="en-AU" smtClean="0"/>
              <a:t>‹#›</a:t>
            </a:fld>
            <a:endParaRPr lang="en-AU"/>
          </a:p>
        </p:txBody>
      </p:sp>
    </p:spTree>
    <p:extLst>
      <p:ext uri="{BB962C8B-B14F-4D97-AF65-F5344CB8AC3E}">
        <p14:creationId xmlns:p14="http://schemas.microsoft.com/office/powerpoint/2010/main" val="2143716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0594AE00-AF6E-49D9-9FBC-F5E928D18B78}" type="datetimeFigureOut">
              <a:rPr lang="en-AU" smtClean="0"/>
              <a:t>17/05/2013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D65C7FB-FEEC-4CF9-A41D-A684742EFD10}" type="slidenum">
              <a:rPr lang="en-AU" smtClean="0"/>
              <a:t>‹#›</a:t>
            </a:fld>
            <a:endParaRPr lang="en-AU"/>
          </a:p>
        </p:txBody>
      </p:sp>
    </p:spTree>
    <p:extLst>
      <p:ext uri="{BB962C8B-B14F-4D97-AF65-F5344CB8AC3E}">
        <p14:creationId xmlns:p14="http://schemas.microsoft.com/office/powerpoint/2010/main" val="1512290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0594AE00-AF6E-49D9-9FBC-F5E928D18B78}" type="datetimeFigureOut">
              <a:rPr lang="en-AU" smtClean="0"/>
              <a:t>17/05/2013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D65C7FB-FEEC-4CF9-A41D-A684742EFD10}" type="slidenum">
              <a:rPr lang="en-AU" smtClean="0"/>
              <a:t>‹#›</a:t>
            </a:fld>
            <a:endParaRPr lang="en-AU"/>
          </a:p>
        </p:txBody>
      </p:sp>
    </p:spTree>
    <p:extLst>
      <p:ext uri="{BB962C8B-B14F-4D97-AF65-F5344CB8AC3E}">
        <p14:creationId xmlns:p14="http://schemas.microsoft.com/office/powerpoint/2010/main" val="2599318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0594AE00-AF6E-49D9-9FBC-F5E928D18B78}" type="datetimeFigureOut">
              <a:rPr lang="en-AU" smtClean="0"/>
              <a:t>17/05/2013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D65C7FB-FEEC-4CF9-A41D-A684742EFD10}" type="slidenum">
              <a:rPr lang="en-AU" smtClean="0"/>
              <a:t>‹#›</a:t>
            </a:fld>
            <a:endParaRPr lang="en-AU"/>
          </a:p>
        </p:txBody>
      </p:sp>
    </p:spTree>
    <p:extLst>
      <p:ext uri="{BB962C8B-B14F-4D97-AF65-F5344CB8AC3E}">
        <p14:creationId xmlns:p14="http://schemas.microsoft.com/office/powerpoint/2010/main" val="2337630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94AE00-AF6E-49D9-9FBC-F5E928D18B78}" type="datetimeFigureOut">
              <a:rPr lang="en-AU" smtClean="0"/>
              <a:t>17/05/2013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D65C7FB-FEEC-4CF9-A41D-A684742EFD10}" type="slidenum">
              <a:rPr lang="en-AU" smtClean="0"/>
              <a:t>‹#›</a:t>
            </a:fld>
            <a:endParaRPr lang="en-AU"/>
          </a:p>
        </p:txBody>
      </p:sp>
    </p:spTree>
    <p:extLst>
      <p:ext uri="{BB962C8B-B14F-4D97-AF65-F5344CB8AC3E}">
        <p14:creationId xmlns:p14="http://schemas.microsoft.com/office/powerpoint/2010/main" val="3954196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0594AE00-AF6E-49D9-9FBC-F5E928D18B78}" type="datetimeFigureOut">
              <a:rPr lang="en-AU" smtClean="0"/>
              <a:t>17/05/2013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D65C7FB-FEEC-4CF9-A41D-A684742EFD10}" type="slidenum">
              <a:rPr lang="en-AU" smtClean="0"/>
              <a:t>‹#›</a:t>
            </a:fld>
            <a:endParaRPr lang="en-AU"/>
          </a:p>
        </p:txBody>
      </p:sp>
    </p:spTree>
    <p:extLst>
      <p:ext uri="{BB962C8B-B14F-4D97-AF65-F5344CB8AC3E}">
        <p14:creationId xmlns:p14="http://schemas.microsoft.com/office/powerpoint/2010/main" val="3316939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0594AE00-AF6E-49D9-9FBC-F5E928D18B78}" type="datetimeFigureOut">
              <a:rPr lang="en-AU" smtClean="0"/>
              <a:t>17/05/2013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0D65C7FB-FEEC-4CF9-A41D-A684742EFD10}" type="slidenum">
              <a:rPr lang="en-AU" smtClean="0"/>
              <a:t>‹#›</a:t>
            </a:fld>
            <a:endParaRPr lang="en-AU"/>
          </a:p>
        </p:txBody>
      </p:sp>
    </p:spTree>
    <p:extLst>
      <p:ext uri="{BB962C8B-B14F-4D97-AF65-F5344CB8AC3E}">
        <p14:creationId xmlns:p14="http://schemas.microsoft.com/office/powerpoint/2010/main" val="2378133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0594AE00-AF6E-49D9-9FBC-F5E928D18B78}" type="datetimeFigureOut">
              <a:rPr lang="en-AU" smtClean="0"/>
              <a:t>17/05/2013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0D65C7FB-FEEC-4CF9-A41D-A684742EFD10}" type="slidenum">
              <a:rPr lang="en-AU" smtClean="0"/>
              <a:t>‹#›</a:t>
            </a:fld>
            <a:endParaRPr lang="en-AU"/>
          </a:p>
        </p:txBody>
      </p:sp>
    </p:spTree>
    <p:extLst>
      <p:ext uri="{BB962C8B-B14F-4D97-AF65-F5344CB8AC3E}">
        <p14:creationId xmlns:p14="http://schemas.microsoft.com/office/powerpoint/2010/main" val="803730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94AE00-AF6E-49D9-9FBC-F5E928D18B78}" type="datetimeFigureOut">
              <a:rPr lang="en-AU" smtClean="0"/>
              <a:t>17/05/2013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0D65C7FB-FEEC-4CF9-A41D-A684742EFD10}" type="slidenum">
              <a:rPr lang="en-AU" smtClean="0"/>
              <a:t>‹#›</a:t>
            </a:fld>
            <a:endParaRPr lang="en-AU"/>
          </a:p>
        </p:txBody>
      </p:sp>
    </p:spTree>
    <p:extLst>
      <p:ext uri="{BB962C8B-B14F-4D97-AF65-F5344CB8AC3E}">
        <p14:creationId xmlns:p14="http://schemas.microsoft.com/office/powerpoint/2010/main" val="3025057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94AE00-AF6E-49D9-9FBC-F5E928D18B78}" type="datetimeFigureOut">
              <a:rPr lang="en-AU" smtClean="0"/>
              <a:t>17/05/2013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D65C7FB-FEEC-4CF9-A41D-A684742EFD10}" type="slidenum">
              <a:rPr lang="en-AU" smtClean="0"/>
              <a:t>‹#›</a:t>
            </a:fld>
            <a:endParaRPr lang="en-AU"/>
          </a:p>
        </p:txBody>
      </p:sp>
    </p:spTree>
    <p:extLst>
      <p:ext uri="{BB962C8B-B14F-4D97-AF65-F5344CB8AC3E}">
        <p14:creationId xmlns:p14="http://schemas.microsoft.com/office/powerpoint/2010/main" val="2779752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94AE00-AF6E-49D9-9FBC-F5E928D18B78}" type="datetimeFigureOut">
              <a:rPr lang="en-AU" smtClean="0"/>
              <a:t>17/05/2013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D65C7FB-FEEC-4CF9-A41D-A684742EFD10}" type="slidenum">
              <a:rPr lang="en-AU" smtClean="0"/>
              <a:t>‹#›</a:t>
            </a:fld>
            <a:endParaRPr lang="en-AU"/>
          </a:p>
        </p:txBody>
      </p:sp>
    </p:spTree>
    <p:extLst>
      <p:ext uri="{BB962C8B-B14F-4D97-AF65-F5344CB8AC3E}">
        <p14:creationId xmlns:p14="http://schemas.microsoft.com/office/powerpoint/2010/main" val="4096750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94AE00-AF6E-49D9-9FBC-F5E928D18B78}" type="datetimeFigureOut">
              <a:rPr lang="en-AU" smtClean="0"/>
              <a:t>17/05/2013</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65C7FB-FEEC-4CF9-A41D-A684742EFD10}" type="slidenum">
              <a:rPr lang="en-AU" smtClean="0"/>
              <a:t>‹#›</a:t>
            </a:fld>
            <a:endParaRPr lang="en-AU"/>
          </a:p>
        </p:txBody>
      </p:sp>
    </p:spTree>
    <p:extLst>
      <p:ext uri="{BB962C8B-B14F-4D97-AF65-F5344CB8AC3E}">
        <p14:creationId xmlns:p14="http://schemas.microsoft.com/office/powerpoint/2010/main" val="183229388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g"/></Relationships>
</file>

<file path=ppt/slides/_rels/slide3.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g"/></Relationships>
</file>

<file path=ppt/slides/_rels/slide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5" Type="http://schemas.openxmlformats.org/officeDocument/2006/relationships/image" Target="../media/image17.jpg"/><Relationship Id="rId4"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AU" sz="5400" i="1" dirty="0" smtClean="0">
                <a:latin typeface="Adobe Garamond Pro Bold" pitchFamily="18" charset="0"/>
              </a:rPr>
              <a:t>Sydney Opera House &amp; Harbour Bridge</a:t>
            </a:r>
            <a:endParaRPr lang="en-AU" sz="5400" i="1" dirty="0">
              <a:latin typeface="Adobe Garamond Pro Bold" pitchFamily="18" charset="0"/>
            </a:endParaRPr>
          </a:p>
        </p:txBody>
      </p:sp>
      <p:sp>
        <p:nvSpPr>
          <p:cNvPr id="3" name="Subtitle 2"/>
          <p:cNvSpPr>
            <a:spLocks noGrp="1"/>
          </p:cNvSpPr>
          <p:nvPr>
            <p:ph type="subTitle" idx="1"/>
          </p:nvPr>
        </p:nvSpPr>
        <p:spPr/>
        <p:txBody>
          <a:bodyPr/>
          <a:lstStyle/>
          <a:p>
            <a:r>
              <a:rPr lang="en-AU" dirty="0" smtClean="0"/>
              <a:t>by </a:t>
            </a:r>
            <a:r>
              <a:rPr lang="en-AU" dirty="0" err="1" smtClean="0"/>
              <a:t>Yura</a:t>
            </a:r>
            <a:r>
              <a:rPr lang="en-AU" dirty="0" smtClean="0"/>
              <a:t> Cho 7B</a:t>
            </a:r>
            <a:endParaRPr lang="en-AU"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1" y="132494"/>
            <a:ext cx="3240359" cy="1987421"/>
          </a:xfrm>
          <a:prstGeom prst="rect">
            <a:avLst/>
          </a:prstGeom>
          <a:ln>
            <a:noFill/>
          </a:ln>
          <a:effectLst>
            <a:softEdge rad="112500"/>
          </a:effec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3848" y="4581128"/>
            <a:ext cx="2647950" cy="1724025"/>
          </a:xfrm>
          <a:prstGeom prst="rect">
            <a:avLst/>
          </a:prstGeom>
          <a:ln w="88900" cap="sq" cmpd="thickThin">
            <a:solidFill>
              <a:srgbClr val="000000"/>
            </a:solidFill>
            <a:prstDash val="solid"/>
            <a:miter lim="800000"/>
          </a:ln>
          <a:effectLst>
            <a:innerShdw blurRad="76200">
              <a:srgbClr val="000000"/>
            </a:innerShdw>
          </a:effectLst>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65601" y="151820"/>
            <a:ext cx="2390775" cy="1914525"/>
          </a:xfrm>
          <a:prstGeom prst="rect">
            <a:avLst/>
          </a:prstGeom>
          <a:ln>
            <a:noFill/>
          </a:ln>
          <a:effectLst>
            <a:softEdge rad="112500"/>
          </a:effectLst>
        </p:spPr>
      </p:pic>
      <p:cxnSp>
        <p:nvCxnSpPr>
          <p:cNvPr id="8" name="Straight Arrow Connector 7"/>
          <p:cNvCxnSpPr/>
          <p:nvPr/>
        </p:nvCxnSpPr>
        <p:spPr>
          <a:xfrm flipV="1">
            <a:off x="971600" y="1196752"/>
            <a:ext cx="936104" cy="223224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1" name="TextBox 10"/>
          <p:cNvSpPr txBox="1"/>
          <p:nvPr/>
        </p:nvSpPr>
        <p:spPr>
          <a:xfrm>
            <a:off x="107504" y="3356992"/>
            <a:ext cx="1800200" cy="307777"/>
          </a:xfrm>
          <a:prstGeom prst="rect">
            <a:avLst/>
          </a:prstGeom>
          <a:noFill/>
        </p:spPr>
        <p:txBody>
          <a:bodyPr wrap="square" rtlCol="0">
            <a:spAutoFit/>
          </a:bodyPr>
          <a:lstStyle/>
          <a:p>
            <a:r>
              <a:rPr lang="en-AU" sz="1400" dirty="0" smtClean="0"/>
              <a:t>Sydney Opera House</a:t>
            </a:r>
            <a:endParaRPr lang="en-AU" sz="1400" dirty="0"/>
          </a:p>
        </p:txBody>
      </p:sp>
      <p:cxnSp>
        <p:nvCxnSpPr>
          <p:cNvPr id="15" name="Straight Arrow Connector 14"/>
          <p:cNvCxnSpPr/>
          <p:nvPr/>
        </p:nvCxnSpPr>
        <p:spPr>
          <a:xfrm flipH="1" flipV="1">
            <a:off x="7020272" y="1412776"/>
            <a:ext cx="936104" cy="237626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8" name="TextBox 17"/>
          <p:cNvSpPr txBox="1"/>
          <p:nvPr/>
        </p:nvSpPr>
        <p:spPr>
          <a:xfrm>
            <a:off x="7380312" y="3789040"/>
            <a:ext cx="1512168" cy="307777"/>
          </a:xfrm>
          <a:prstGeom prst="rect">
            <a:avLst/>
          </a:prstGeom>
          <a:noFill/>
        </p:spPr>
        <p:txBody>
          <a:bodyPr wrap="square" rtlCol="0">
            <a:spAutoFit/>
          </a:bodyPr>
          <a:lstStyle/>
          <a:p>
            <a:r>
              <a:rPr lang="en-AU" sz="1400" dirty="0" smtClean="0"/>
              <a:t>Harbour Bridge</a:t>
            </a:r>
          </a:p>
        </p:txBody>
      </p:sp>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54824" y="4447982"/>
            <a:ext cx="2667000" cy="1714500"/>
          </a:xfrm>
          <a:prstGeom prst="rect">
            <a:avLst/>
          </a:prstGeom>
          <a:ln>
            <a:noFill/>
          </a:ln>
          <a:effectLst>
            <a:outerShdw blurRad="292100" dist="139700" dir="2700000" algn="tl" rotWithShape="0">
              <a:srgbClr val="333333">
                <a:alpha val="65000"/>
              </a:srgbClr>
            </a:outerShdw>
          </a:effectLst>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3528" y="4447982"/>
            <a:ext cx="2714625" cy="168592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859538760"/>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1000"/>
                                        <p:tgtEl>
                                          <p:spTgt spid="11"/>
                                        </p:tgtEl>
                                      </p:cBhvr>
                                    </p:animEffect>
                                    <p:anim calcmode="lin" valueType="num">
                                      <p:cBhvr>
                                        <p:cTn id="20" dur="1000" fill="hold"/>
                                        <p:tgtEl>
                                          <p:spTgt spid="11"/>
                                        </p:tgtEl>
                                        <p:attrNameLst>
                                          <p:attrName>ppt_x</p:attrName>
                                        </p:attrNameLst>
                                      </p:cBhvr>
                                      <p:tavLst>
                                        <p:tav tm="0">
                                          <p:val>
                                            <p:strVal val="#ppt_x"/>
                                          </p:val>
                                        </p:tav>
                                        <p:tav tm="100000">
                                          <p:val>
                                            <p:strVal val="#ppt_x"/>
                                          </p:val>
                                        </p:tav>
                                      </p:tavLst>
                                    </p:anim>
                                    <p:anim calcmode="lin" valueType="num">
                                      <p:cBhvr>
                                        <p:cTn id="2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1000"/>
                                        <p:tgtEl>
                                          <p:spTgt spid="18"/>
                                        </p:tgtEl>
                                      </p:cBhvr>
                                    </p:animEffect>
                                    <p:anim calcmode="lin" valueType="num">
                                      <p:cBhvr>
                                        <p:cTn id="27" dur="1000" fill="hold"/>
                                        <p:tgtEl>
                                          <p:spTgt spid="18"/>
                                        </p:tgtEl>
                                        <p:attrNameLst>
                                          <p:attrName>ppt_x</p:attrName>
                                        </p:attrNameLst>
                                      </p:cBhvr>
                                      <p:tavLst>
                                        <p:tav tm="0">
                                          <p:val>
                                            <p:strVal val="#ppt_x"/>
                                          </p:val>
                                        </p:tav>
                                        <p:tav tm="100000">
                                          <p:val>
                                            <p:strVal val="#ppt_x"/>
                                          </p:val>
                                        </p:tav>
                                      </p:tavLst>
                                    </p:anim>
                                    <p:anim calcmode="lin" valueType="num">
                                      <p:cBhvr>
                                        <p:cTn id="28"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wipe(down)">
                                      <p:cBhvr>
                                        <p:cTn id="33" dur="580">
                                          <p:stCondLst>
                                            <p:cond delay="0"/>
                                          </p:stCondLst>
                                        </p:cTn>
                                        <p:tgtEl>
                                          <p:spTgt spid="7"/>
                                        </p:tgtEl>
                                      </p:cBhvr>
                                    </p:animEffect>
                                    <p:anim calcmode="lin" valueType="num">
                                      <p:cBhvr>
                                        <p:cTn id="34"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39" dur="26">
                                          <p:stCondLst>
                                            <p:cond delay="650"/>
                                          </p:stCondLst>
                                        </p:cTn>
                                        <p:tgtEl>
                                          <p:spTgt spid="7"/>
                                        </p:tgtEl>
                                      </p:cBhvr>
                                      <p:to x="100000" y="60000"/>
                                    </p:animScale>
                                    <p:animScale>
                                      <p:cBhvr>
                                        <p:cTn id="40" dur="166" decel="50000">
                                          <p:stCondLst>
                                            <p:cond delay="676"/>
                                          </p:stCondLst>
                                        </p:cTn>
                                        <p:tgtEl>
                                          <p:spTgt spid="7"/>
                                        </p:tgtEl>
                                      </p:cBhvr>
                                      <p:to x="100000" y="100000"/>
                                    </p:animScale>
                                    <p:animScale>
                                      <p:cBhvr>
                                        <p:cTn id="41" dur="26">
                                          <p:stCondLst>
                                            <p:cond delay="1312"/>
                                          </p:stCondLst>
                                        </p:cTn>
                                        <p:tgtEl>
                                          <p:spTgt spid="7"/>
                                        </p:tgtEl>
                                      </p:cBhvr>
                                      <p:to x="100000" y="80000"/>
                                    </p:animScale>
                                    <p:animScale>
                                      <p:cBhvr>
                                        <p:cTn id="42" dur="166" decel="50000">
                                          <p:stCondLst>
                                            <p:cond delay="1338"/>
                                          </p:stCondLst>
                                        </p:cTn>
                                        <p:tgtEl>
                                          <p:spTgt spid="7"/>
                                        </p:tgtEl>
                                      </p:cBhvr>
                                      <p:to x="100000" y="100000"/>
                                    </p:animScale>
                                    <p:animScale>
                                      <p:cBhvr>
                                        <p:cTn id="43" dur="26">
                                          <p:stCondLst>
                                            <p:cond delay="1642"/>
                                          </p:stCondLst>
                                        </p:cTn>
                                        <p:tgtEl>
                                          <p:spTgt spid="7"/>
                                        </p:tgtEl>
                                      </p:cBhvr>
                                      <p:to x="100000" y="90000"/>
                                    </p:animScale>
                                    <p:animScale>
                                      <p:cBhvr>
                                        <p:cTn id="44" dur="166" decel="50000">
                                          <p:stCondLst>
                                            <p:cond delay="1668"/>
                                          </p:stCondLst>
                                        </p:cTn>
                                        <p:tgtEl>
                                          <p:spTgt spid="7"/>
                                        </p:tgtEl>
                                      </p:cBhvr>
                                      <p:to x="100000" y="100000"/>
                                    </p:animScale>
                                    <p:animScale>
                                      <p:cBhvr>
                                        <p:cTn id="45" dur="26">
                                          <p:stCondLst>
                                            <p:cond delay="1808"/>
                                          </p:stCondLst>
                                        </p:cTn>
                                        <p:tgtEl>
                                          <p:spTgt spid="7"/>
                                        </p:tgtEl>
                                      </p:cBhvr>
                                      <p:to x="100000" y="95000"/>
                                    </p:animScale>
                                    <p:animScale>
                                      <p:cBhvr>
                                        <p:cTn id="46" dur="166" decel="50000">
                                          <p:stCondLst>
                                            <p:cond delay="1834"/>
                                          </p:stCondLst>
                                        </p:cTn>
                                        <p:tgtEl>
                                          <p:spTgt spid="7"/>
                                        </p:tgtEl>
                                      </p:cBhvr>
                                      <p:to x="100000" y="100000"/>
                                    </p:animScale>
                                  </p:childTnLst>
                                </p:cTn>
                              </p:par>
                            </p:childTnLst>
                          </p:cTn>
                        </p:par>
                      </p:childTnLst>
                    </p:cTn>
                  </p:par>
                  <p:par>
                    <p:cTn id="47" fill="hold">
                      <p:stCondLst>
                        <p:cond delay="indefinite"/>
                      </p:stCondLst>
                      <p:childTnLst>
                        <p:par>
                          <p:cTn id="48" fill="hold">
                            <p:stCondLst>
                              <p:cond delay="0"/>
                            </p:stCondLst>
                            <p:childTnLst>
                              <p:par>
                                <p:cTn id="49" presetID="31" presetClass="entr" presetSubtype="0" fill="hold" nodeType="clickEffect">
                                  <p:stCondLst>
                                    <p:cond delay="0"/>
                                  </p:stCondLst>
                                  <p:childTnLst>
                                    <p:set>
                                      <p:cBhvr>
                                        <p:cTn id="50" dur="1" fill="hold">
                                          <p:stCondLst>
                                            <p:cond delay="0"/>
                                          </p:stCondLst>
                                        </p:cTn>
                                        <p:tgtEl>
                                          <p:spTgt spid="9"/>
                                        </p:tgtEl>
                                        <p:attrNameLst>
                                          <p:attrName>style.visibility</p:attrName>
                                        </p:attrNameLst>
                                      </p:cBhvr>
                                      <p:to>
                                        <p:strVal val="visible"/>
                                      </p:to>
                                    </p:set>
                                    <p:anim calcmode="lin" valueType="num">
                                      <p:cBhvr>
                                        <p:cTn id="51" dur="1000" fill="hold"/>
                                        <p:tgtEl>
                                          <p:spTgt spid="9"/>
                                        </p:tgtEl>
                                        <p:attrNameLst>
                                          <p:attrName>ppt_w</p:attrName>
                                        </p:attrNameLst>
                                      </p:cBhvr>
                                      <p:tavLst>
                                        <p:tav tm="0">
                                          <p:val>
                                            <p:fltVal val="0"/>
                                          </p:val>
                                        </p:tav>
                                        <p:tav tm="100000">
                                          <p:val>
                                            <p:strVal val="#ppt_w"/>
                                          </p:val>
                                        </p:tav>
                                      </p:tavLst>
                                    </p:anim>
                                    <p:anim calcmode="lin" valueType="num">
                                      <p:cBhvr>
                                        <p:cTn id="52" dur="1000" fill="hold"/>
                                        <p:tgtEl>
                                          <p:spTgt spid="9"/>
                                        </p:tgtEl>
                                        <p:attrNameLst>
                                          <p:attrName>ppt_h</p:attrName>
                                        </p:attrNameLst>
                                      </p:cBhvr>
                                      <p:tavLst>
                                        <p:tav tm="0">
                                          <p:val>
                                            <p:fltVal val="0"/>
                                          </p:val>
                                        </p:tav>
                                        <p:tav tm="100000">
                                          <p:val>
                                            <p:strVal val="#ppt_h"/>
                                          </p:val>
                                        </p:tav>
                                      </p:tavLst>
                                    </p:anim>
                                    <p:anim calcmode="lin" valueType="num">
                                      <p:cBhvr>
                                        <p:cTn id="53" dur="1000" fill="hold"/>
                                        <p:tgtEl>
                                          <p:spTgt spid="9"/>
                                        </p:tgtEl>
                                        <p:attrNameLst>
                                          <p:attrName>style.rotation</p:attrName>
                                        </p:attrNameLst>
                                      </p:cBhvr>
                                      <p:tavLst>
                                        <p:tav tm="0">
                                          <p:val>
                                            <p:fltVal val="90"/>
                                          </p:val>
                                        </p:tav>
                                        <p:tav tm="100000">
                                          <p:val>
                                            <p:fltVal val="0"/>
                                          </p:val>
                                        </p:tav>
                                      </p:tavLst>
                                    </p:anim>
                                    <p:animEffect transition="in" filter="fade">
                                      <p:cBhvr>
                                        <p:cTn id="54"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Sydney Opera House and Harbour bridge.</a:t>
            </a:r>
            <a:endParaRPr lang="en-AU" dirty="0"/>
          </a:p>
        </p:txBody>
      </p:sp>
      <p:sp>
        <p:nvSpPr>
          <p:cNvPr id="3" name="Content Placeholder 2"/>
          <p:cNvSpPr>
            <a:spLocks noGrp="1"/>
          </p:cNvSpPr>
          <p:nvPr>
            <p:ph idx="1"/>
          </p:nvPr>
        </p:nvSpPr>
        <p:spPr>
          <a:xfrm>
            <a:off x="457200" y="1600200"/>
            <a:ext cx="5770984" cy="4525963"/>
          </a:xfrm>
        </p:spPr>
        <p:txBody>
          <a:bodyPr>
            <a:normAutofit fontScale="85000" lnSpcReduction="10000"/>
          </a:bodyPr>
          <a:lstStyle/>
          <a:p>
            <a:r>
              <a:rPr lang="en-AU" i="1" u="sng" dirty="0" smtClean="0"/>
              <a:t>Two of Sydney’s most loved landmarks!</a:t>
            </a:r>
          </a:p>
          <a:p>
            <a:r>
              <a:rPr lang="en-AU" sz="2400" dirty="0" smtClean="0"/>
              <a:t>Harbour Bridge, the bridge joined the city of Sydney (at Dawes Point) to the North Shore (at Milsons Point) obviating the need to travel by ferry or make a substantial trip around the harbour foreshores towards Parramatta and back.</a:t>
            </a:r>
            <a:r>
              <a:rPr lang="en-AU" dirty="0" smtClean="0"/>
              <a:t/>
            </a:r>
            <a:br>
              <a:rPr lang="en-AU" dirty="0" smtClean="0"/>
            </a:br>
            <a:endParaRPr lang="en-AU" dirty="0" smtClean="0"/>
          </a:p>
          <a:p>
            <a:r>
              <a:rPr lang="en-AU" sz="2400" dirty="0" smtClean="0"/>
              <a:t>The </a:t>
            </a:r>
            <a:r>
              <a:rPr lang="en-AU" sz="2400" b="1" dirty="0" smtClean="0"/>
              <a:t>Sydney Opera House</a:t>
            </a:r>
            <a:r>
              <a:rPr lang="en-AU" sz="2400" dirty="0" smtClean="0"/>
              <a:t> is a multi-venue performing arts centre in New South Wales, Australia. It was conceived and largely built by Danish architect </a:t>
            </a:r>
            <a:r>
              <a:rPr lang="en-AU" sz="2400" dirty="0" err="1" smtClean="0"/>
              <a:t>Jørn</a:t>
            </a:r>
            <a:r>
              <a:rPr lang="en-AU" sz="2400" dirty="0" smtClean="0"/>
              <a:t> </a:t>
            </a:r>
            <a:r>
              <a:rPr lang="en-AU" sz="2400" dirty="0" err="1" smtClean="0"/>
              <a:t>Utzon</a:t>
            </a:r>
            <a:r>
              <a:rPr lang="en-AU" sz="2400" dirty="0" smtClean="0"/>
              <a:t>, opening in 1973 after a long gestation that began with his competition-winning design in 1957</a:t>
            </a:r>
            <a:endParaRPr lang="en-AU"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2160" y="1124744"/>
            <a:ext cx="2628900" cy="174307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56176" y="2890837"/>
            <a:ext cx="2800350" cy="1628775"/>
          </a:xfrm>
          <a:prstGeom prst="rect">
            <a:avLst/>
          </a:prstGeom>
          <a:ln>
            <a:noFill/>
          </a:ln>
          <a:effectLst>
            <a:softEdge rad="112500"/>
          </a:effec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1148" y="4365104"/>
            <a:ext cx="2928937" cy="2233612"/>
          </a:xfrm>
          <a:prstGeom prst="rect">
            <a:avLst/>
          </a:prstGeom>
          <a:ln>
            <a:noFill/>
          </a:ln>
          <a:effectLst>
            <a:softEdge rad="112500"/>
          </a:effectLst>
        </p:spPr>
      </p:pic>
      <p:pic>
        <p:nvPicPr>
          <p:cNvPr id="8" name="Picture 7"/>
          <p:cNvPicPr>
            <a:picLocks noChangeAspect="1"/>
          </p:cNvPicPr>
          <p:nvPr/>
        </p:nvPicPr>
        <p:blipFill rotWithShape="1">
          <a:blip r:embed="rId5" cstate="print">
            <a:extLst>
              <a:ext uri="{28A0092B-C50C-407E-A947-70E740481C1C}">
                <a14:useLocalDpi xmlns:a14="http://schemas.microsoft.com/office/drawing/2010/main" val="0"/>
              </a:ext>
            </a:extLst>
          </a:blip>
          <a:srcRect t="20406"/>
          <a:stretch/>
        </p:blipFill>
        <p:spPr>
          <a:xfrm>
            <a:off x="3419872" y="5578883"/>
            <a:ext cx="2736304" cy="1116806"/>
          </a:xfrm>
          <a:prstGeom prst="rect">
            <a:avLst/>
          </a:prstGeom>
        </p:spPr>
      </p:pic>
    </p:spTree>
    <p:extLst>
      <p:ext uri="{BB962C8B-B14F-4D97-AF65-F5344CB8AC3E}">
        <p14:creationId xmlns:p14="http://schemas.microsoft.com/office/powerpoint/2010/main" val="3985969255"/>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down)">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Location</a:t>
            </a:r>
            <a:endParaRPr lang="en-AU"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411760" y="1556792"/>
            <a:ext cx="4255244" cy="3195999"/>
          </a:xfrm>
        </p:spPr>
      </p:pic>
      <p:cxnSp>
        <p:nvCxnSpPr>
          <p:cNvPr id="6" name="Straight Arrow Connector 5"/>
          <p:cNvCxnSpPr/>
          <p:nvPr/>
        </p:nvCxnSpPr>
        <p:spPr>
          <a:xfrm flipH="1">
            <a:off x="3995936" y="1700808"/>
            <a:ext cx="3528392" cy="129614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7" name="TextBox 6"/>
          <p:cNvSpPr txBox="1"/>
          <p:nvPr/>
        </p:nvSpPr>
        <p:spPr>
          <a:xfrm>
            <a:off x="6876256" y="1196752"/>
            <a:ext cx="1944216" cy="523220"/>
          </a:xfrm>
          <a:prstGeom prst="rect">
            <a:avLst/>
          </a:prstGeom>
          <a:noFill/>
        </p:spPr>
        <p:txBody>
          <a:bodyPr wrap="square" rtlCol="0">
            <a:spAutoFit/>
          </a:bodyPr>
          <a:lstStyle/>
          <a:p>
            <a:r>
              <a:rPr lang="en-AU" sz="1400" b="1" dirty="0" smtClean="0"/>
              <a:t>Sydney opera house is located here.</a:t>
            </a:r>
            <a:endParaRPr lang="en-AU" sz="1400" b="1" dirty="0"/>
          </a:p>
        </p:txBody>
      </p:sp>
      <p:cxnSp>
        <p:nvCxnSpPr>
          <p:cNvPr id="9" name="Straight Arrow Connector 8"/>
          <p:cNvCxnSpPr/>
          <p:nvPr/>
        </p:nvCxnSpPr>
        <p:spPr>
          <a:xfrm flipV="1">
            <a:off x="1403648" y="2636912"/>
            <a:ext cx="2448272" cy="86409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683568" y="3155249"/>
            <a:ext cx="1259632" cy="738664"/>
          </a:xfrm>
          <a:prstGeom prst="rect">
            <a:avLst/>
          </a:prstGeom>
          <a:noFill/>
        </p:spPr>
        <p:txBody>
          <a:bodyPr wrap="square" rtlCol="0">
            <a:spAutoFit/>
          </a:bodyPr>
          <a:lstStyle/>
          <a:p>
            <a:r>
              <a:rPr lang="en-AU" sz="1400" b="1" dirty="0" smtClean="0"/>
              <a:t>Harbour bridge is located here</a:t>
            </a:r>
            <a:endParaRPr lang="en-AU" sz="1400" b="1" dirty="0"/>
          </a:p>
        </p:txBody>
      </p:sp>
      <p:sp>
        <p:nvSpPr>
          <p:cNvPr id="11" name="TextBox 10"/>
          <p:cNvSpPr txBox="1"/>
          <p:nvPr/>
        </p:nvSpPr>
        <p:spPr>
          <a:xfrm>
            <a:off x="1943200" y="4869160"/>
            <a:ext cx="5365104" cy="1200329"/>
          </a:xfrm>
          <a:prstGeom prst="rect">
            <a:avLst/>
          </a:prstGeom>
          <a:noFill/>
        </p:spPr>
        <p:txBody>
          <a:bodyPr wrap="square" rtlCol="0">
            <a:spAutoFit/>
          </a:bodyPr>
          <a:lstStyle/>
          <a:p>
            <a:r>
              <a:rPr lang="en-AU" dirty="0" smtClean="0"/>
              <a:t>Both of these famous landmarks are located in the city and can be seen at anytime.</a:t>
            </a:r>
          </a:p>
          <a:p>
            <a:endParaRPr lang="en-AU" dirty="0"/>
          </a:p>
          <a:p>
            <a:endParaRPr lang="en-AU" dirty="0"/>
          </a:p>
        </p:txBody>
      </p:sp>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25207" y="5497944"/>
            <a:ext cx="4411926" cy="1143090"/>
          </a:xfrm>
          <a:prstGeom prst="rect">
            <a:avLst/>
          </a:prstGeom>
        </p:spPr>
      </p:pic>
    </p:spTree>
    <p:extLst>
      <p:ext uri="{BB962C8B-B14F-4D97-AF65-F5344CB8AC3E}">
        <p14:creationId xmlns:p14="http://schemas.microsoft.com/office/powerpoint/2010/main" val="553631839"/>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inVertical)">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additive="base">
                                        <p:cTn id="20" dur="500" fill="hold"/>
                                        <p:tgtEl>
                                          <p:spTgt spid="10"/>
                                        </p:tgtEl>
                                        <p:attrNameLst>
                                          <p:attrName>ppt_x</p:attrName>
                                        </p:attrNameLst>
                                      </p:cBhvr>
                                      <p:tavLst>
                                        <p:tav tm="0">
                                          <p:val>
                                            <p:strVal val="#ppt_x"/>
                                          </p:val>
                                        </p:tav>
                                        <p:tav tm="100000">
                                          <p:val>
                                            <p:strVal val="#ppt_x"/>
                                          </p:val>
                                        </p:tav>
                                      </p:tavLst>
                                    </p:anim>
                                    <p:anim calcmode="lin" valueType="num">
                                      <p:cBhvr additive="base">
                                        <p:cTn id="21"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5" presetClass="entr" presetSubtype="0" fill="hold" nodeType="clickEffect">
                                  <p:stCondLst>
                                    <p:cond delay="0"/>
                                  </p:stCondLst>
                                  <p:childTnLst>
                                    <p:set>
                                      <p:cBhvr>
                                        <p:cTn id="25" dur="1" fill="hold">
                                          <p:stCondLst>
                                            <p:cond delay="0"/>
                                          </p:stCondLst>
                                        </p:cTn>
                                        <p:tgtEl>
                                          <p:spTgt spid="7">
                                            <p:txEl>
                                              <p:pRg st="0" end="0"/>
                                            </p:txEl>
                                          </p:spTgt>
                                        </p:tgtEl>
                                        <p:attrNameLst>
                                          <p:attrName>style.visibility</p:attrName>
                                        </p:attrNameLst>
                                      </p:cBhvr>
                                      <p:to>
                                        <p:strVal val="visible"/>
                                      </p:to>
                                    </p:set>
                                    <p:animEffect transition="in" filter="fade">
                                      <p:cBhvr>
                                        <p:cTn id="26" dur="2000"/>
                                        <p:tgtEl>
                                          <p:spTgt spid="7">
                                            <p:txEl>
                                              <p:pRg st="0" end="0"/>
                                            </p:txEl>
                                          </p:spTgt>
                                        </p:tgtEl>
                                      </p:cBhvr>
                                    </p:animEffect>
                                    <p:anim calcmode="lin" valueType="num">
                                      <p:cBhvr>
                                        <p:cTn id="27" dur="2000" fill="hold"/>
                                        <p:tgtEl>
                                          <p:spTgt spid="7">
                                            <p:txEl>
                                              <p:pRg st="0" end="0"/>
                                            </p:txEl>
                                          </p:spTgt>
                                        </p:tgtEl>
                                        <p:attrNameLst>
                                          <p:attrName>ppt_w</p:attrName>
                                        </p:attrNameLst>
                                      </p:cBhvr>
                                      <p:tavLst>
                                        <p:tav tm="0" fmla="#ppt_w*sin(2.5*pi*$)">
                                          <p:val>
                                            <p:fltVal val="0"/>
                                          </p:val>
                                        </p:tav>
                                        <p:tav tm="100000">
                                          <p:val>
                                            <p:fltVal val="1"/>
                                          </p:val>
                                        </p:tav>
                                      </p:tavLst>
                                    </p:anim>
                                    <p:anim calcmode="lin" valueType="num">
                                      <p:cBhvr>
                                        <p:cTn id="28" dur="2000" fill="hold"/>
                                        <p:tgtEl>
                                          <p:spTgt spid="7">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barn(inVertical)">
                                      <p:cBhvr>
                                        <p:cTn id="3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2800" dirty="0" smtClean="0"/>
              <a:t>Sydney Opera house and Harbour Bridge; What it is.</a:t>
            </a:r>
            <a:endParaRPr lang="en-AU" sz="2800" dirty="0"/>
          </a:p>
        </p:txBody>
      </p:sp>
      <p:sp>
        <p:nvSpPr>
          <p:cNvPr id="3" name="Content Placeholder 2"/>
          <p:cNvSpPr>
            <a:spLocks noGrp="1"/>
          </p:cNvSpPr>
          <p:nvPr>
            <p:ph idx="1"/>
          </p:nvPr>
        </p:nvSpPr>
        <p:spPr>
          <a:xfrm>
            <a:off x="2483768" y="1584394"/>
            <a:ext cx="6347048" cy="4148862"/>
          </a:xfrm>
        </p:spPr>
        <p:txBody>
          <a:bodyPr>
            <a:normAutofit fontScale="92500" lnSpcReduction="10000"/>
          </a:bodyPr>
          <a:lstStyle/>
          <a:p>
            <a:r>
              <a:rPr lang="en-AU" sz="2000" dirty="0" smtClean="0"/>
              <a:t>The Sydney Opera House was built due to the demand for a bigger theatrical space in Sydney. Planning began in the 1940s and in 1955, a competition was held to find the most impressive architectural design. 233 entries from 32 countries made way for an interesting story that continues today.</a:t>
            </a:r>
          </a:p>
          <a:p>
            <a:endParaRPr lang="en-AU" sz="2000" dirty="0"/>
          </a:p>
          <a:p>
            <a:r>
              <a:rPr lang="en-AU" sz="1800" dirty="0" smtClean="0"/>
              <a:t>The Sydney Harbour Bridge, also known as the '</a:t>
            </a:r>
            <a:r>
              <a:rPr lang="en-AU" sz="1800" dirty="0" err="1" smtClean="0"/>
              <a:t>Coathanger</a:t>
            </a:r>
            <a:r>
              <a:rPr lang="en-AU" sz="1800" dirty="0" smtClean="0"/>
              <a:t>‘, was opened on March 19th 1932 by Premier Jack Lang, after six years of construction. Made of steel the bridge contains 6 million hand driven rivets. The surface area that requires painting is equal to about the surface area of 60 sports fields. The Bridge has huge hinges to absorb the expansion caused by the hot Sydney sun. You will see them on either side of the bridge at the footings of the Pylons.</a:t>
            </a:r>
          </a:p>
          <a:p>
            <a:endParaRPr lang="en-AU" sz="20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1541022"/>
            <a:ext cx="2258338" cy="3992589"/>
          </a:xfrm>
          <a:prstGeom prst="rect">
            <a:avLst/>
          </a:prstGeom>
        </p:spPr>
      </p:pic>
    </p:spTree>
    <p:extLst>
      <p:ext uri="{BB962C8B-B14F-4D97-AF65-F5344CB8AC3E}">
        <p14:creationId xmlns:p14="http://schemas.microsoft.com/office/powerpoint/2010/main" val="2441133086"/>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shadeToTitle="1">
        <a:blipFill>
          <a:blip r:embed="rId2"/>
          <a:tile tx="0" ty="0" sx="100000" sy="100000" flip="none" algn="tl"/>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79595" y="2708920"/>
            <a:ext cx="2325216" cy="1478837"/>
          </a:xfrm>
          <a:prstGeom prst="rect">
            <a:avLst/>
          </a:prstGeom>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64288" y="491535"/>
            <a:ext cx="1555830" cy="2003909"/>
          </a:xfrm>
          <a:prstGeom prst="rect">
            <a:avLst/>
          </a:prstGeom>
        </p:spPr>
      </p:pic>
      <p:sp>
        <p:nvSpPr>
          <p:cNvPr id="2" name="Title 1"/>
          <p:cNvSpPr>
            <a:spLocks noGrp="1"/>
          </p:cNvSpPr>
          <p:nvPr>
            <p:ph type="title"/>
          </p:nvPr>
        </p:nvSpPr>
        <p:spPr/>
        <p:txBody>
          <a:bodyPr/>
          <a:lstStyle/>
          <a:p>
            <a:r>
              <a:rPr lang="en-AU" dirty="0" smtClean="0"/>
              <a:t>Interesting facts</a:t>
            </a:r>
            <a:endParaRPr lang="en-AU" dirty="0"/>
          </a:p>
        </p:txBody>
      </p:sp>
      <p:sp>
        <p:nvSpPr>
          <p:cNvPr id="5" name="Content Placeholder 4"/>
          <p:cNvSpPr>
            <a:spLocks noGrp="1"/>
          </p:cNvSpPr>
          <p:nvPr>
            <p:ph idx="1"/>
          </p:nvPr>
        </p:nvSpPr>
        <p:spPr>
          <a:xfrm>
            <a:off x="457200" y="1124744"/>
            <a:ext cx="6491064" cy="5001419"/>
          </a:xfrm>
        </p:spPr>
        <p:txBody>
          <a:bodyPr>
            <a:normAutofit/>
          </a:bodyPr>
          <a:lstStyle/>
          <a:p>
            <a:r>
              <a:rPr lang="en-AU" sz="2400" b="1" u="sng" dirty="0" smtClean="0"/>
              <a:t>Sydney Opera House</a:t>
            </a:r>
          </a:p>
          <a:p>
            <a:pPr>
              <a:spcBef>
                <a:spcPts val="0"/>
              </a:spcBef>
              <a:buFont typeface="Courier New" pitchFamily="49" charset="0"/>
              <a:buChar char="o"/>
            </a:pPr>
            <a:r>
              <a:rPr lang="en-AU" sz="1600" dirty="0" smtClean="0"/>
              <a:t>The sails of the Opera House are made up of 1,056,006 self-cleaning white and cream tiles imported from Sweden.</a:t>
            </a:r>
          </a:p>
          <a:p>
            <a:pPr>
              <a:spcBef>
                <a:spcPts val="0"/>
              </a:spcBef>
              <a:buFont typeface="Courier New" pitchFamily="49" charset="0"/>
              <a:buChar char="o"/>
            </a:pPr>
            <a:r>
              <a:rPr lang="en-AU" sz="1600" dirty="0" smtClean="0"/>
              <a:t>The money needed to build the Opera House was funded by a lottery</a:t>
            </a:r>
          </a:p>
          <a:p>
            <a:pPr>
              <a:spcBef>
                <a:spcPts val="0"/>
              </a:spcBef>
              <a:buFont typeface="Courier New" pitchFamily="49" charset="0"/>
              <a:buChar char="o"/>
            </a:pPr>
            <a:r>
              <a:rPr lang="en-AU" sz="1600" dirty="0" smtClean="0"/>
              <a:t>Over 1500 performances are held at the Sydney Opera House each year.</a:t>
            </a:r>
          </a:p>
          <a:p>
            <a:pPr>
              <a:spcBef>
                <a:spcPts val="0"/>
              </a:spcBef>
              <a:buFont typeface="Courier New" pitchFamily="49" charset="0"/>
              <a:buChar char="o"/>
            </a:pPr>
            <a:r>
              <a:rPr lang="en-AU" sz="1600" dirty="0" smtClean="0"/>
              <a:t>The </a:t>
            </a:r>
            <a:r>
              <a:rPr lang="en-AU" sz="1600" dirty="0" smtClean="0"/>
              <a:t>man who thought of the structure got the idea from cutting up an orange and positioning the orange slices into a random pattern and then created a blueprint with the same structure.</a:t>
            </a:r>
            <a:endParaRPr lang="en-AU" sz="1600" dirty="0"/>
          </a:p>
          <a:p>
            <a:pPr>
              <a:spcBef>
                <a:spcPts val="0"/>
              </a:spcBef>
            </a:pPr>
            <a:r>
              <a:rPr lang="en-AU" sz="2400" b="1" u="sng" dirty="0" smtClean="0"/>
              <a:t>Harbour Bridge</a:t>
            </a:r>
          </a:p>
          <a:p>
            <a:pPr>
              <a:buFont typeface="Courier New" pitchFamily="49" charset="0"/>
              <a:buChar char="o"/>
            </a:pPr>
            <a:r>
              <a:rPr lang="en-AU" sz="1600" dirty="0" smtClean="0"/>
              <a:t>At </a:t>
            </a:r>
            <a:r>
              <a:rPr lang="en-AU" sz="1600" dirty="0" smtClean="0"/>
              <a:t>the time, Grey was the only colour paint available in such quantities. It took 272 thousand litres just to get the first coat on.</a:t>
            </a:r>
          </a:p>
          <a:p>
            <a:pPr>
              <a:buFont typeface="Courier New" pitchFamily="49" charset="0"/>
              <a:buChar char="o"/>
            </a:pPr>
            <a:r>
              <a:rPr lang="en-AU" sz="1600" dirty="0" smtClean="0"/>
              <a:t>Retired cavalry officer, Francis De Groot somehow worked his way into the honour guard at the Bridge opening. Just as the ribbon was about to be cut, he galloped forward on his horse and slashed it with his sword, declaring the Bridge open in the name of 'the decent citizens of New South Wales'. After retying the ribbon as best they could, the ceremony continued. De Groot was carried off to a mental hospital, declared insane and later fined for the cost of the ribbon.</a:t>
            </a:r>
          </a:p>
          <a:p>
            <a:pPr>
              <a:buFont typeface="Courier New" pitchFamily="49" charset="0"/>
              <a:buChar char="o"/>
            </a:pPr>
            <a:endParaRPr lang="en-AU" sz="1600" dirty="0" smtClean="0"/>
          </a:p>
          <a:p>
            <a:pPr>
              <a:buFont typeface="Courier New" pitchFamily="49" charset="0"/>
              <a:buChar char="o"/>
            </a:pPr>
            <a:endParaRPr lang="en-AU" sz="1600" dirty="0" smtClean="0"/>
          </a:p>
          <a:p>
            <a:endParaRPr lang="en-AU" sz="2000" b="1" u="sng" dirty="0"/>
          </a:p>
        </p:txBody>
      </p:sp>
      <p:pic>
        <p:nvPicPr>
          <p:cNvPr id="7" name="Picture 6"/>
          <p:cNvPicPr>
            <a:picLocks noChangeAspect="1"/>
          </p:cNvPicPr>
          <p:nvPr/>
        </p:nvPicPr>
        <p:blipFill rotWithShape="1">
          <a:blip r:embed="rId5">
            <a:extLst>
              <a:ext uri="{28A0092B-C50C-407E-A947-70E740481C1C}">
                <a14:useLocalDpi xmlns:a14="http://schemas.microsoft.com/office/drawing/2010/main" val="0"/>
              </a:ext>
            </a:extLst>
          </a:blip>
          <a:srcRect t="22537" b="12661"/>
          <a:stretch/>
        </p:blipFill>
        <p:spPr>
          <a:xfrm>
            <a:off x="4918496" y="5661248"/>
            <a:ext cx="2619375" cy="1129553"/>
          </a:xfrm>
          <a:prstGeom prst="rect">
            <a:avLst/>
          </a:prstGeom>
          <a:ln>
            <a:noFill/>
          </a:ln>
          <a:effectLst>
            <a:softEdge rad="112500"/>
          </a:effectLst>
        </p:spPr>
      </p:pic>
      <p:cxnSp>
        <p:nvCxnSpPr>
          <p:cNvPr id="12" name="Straight Arrow Connector 11"/>
          <p:cNvCxnSpPr/>
          <p:nvPr/>
        </p:nvCxnSpPr>
        <p:spPr>
          <a:xfrm flipH="1">
            <a:off x="6779596" y="5373216"/>
            <a:ext cx="758275" cy="57606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4" name="TextBox 13"/>
          <p:cNvSpPr txBox="1"/>
          <p:nvPr/>
        </p:nvSpPr>
        <p:spPr>
          <a:xfrm>
            <a:off x="6876256" y="5023048"/>
            <a:ext cx="1944216" cy="307777"/>
          </a:xfrm>
          <a:prstGeom prst="rect">
            <a:avLst/>
          </a:prstGeom>
          <a:noFill/>
        </p:spPr>
        <p:txBody>
          <a:bodyPr wrap="square" rtlCol="0">
            <a:spAutoFit/>
          </a:bodyPr>
          <a:lstStyle/>
          <a:p>
            <a:r>
              <a:rPr lang="en-AU" sz="1400" b="1" i="1" u="sng" dirty="0" smtClean="0"/>
              <a:t>Special projection event</a:t>
            </a:r>
            <a:endParaRPr lang="en-AU" sz="1400" b="1" i="1" u="sng" dirty="0"/>
          </a:p>
        </p:txBody>
      </p:sp>
    </p:spTree>
    <p:extLst>
      <p:ext uri="{BB962C8B-B14F-4D97-AF65-F5344CB8AC3E}">
        <p14:creationId xmlns:p14="http://schemas.microsoft.com/office/powerpoint/2010/main" val="186891803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arn(inVertical)">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3"/>
                                        </p:tgtEl>
                                        <p:attrNameLst>
                                          <p:attrName>style.visibility</p:attrName>
                                        </p:attrNameLst>
                                      </p:cBhvr>
                                      <p:to>
                                        <p:strVal val="visible"/>
                                      </p:to>
                                    </p:set>
                                    <p:animEffect transition="in" filter="wipe(down)">
                                      <p:cBhvr>
                                        <p:cTn id="47" dur="500"/>
                                        <p:tgtEl>
                                          <p:spTgt spid="3"/>
                                        </p:tgtEl>
                                      </p:cBhvr>
                                    </p:animEffect>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4"/>
                                        </p:tgtEl>
                                        <p:attrNameLst>
                                          <p:attrName>style.visibility</p:attrName>
                                        </p:attrNameLst>
                                      </p:cBhvr>
                                      <p:to>
                                        <p:strVal val="visible"/>
                                      </p:to>
                                    </p:set>
                                    <p:anim calcmode="lin" valueType="num">
                                      <p:cBhvr additive="base">
                                        <p:cTn id="52" dur="500" fill="hold"/>
                                        <p:tgtEl>
                                          <p:spTgt spid="4"/>
                                        </p:tgtEl>
                                        <p:attrNameLst>
                                          <p:attrName>ppt_x</p:attrName>
                                        </p:attrNameLst>
                                      </p:cBhvr>
                                      <p:tavLst>
                                        <p:tav tm="0">
                                          <p:val>
                                            <p:strVal val="#ppt_x"/>
                                          </p:val>
                                        </p:tav>
                                        <p:tav tm="100000">
                                          <p:val>
                                            <p:strVal val="#ppt_x"/>
                                          </p:val>
                                        </p:tav>
                                      </p:tavLst>
                                    </p:anim>
                                    <p:anim calcmode="lin" valueType="num">
                                      <p:cBhvr additive="base">
                                        <p:cTn id="5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6" presetClass="entr" presetSubtype="0" fill="hold" nodeType="clickEffect">
                                  <p:stCondLst>
                                    <p:cond delay="0"/>
                                  </p:stCondLst>
                                  <p:childTnLst>
                                    <p:set>
                                      <p:cBhvr>
                                        <p:cTn id="57" dur="1" fill="hold">
                                          <p:stCondLst>
                                            <p:cond delay="0"/>
                                          </p:stCondLst>
                                        </p:cTn>
                                        <p:tgtEl>
                                          <p:spTgt spid="7"/>
                                        </p:tgtEl>
                                        <p:attrNameLst>
                                          <p:attrName>style.visibility</p:attrName>
                                        </p:attrNameLst>
                                      </p:cBhvr>
                                      <p:to>
                                        <p:strVal val="visible"/>
                                      </p:to>
                                    </p:set>
                                    <p:animEffect transition="in" filter="wipe(down)">
                                      <p:cBhvr>
                                        <p:cTn id="58" dur="580">
                                          <p:stCondLst>
                                            <p:cond delay="0"/>
                                          </p:stCondLst>
                                        </p:cTn>
                                        <p:tgtEl>
                                          <p:spTgt spid="7"/>
                                        </p:tgtEl>
                                      </p:cBhvr>
                                    </p:animEffect>
                                    <p:anim calcmode="lin" valueType="num">
                                      <p:cBhvr>
                                        <p:cTn id="59"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64" dur="26">
                                          <p:stCondLst>
                                            <p:cond delay="650"/>
                                          </p:stCondLst>
                                        </p:cTn>
                                        <p:tgtEl>
                                          <p:spTgt spid="7"/>
                                        </p:tgtEl>
                                      </p:cBhvr>
                                      <p:to x="100000" y="60000"/>
                                    </p:animScale>
                                    <p:animScale>
                                      <p:cBhvr>
                                        <p:cTn id="65" dur="166" decel="50000">
                                          <p:stCondLst>
                                            <p:cond delay="676"/>
                                          </p:stCondLst>
                                        </p:cTn>
                                        <p:tgtEl>
                                          <p:spTgt spid="7"/>
                                        </p:tgtEl>
                                      </p:cBhvr>
                                      <p:to x="100000" y="100000"/>
                                    </p:animScale>
                                    <p:animScale>
                                      <p:cBhvr>
                                        <p:cTn id="66" dur="26">
                                          <p:stCondLst>
                                            <p:cond delay="1312"/>
                                          </p:stCondLst>
                                        </p:cTn>
                                        <p:tgtEl>
                                          <p:spTgt spid="7"/>
                                        </p:tgtEl>
                                      </p:cBhvr>
                                      <p:to x="100000" y="80000"/>
                                    </p:animScale>
                                    <p:animScale>
                                      <p:cBhvr>
                                        <p:cTn id="67" dur="166" decel="50000">
                                          <p:stCondLst>
                                            <p:cond delay="1338"/>
                                          </p:stCondLst>
                                        </p:cTn>
                                        <p:tgtEl>
                                          <p:spTgt spid="7"/>
                                        </p:tgtEl>
                                      </p:cBhvr>
                                      <p:to x="100000" y="100000"/>
                                    </p:animScale>
                                    <p:animScale>
                                      <p:cBhvr>
                                        <p:cTn id="68" dur="26">
                                          <p:stCondLst>
                                            <p:cond delay="1642"/>
                                          </p:stCondLst>
                                        </p:cTn>
                                        <p:tgtEl>
                                          <p:spTgt spid="7"/>
                                        </p:tgtEl>
                                      </p:cBhvr>
                                      <p:to x="100000" y="90000"/>
                                    </p:animScale>
                                    <p:animScale>
                                      <p:cBhvr>
                                        <p:cTn id="69" dur="166" decel="50000">
                                          <p:stCondLst>
                                            <p:cond delay="1668"/>
                                          </p:stCondLst>
                                        </p:cTn>
                                        <p:tgtEl>
                                          <p:spTgt spid="7"/>
                                        </p:tgtEl>
                                      </p:cBhvr>
                                      <p:to x="100000" y="100000"/>
                                    </p:animScale>
                                    <p:animScale>
                                      <p:cBhvr>
                                        <p:cTn id="70" dur="26">
                                          <p:stCondLst>
                                            <p:cond delay="1808"/>
                                          </p:stCondLst>
                                        </p:cTn>
                                        <p:tgtEl>
                                          <p:spTgt spid="7"/>
                                        </p:tgtEl>
                                      </p:cBhvr>
                                      <p:to x="100000" y="95000"/>
                                    </p:animScale>
                                    <p:animScale>
                                      <p:cBhvr>
                                        <p:cTn id="71" dur="166" decel="50000">
                                          <p:stCondLst>
                                            <p:cond delay="1834"/>
                                          </p:stCondLst>
                                        </p:cTn>
                                        <p:tgtEl>
                                          <p:spTgt spid="7"/>
                                        </p:tgtEl>
                                      </p:cBhvr>
                                      <p:to x="100000" y="100000"/>
                                    </p:animScale>
                                  </p:childTnLst>
                                </p:cTn>
                              </p:par>
                            </p:childTnLst>
                          </p:cTn>
                        </p:par>
                      </p:childTnLst>
                    </p:cTn>
                  </p:par>
                  <p:par>
                    <p:cTn id="72" fill="hold">
                      <p:stCondLst>
                        <p:cond delay="indefinite"/>
                      </p:stCondLst>
                      <p:childTnLst>
                        <p:par>
                          <p:cTn id="73" fill="hold">
                            <p:stCondLst>
                              <p:cond delay="0"/>
                            </p:stCondLst>
                            <p:childTnLst>
                              <p:par>
                                <p:cTn id="74" presetID="2" presetClass="entr" presetSubtype="4" fill="hold" grpId="0" nodeType="clickEffect">
                                  <p:stCondLst>
                                    <p:cond delay="0"/>
                                  </p:stCondLst>
                                  <p:childTnLst>
                                    <p:set>
                                      <p:cBhvr>
                                        <p:cTn id="75" dur="1" fill="hold">
                                          <p:stCondLst>
                                            <p:cond delay="0"/>
                                          </p:stCondLst>
                                        </p:cTn>
                                        <p:tgtEl>
                                          <p:spTgt spid="14"/>
                                        </p:tgtEl>
                                        <p:attrNameLst>
                                          <p:attrName>style.visibility</p:attrName>
                                        </p:attrNameLst>
                                      </p:cBhvr>
                                      <p:to>
                                        <p:strVal val="visible"/>
                                      </p:to>
                                    </p:set>
                                    <p:anim calcmode="lin" valueType="num">
                                      <p:cBhvr additive="base">
                                        <p:cTn id="76" dur="500" fill="hold"/>
                                        <p:tgtEl>
                                          <p:spTgt spid="14"/>
                                        </p:tgtEl>
                                        <p:attrNameLst>
                                          <p:attrName>ppt_x</p:attrName>
                                        </p:attrNameLst>
                                      </p:cBhvr>
                                      <p:tavLst>
                                        <p:tav tm="0">
                                          <p:val>
                                            <p:strVal val="#ppt_x"/>
                                          </p:val>
                                        </p:tav>
                                        <p:tav tm="100000">
                                          <p:val>
                                            <p:strVal val="#ppt_x"/>
                                          </p:val>
                                        </p:tav>
                                      </p:tavLst>
                                    </p:anim>
                                    <p:anim calcmode="lin" valueType="num">
                                      <p:cBhvr additive="base">
                                        <p:cTn id="77"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nodeType="clickEffect">
                                  <p:stCondLst>
                                    <p:cond delay="0"/>
                                  </p:stCondLst>
                                  <p:childTnLst>
                                    <p:set>
                                      <p:cBhvr>
                                        <p:cTn id="81" dur="1" fill="hold">
                                          <p:stCondLst>
                                            <p:cond delay="0"/>
                                          </p:stCondLst>
                                        </p:cTn>
                                        <p:tgtEl>
                                          <p:spTgt spid="12"/>
                                        </p:tgtEl>
                                        <p:attrNameLst>
                                          <p:attrName>style.visibility</p:attrName>
                                        </p:attrNameLst>
                                      </p:cBhvr>
                                      <p:to>
                                        <p:strVal val="visible"/>
                                      </p:to>
                                    </p:set>
                                    <p:animEffect transition="in" filter="barn(inVertical)">
                                      <p:cBhvr>
                                        <p:cTn id="8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14"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Sydney Opera House &amp;amp; Harbour Bridge&amp;quot;&quot;/&gt;&lt;property id=&quot;20307&quot; value=&quot;256&quot;/&gt;&lt;/object&gt;&lt;object type=&quot;3&quot; unique_id=&quot;10006&quot;&gt;&lt;property id=&quot;20148&quot; value=&quot;5&quot;/&gt;&lt;property id=&quot;20300&quot; value=&quot;Slide 4 - &amp;quot;Sydney Opera house and Harbour Bridge; What it is.&amp;quot;&quot;/&gt;&lt;property id=&quot;20307&quot; value=&quot;259&quot;/&gt;&lt;/object&gt;&lt;object type=&quot;3&quot; unique_id=&quot;10007&quot;&gt;&lt;property id=&quot;20148&quot; value=&quot;5&quot;/&gt;&lt;property id=&quot;20300&quot; value=&quot;Slide 3 - &amp;quot;Location&amp;quot;&quot;/&gt;&lt;property id=&quot;20307&quot; value=&quot;257&quot;/&gt;&lt;/object&gt;&lt;object type=&quot;3&quot; unique_id=&quot;10080&quot;&gt;&lt;property id=&quot;20148&quot; value=&quot;5&quot;/&gt;&lt;property id=&quot;20300&quot; value=&quot;Slide 2 - &amp;quot;Sydney Opera House and Harbour bridge.&amp;quot;&quot;/&gt;&lt;property id=&quot;20307&quot; value=&quot;260&quot;/&gt;&lt;/object&gt;&lt;object type=&quot;3&quot; unique_id=&quot;10081&quot;&gt;&lt;property id=&quot;20148&quot; value=&quot;5&quot;/&gt;&lt;property id=&quot;20300&quot; value=&quot;Slide 5 - &amp;quot;Interesting facts&amp;quot;&quot;/&gt;&lt;property id=&quot;20307&quot; value=&quot;261&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70</TotalTime>
  <Words>472</Words>
  <Application>Microsoft Office PowerPoint</Application>
  <PresentationFormat>On-screen Show (4:3)</PresentationFormat>
  <Paragraphs>27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Sydney Opera House &amp; Harbour Bridge</vt:lpstr>
      <vt:lpstr>Sydney Opera House and Harbour bridge.</vt:lpstr>
      <vt:lpstr>Location</vt:lpstr>
      <vt:lpstr>Sydney Opera house and Harbour Bridge; What it is.</vt:lpstr>
      <vt:lpstr>Interesting facts</vt:lpstr>
    </vt:vector>
  </TitlesOfParts>
  <Company>NSW, Department of Education and Training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Sydney Opera House &amp; Harbour Bridge</dc:title>
  <dc:creator>yura.cho</dc:creator>
  <cp:lastModifiedBy>yura.cho</cp:lastModifiedBy>
  <cp:revision>13</cp:revision>
  <dcterms:created xsi:type="dcterms:W3CDTF">2013-05-16T02:15:57Z</dcterms:created>
  <dcterms:modified xsi:type="dcterms:W3CDTF">2013-05-17T00:57:08Z</dcterms:modified>
</cp:coreProperties>
</file>