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3" r:id="rId8"/>
    <p:sldId id="262" r:id="rId9"/>
    <p:sldId id="264" r:id="rId10"/>
  </p:sldIdLst>
  <p:sldSz cx="9144000" cy="6858000" type="screen4x3"/>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83" autoAdjust="0"/>
  </p:normalViewPr>
  <p:slideViewPr>
    <p:cSldViewPr>
      <p:cViewPr varScale="1">
        <p:scale>
          <a:sx n="103" d="100"/>
          <a:sy n="103" d="100"/>
        </p:scale>
        <p:origin x="-2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40C069B2-0B7C-484B-9D61-5D80C54DC12E}" type="datetimeFigureOut">
              <a:rPr lang="en-AU" smtClean="0"/>
              <a:t>27/11/2012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42D32FD-96D6-48E6-AEF2-468B446030C3}" type="slidenum">
              <a:rPr lang="en-AU" smtClean="0"/>
              <a:t>‹#›</a:t>
            </a:fld>
            <a:endParaRPr lang="en-AU"/>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069B2-0B7C-484B-9D61-5D80C54DC12E}" type="datetimeFigureOut">
              <a:rPr lang="en-AU" smtClean="0"/>
              <a:t>27/11/2012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42D32FD-96D6-48E6-AEF2-468B446030C3}"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069B2-0B7C-484B-9D61-5D80C54DC12E}" type="datetimeFigureOut">
              <a:rPr lang="en-AU" smtClean="0"/>
              <a:t>27/11/2012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42D32FD-96D6-48E6-AEF2-468B446030C3}"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069B2-0B7C-484B-9D61-5D80C54DC12E}" type="datetimeFigureOut">
              <a:rPr lang="en-AU" smtClean="0"/>
              <a:t>27/11/2012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42D32FD-96D6-48E6-AEF2-468B446030C3}"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40C069B2-0B7C-484B-9D61-5D80C54DC12E}" type="datetimeFigureOut">
              <a:rPr lang="en-AU" smtClean="0"/>
              <a:t>27/11/2012</a:t>
            </a:fld>
            <a:endParaRPr lang="en-AU"/>
          </a:p>
        </p:txBody>
      </p:sp>
      <p:sp>
        <p:nvSpPr>
          <p:cNvPr id="91" name="Footer Placeholder 90"/>
          <p:cNvSpPr>
            <a:spLocks noGrp="1"/>
          </p:cNvSpPr>
          <p:nvPr>
            <p:ph type="ftr" sz="quarter" idx="11"/>
          </p:nvPr>
        </p:nvSpPr>
        <p:spPr/>
        <p:txBody>
          <a:bodyPr/>
          <a:lstStyle/>
          <a:p>
            <a:endParaRPr lang="en-AU"/>
          </a:p>
        </p:txBody>
      </p:sp>
      <p:sp>
        <p:nvSpPr>
          <p:cNvPr id="92" name="Slide Number Placeholder 91"/>
          <p:cNvSpPr>
            <a:spLocks noGrp="1"/>
          </p:cNvSpPr>
          <p:nvPr>
            <p:ph type="sldNum" sz="quarter" idx="12"/>
          </p:nvPr>
        </p:nvSpPr>
        <p:spPr/>
        <p:txBody>
          <a:bodyPr/>
          <a:lstStyle/>
          <a:p>
            <a:fld id="{242D32FD-96D6-48E6-AEF2-468B446030C3}" type="slidenum">
              <a:rPr lang="en-AU" smtClean="0"/>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C069B2-0B7C-484B-9D61-5D80C54DC12E}" type="datetimeFigureOut">
              <a:rPr lang="en-AU" smtClean="0"/>
              <a:t>27/11/2012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42D32FD-96D6-48E6-AEF2-468B446030C3}"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C069B2-0B7C-484B-9D61-5D80C54DC12E}" type="datetimeFigureOut">
              <a:rPr lang="en-AU" smtClean="0"/>
              <a:t>27/11/2012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42D32FD-96D6-48E6-AEF2-468B446030C3}"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C069B2-0B7C-484B-9D61-5D80C54DC12E}" type="datetimeFigureOut">
              <a:rPr lang="en-AU" smtClean="0"/>
              <a:t>27/11/2012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42D32FD-96D6-48E6-AEF2-468B446030C3}"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069B2-0B7C-484B-9D61-5D80C54DC12E}" type="datetimeFigureOut">
              <a:rPr lang="en-AU" smtClean="0"/>
              <a:t>27/11/2012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42D32FD-96D6-48E6-AEF2-468B446030C3}"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C069B2-0B7C-484B-9D61-5D80C54DC12E}" type="datetimeFigureOut">
              <a:rPr lang="en-AU" smtClean="0"/>
              <a:t>27/11/2012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42D32FD-96D6-48E6-AEF2-468B446030C3}" type="slidenum">
              <a:rPr lang="en-AU" smtClean="0"/>
              <a:t>‹#›</a:t>
            </a:fld>
            <a:endParaRPr lang="en-AU"/>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40C069B2-0B7C-484B-9D61-5D80C54DC12E}" type="datetimeFigureOut">
              <a:rPr lang="en-AU" smtClean="0"/>
              <a:t>27/11/2012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42D32FD-96D6-48E6-AEF2-468B446030C3}" type="slidenum">
              <a:rPr lang="en-AU" smtClean="0"/>
              <a:t>‹#›</a:t>
            </a:fld>
            <a:endParaRPr lang="en-AU"/>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40C069B2-0B7C-484B-9D61-5D80C54DC12E}" type="datetimeFigureOut">
              <a:rPr lang="en-AU" smtClean="0"/>
              <a:t>27/11/2012</a:t>
            </a:fld>
            <a:endParaRPr lang="en-AU"/>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AU"/>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242D32FD-96D6-48E6-AEF2-468B446030C3}" type="slidenum">
              <a:rPr lang="en-AU" smtClean="0"/>
              <a:t>‹#›</a:t>
            </a:fld>
            <a:endParaRPr lang="en-A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2" Type="http://schemas.openxmlformats.org/officeDocument/2006/relationships/hyperlink" Target="http://youtu.be/2jB8qbjlKe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youtu.be/2jB8qbjlKe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3356992"/>
            <a:ext cx="4419600" cy="1600327"/>
          </a:xfrm>
        </p:spPr>
        <p:txBody>
          <a:bodyPr>
            <a:noAutofit/>
          </a:bodyPr>
          <a:lstStyle/>
          <a:p>
            <a:r>
              <a:rPr lang="en-AU" sz="6600" dirty="0" smtClean="0"/>
              <a:t>The Heel and Toe Polka!</a:t>
            </a:r>
            <a:endParaRPr lang="en-AU" sz="66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9160" r="20669"/>
          <a:stretch/>
        </p:blipFill>
        <p:spPr>
          <a:xfrm rot="16200000">
            <a:off x="5898407" y="1264666"/>
            <a:ext cx="1836636" cy="3429000"/>
          </a:xfrm>
          <a:prstGeom prst="rect">
            <a:avLst/>
          </a:prstGeom>
        </p:spPr>
      </p:pic>
      <p:sp>
        <p:nvSpPr>
          <p:cNvPr id="6" name="TextBox 5"/>
          <p:cNvSpPr txBox="1"/>
          <p:nvPr/>
        </p:nvSpPr>
        <p:spPr>
          <a:xfrm>
            <a:off x="5102225" y="3897484"/>
            <a:ext cx="3429000" cy="369332"/>
          </a:xfrm>
          <a:prstGeom prst="rect">
            <a:avLst/>
          </a:prstGeom>
          <a:noFill/>
        </p:spPr>
        <p:txBody>
          <a:bodyPr wrap="square" rtlCol="0">
            <a:spAutoFit/>
          </a:bodyPr>
          <a:lstStyle/>
          <a:p>
            <a:r>
              <a:rPr lang="en-AU" dirty="0" smtClean="0"/>
              <a:t>Angus Lawrence    &amp;   Brit Turner</a:t>
            </a:r>
            <a:endParaRPr lang="en-AU" dirty="0"/>
          </a:p>
        </p:txBody>
      </p:sp>
      <p:sp>
        <p:nvSpPr>
          <p:cNvPr id="7" name="TextBox 6"/>
          <p:cNvSpPr txBox="1"/>
          <p:nvPr/>
        </p:nvSpPr>
        <p:spPr>
          <a:xfrm>
            <a:off x="5220072" y="3528152"/>
            <a:ext cx="1656184" cy="369332"/>
          </a:xfrm>
          <a:prstGeom prst="rect">
            <a:avLst/>
          </a:prstGeom>
          <a:noFill/>
        </p:spPr>
        <p:txBody>
          <a:bodyPr wrap="square" rtlCol="0">
            <a:spAutoFit/>
          </a:bodyPr>
          <a:lstStyle/>
          <a:p>
            <a:r>
              <a:rPr lang="en-AU" dirty="0" smtClean="0">
                <a:solidFill>
                  <a:schemeClr val="bg1"/>
                </a:solidFill>
              </a:rPr>
              <a:t>By:</a:t>
            </a:r>
            <a:endParaRPr lang="en-AU" dirty="0">
              <a:solidFill>
                <a:schemeClr val="bg1"/>
              </a:solidFill>
            </a:endParaRPr>
          </a:p>
        </p:txBody>
      </p:sp>
      <p:sp>
        <p:nvSpPr>
          <p:cNvPr id="8" name="Oval Callout 7"/>
          <p:cNvSpPr/>
          <p:nvPr/>
        </p:nvSpPr>
        <p:spPr>
          <a:xfrm>
            <a:off x="3563888" y="1700808"/>
            <a:ext cx="1656184" cy="936104"/>
          </a:xfrm>
          <a:prstGeom prst="wedgeEllipseCallout">
            <a:avLst>
              <a:gd name="adj1" fmla="val -47044"/>
              <a:gd name="adj2" fmla="val 51647"/>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3826094" y="1823903"/>
            <a:ext cx="1368152" cy="923330"/>
          </a:xfrm>
          <a:prstGeom prst="rect">
            <a:avLst/>
          </a:prstGeom>
          <a:noFill/>
        </p:spPr>
        <p:txBody>
          <a:bodyPr wrap="square" rtlCol="0">
            <a:spAutoFit/>
          </a:bodyPr>
          <a:lstStyle/>
          <a:p>
            <a:r>
              <a:rPr lang="en-AU" dirty="0" smtClean="0"/>
              <a:t>Heel &amp; Toe,</a:t>
            </a:r>
          </a:p>
          <a:p>
            <a:r>
              <a:rPr lang="en-AU" dirty="0" smtClean="0"/>
              <a:t>Heel &amp; Toe!</a:t>
            </a:r>
          </a:p>
          <a:p>
            <a:endParaRPr lang="en-AU" dirty="0"/>
          </a:p>
        </p:txBody>
      </p:sp>
    </p:spTree>
    <p:extLst>
      <p:ext uri="{BB962C8B-B14F-4D97-AF65-F5344CB8AC3E}">
        <p14:creationId xmlns:p14="http://schemas.microsoft.com/office/powerpoint/2010/main" val="26962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6" presetClass="exit" presetSubtype="0" fill="hold" grpId="0" nodeType="clickEffect">
                                  <p:stCondLst>
                                    <p:cond delay="0"/>
                                  </p:stCondLst>
                                  <p:childTnLst>
                                    <p:animEffect transition="out" filter="wipe(down)">
                                      <p:cBhvr>
                                        <p:cTn id="22" dur="180" accel="50000">
                                          <p:stCondLst>
                                            <p:cond delay="1820"/>
                                          </p:stCondLst>
                                        </p:cTn>
                                        <p:tgtEl>
                                          <p:spTgt spid="6"/>
                                        </p:tgtEl>
                                      </p:cBhvr>
                                    </p:animEffect>
                                    <p:anim calcmode="lin" valueType="num">
                                      <p:cBhvr>
                                        <p:cTn id="23"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24"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25"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9"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30" dur="26">
                                          <p:stCondLst>
                                            <p:cond delay="620"/>
                                          </p:stCondLst>
                                        </p:cTn>
                                        <p:tgtEl>
                                          <p:spTgt spid="6"/>
                                        </p:tgtEl>
                                      </p:cBhvr>
                                      <p:to x="100000" y="60000"/>
                                    </p:animScale>
                                    <p:animScale>
                                      <p:cBhvr>
                                        <p:cTn id="31" dur="166" decel="50000">
                                          <p:stCondLst>
                                            <p:cond delay="64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set>
                                      <p:cBhvr>
                                        <p:cTn id="38" dur="1" fill="hold">
                                          <p:stCondLst>
                                            <p:cond delay="19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grpId="0" nodeType="clickEffect">
                                  <p:stCondLst>
                                    <p:cond delay="0"/>
                                  </p:stCondLst>
                                  <p:childTnLst>
                                    <p:anim calcmode="lin" valueType="num">
                                      <p:cBhvr>
                                        <p:cTn id="42" dur="500"/>
                                        <p:tgtEl>
                                          <p:spTgt spid="7"/>
                                        </p:tgtEl>
                                        <p:attrNameLst>
                                          <p:attrName>ppt_w</p:attrName>
                                        </p:attrNameLst>
                                      </p:cBhvr>
                                      <p:tavLst>
                                        <p:tav tm="0">
                                          <p:val>
                                            <p:strVal val="ppt_w"/>
                                          </p:val>
                                        </p:tav>
                                        <p:tav tm="100000">
                                          <p:val>
                                            <p:fltVal val="0"/>
                                          </p:val>
                                        </p:tav>
                                      </p:tavLst>
                                    </p:anim>
                                    <p:anim calcmode="lin" valueType="num">
                                      <p:cBhvr>
                                        <p:cTn id="43" dur="500"/>
                                        <p:tgtEl>
                                          <p:spTgt spid="7"/>
                                        </p:tgtEl>
                                        <p:attrNameLst>
                                          <p:attrName>ppt_h</p:attrName>
                                        </p:attrNameLst>
                                      </p:cBhvr>
                                      <p:tavLst>
                                        <p:tav tm="0">
                                          <p:val>
                                            <p:strVal val="ppt_h"/>
                                          </p:val>
                                        </p:tav>
                                        <p:tav tm="100000">
                                          <p:val>
                                            <p:fltVal val="0"/>
                                          </p:val>
                                        </p:tav>
                                      </p:tavLst>
                                    </p:anim>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Step 1 - Organising Partners and Groups</a:t>
            </a:r>
            <a:endParaRPr lang="en-AU" dirty="0"/>
          </a:p>
        </p:txBody>
      </p:sp>
      <p:sp>
        <p:nvSpPr>
          <p:cNvPr id="3" name="Content Placeholder 2"/>
          <p:cNvSpPr>
            <a:spLocks noGrp="1"/>
          </p:cNvSpPr>
          <p:nvPr>
            <p:ph idx="1"/>
          </p:nvPr>
        </p:nvSpPr>
        <p:spPr/>
        <p:txBody>
          <a:bodyPr/>
          <a:lstStyle/>
          <a:p>
            <a:r>
              <a:rPr lang="en-AU" dirty="0" smtClean="0"/>
              <a:t>First get a partner</a:t>
            </a:r>
          </a:p>
          <a:p>
            <a:r>
              <a:rPr lang="en-AU" dirty="0" smtClean="0"/>
              <a:t>Then get into a circle, with your partner (Boys on inside)</a:t>
            </a:r>
          </a:p>
          <a:p>
            <a:r>
              <a:rPr lang="en-AU" dirty="0" smtClean="0"/>
              <a:t>When the music starts, start dancing with your partner, after you finish the dance, the girls on the outside rotate. We all get a new partner and start again!</a:t>
            </a:r>
          </a:p>
          <a:p>
            <a:endParaRPr lang="en-AU"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1061" r="18046"/>
          <a:stretch/>
        </p:blipFill>
        <p:spPr>
          <a:xfrm rot="16200000">
            <a:off x="3507910" y="1324738"/>
            <a:ext cx="760030" cy="936105"/>
          </a:xfrm>
          <a:prstGeom prst="rect">
            <a:avLst/>
          </a:prstGeom>
        </p:spPr>
      </p:pic>
      <p:cxnSp>
        <p:nvCxnSpPr>
          <p:cNvPr id="6" name="Straight Arrow Connector 5"/>
          <p:cNvCxnSpPr/>
          <p:nvPr/>
        </p:nvCxnSpPr>
        <p:spPr>
          <a:xfrm>
            <a:off x="3059832" y="1792790"/>
            <a:ext cx="360040" cy="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798103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Step 2 –  Learning The Dance!</a:t>
            </a:r>
            <a:endParaRPr lang="en-AU" dirty="0"/>
          </a:p>
        </p:txBody>
      </p:sp>
      <p:sp>
        <p:nvSpPr>
          <p:cNvPr id="3" name="Content Placeholder 2"/>
          <p:cNvSpPr>
            <a:spLocks noGrp="1"/>
          </p:cNvSpPr>
          <p:nvPr>
            <p:ph idx="1"/>
          </p:nvPr>
        </p:nvSpPr>
        <p:spPr/>
        <p:txBody>
          <a:bodyPr>
            <a:normAutofit/>
          </a:bodyPr>
          <a:lstStyle/>
          <a:p>
            <a:pPr marL="0" indent="0">
              <a:buNone/>
            </a:pPr>
            <a:r>
              <a:rPr lang="en-AU" sz="2800" b="1" i="1" u="sng" dirty="0" smtClean="0"/>
              <a:t>Part 1</a:t>
            </a:r>
          </a:p>
          <a:p>
            <a:pPr marL="514350" indent="-514350">
              <a:buFont typeface="+mj-lt"/>
              <a:buAutoNum type="arabicPeriod"/>
            </a:pPr>
            <a:r>
              <a:rPr lang="en-AU" dirty="0" smtClean="0"/>
              <a:t>First of all, there is the ‘Heel &amp; Toe’ Part:</a:t>
            </a:r>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2708920"/>
            <a:ext cx="3203848" cy="2402886"/>
          </a:xfrm>
          <a:prstGeom prst="rect">
            <a:avLst/>
          </a:prstGeom>
        </p:spPr>
      </p:pic>
      <p:sp>
        <p:nvSpPr>
          <p:cNvPr id="5" name="TextBox 4"/>
          <p:cNvSpPr txBox="1"/>
          <p:nvPr/>
        </p:nvSpPr>
        <p:spPr>
          <a:xfrm>
            <a:off x="521436" y="5111806"/>
            <a:ext cx="3168352" cy="707886"/>
          </a:xfrm>
          <a:prstGeom prst="rect">
            <a:avLst/>
          </a:prstGeom>
          <a:noFill/>
        </p:spPr>
        <p:txBody>
          <a:bodyPr wrap="square" rtlCol="0">
            <a:spAutoFit/>
          </a:bodyPr>
          <a:lstStyle/>
          <a:p>
            <a:r>
              <a:rPr lang="en-AU" sz="2000" dirty="0" smtClean="0"/>
              <a:t>A) Put your right heel on the ground and toe pointing up</a:t>
            </a:r>
            <a:endParaRPr lang="en-AU" sz="2000" dirty="0"/>
          </a:p>
        </p:txBody>
      </p:sp>
      <p:cxnSp>
        <p:nvCxnSpPr>
          <p:cNvPr id="7" name="Straight Arrow Connector 6"/>
          <p:cNvCxnSpPr/>
          <p:nvPr/>
        </p:nvCxnSpPr>
        <p:spPr>
          <a:xfrm>
            <a:off x="4030999" y="3922981"/>
            <a:ext cx="1008112"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5438" y="2696302"/>
            <a:ext cx="3220672" cy="2415504"/>
          </a:xfrm>
          <a:prstGeom prst="rect">
            <a:avLst/>
          </a:prstGeom>
        </p:spPr>
      </p:pic>
      <p:sp>
        <p:nvSpPr>
          <p:cNvPr id="10" name="TextBox 9"/>
          <p:cNvSpPr txBox="1"/>
          <p:nvPr/>
        </p:nvSpPr>
        <p:spPr>
          <a:xfrm>
            <a:off x="5325438" y="5185979"/>
            <a:ext cx="3096344" cy="646331"/>
          </a:xfrm>
          <a:prstGeom prst="rect">
            <a:avLst/>
          </a:prstGeom>
          <a:noFill/>
        </p:spPr>
        <p:txBody>
          <a:bodyPr wrap="square" rtlCol="0">
            <a:spAutoFit/>
          </a:bodyPr>
          <a:lstStyle/>
          <a:p>
            <a:r>
              <a:rPr lang="en-AU" dirty="0" smtClean="0"/>
              <a:t>B) Then switch, put your toe on the ground and heel raised.</a:t>
            </a:r>
            <a:endParaRPr lang="en-AU" dirty="0"/>
          </a:p>
        </p:txBody>
      </p:sp>
      <p:sp>
        <p:nvSpPr>
          <p:cNvPr id="12" name="TextBox 11"/>
          <p:cNvSpPr txBox="1"/>
          <p:nvPr/>
        </p:nvSpPr>
        <p:spPr>
          <a:xfrm>
            <a:off x="251520" y="6116413"/>
            <a:ext cx="8712968" cy="400110"/>
          </a:xfrm>
          <a:prstGeom prst="rect">
            <a:avLst/>
          </a:prstGeom>
          <a:noFill/>
        </p:spPr>
        <p:txBody>
          <a:bodyPr wrap="square" rtlCol="0">
            <a:spAutoFit/>
          </a:bodyPr>
          <a:lstStyle/>
          <a:p>
            <a:r>
              <a:rPr lang="en-AU" sz="2000" i="1" u="sng" dirty="0" smtClean="0"/>
              <a:t>Repeat these moves twice, the music will help you. </a:t>
            </a:r>
            <a:r>
              <a:rPr lang="en-AU" sz="2000" i="1" u="sng" dirty="0" err="1" smtClean="0"/>
              <a:t>Eg</a:t>
            </a:r>
            <a:r>
              <a:rPr lang="en-AU" sz="2000" i="1" u="sng" dirty="0" smtClean="0"/>
              <a:t>, Heel and Toe, Heel and Toe…</a:t>
            </a:r>
            <a:endParaRPr lang="en-AU" sz="2000" i="1" u="sng" dirty="0"/>
          </a:p>
        </p:txBody>
      </p:sp>
    </p:spTree>
    <p:extLst>
      <p:ext uri="{BB962C8B-B14F-4D97-AF65-F5344CB8AC3E}">
        <p14:creationId xmlns:p14="http://schemas.microsoft.com/office/powerpoint/2010/main" val="3154796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Step 2 – Learning The Dance!</a:t>
            </a:r>
            <a:endParaRPr lang="en-AU" dirty="0"/>
          </a:p>
        </p:txBody>
      </p:sp>
      <p:sp>
        <p:nvSpPr>
          <p:cNvPr id="3" name="Content Placeholder 2"/>
          <p:cNvSpPr>
            <a:spLocks noGrp="1"/>
          </p:cNvSpPr>
          <p:nvPr>
            <p:ph idx="1"/>
          </p:nvPr>
        </p:nvSpPr>
        <p:spPr/>
        <p:txBody>
          <a:bodyPr>
            <a:normAutofit/>
          </a:bodyPr>
          <a:lstStyle/>
          <a:p>
            <a:pPr marL="0" indent="0">
              <a:buNone/>
            </a:pPr>
            <a:r>
              <a:rPr lang="en-AU" sz="2800" b="1" i="1" u="sng" dirty="0" smtClean="0"/>
              <a:t>Part 2</a:t>
            </a:r>
          </a:p>
          <a:p>
            <a:pPr marL="457200" indent="-457200">
              <a:buFont typeface="+mj-lt"/>
              <a:buAutoNum type="arabicPeriod"/>
            </a:pPr>
            <a:r>
              <a:rPr lang="en-AU" dirty="0" smtClean="0"/>
              <a:t>The second part, ‘Slide, 2, 3, 4!’:</a:t>
            </a:r>
          </a:p>
          <a:p>
            <a:pPr marL="0" indent="0">
              <a:buNone/>
            </a:pPr>
            <a:endParaRPr lang="en-AU" sz="2800" b="1" i="1" u="sn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780928"/>
            <a:ext cx="2592288" cy="1944216"/>
          </a:xfrm>
          <a:prstGeom prst="rect">
            <a:avLst/>
          </a:prstGeom>
        </p:spPr>
      </p:pic>
      <p:sp>
        <p:nvSpPr>
          <p:cNvPr id="5" name="TextBox 4"/>
          <p:cNvSpPr txBox="1"/>
          <p:nvPr/>
        </p:nvSpPr>
        <p:spPr>
          <a:xfrm>
            <a:off x="251520" y="4969208"/>
            <a:ext cx="2592288" cy="646331"/>
          </a:xfrm>
          <a:prstGeom prst="rect">
            <a:avLst/>
          </a:prstGeom>
          <a:noFill/>
        </p:spPr>
        <p:txBody>
          <a:bodyPr wrap="square" rtlCol="0">
            <a:spAutoFit/>
          </a:bodyPr>
          <a:lstStyle/>
          <a:p>
            <a:r>
              <a:rPr lang="en-AU" dirty="0" smtClean="0"/>
              <a:t>A) Place your feet apart, like this.</a:t>
            </a:r>
            <a:endParaRPr lang="en-AU" dirty="0"/>
          </a:p>
        </p:txBody>
      </p:sp>
      <p:sp>
        <p:nvSpPr>
          <p:cNvPr id="8" name="TextBox 7"/>
          <p:cNvSpPr txBox="1"/>
          <p:nvPr/>
        </p:nvSpPr>
        <p:spPr>
          <a:xfrm>
            <a:off x="3113584" y="4969208"/>
            <a:ext cx="2697900" cy="646331"/>
          </a:xfrm>
          <a:prstGeom prst="rect">
            <a:avLst/>
          </a:prstGeom>
          <a:noFill/>
        </p:spPr>
        <p:txBody>
          <a:bodyPr wrap="square" rtlCol="0">
            <a:spAutoFit/>
          </a:bodyPr>
          <a:lstStyle/>
          <a:p>
            <a:r>
              <a:rPr lang="en-AU" dirty="0" smtClean="0"/>
              <a:t>B) Slide your Left foot across to your right, like so.</a:t>
            </a:r>
            <a:endParaRPr lang="en-AU"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195" y="2765528"/>
            <a:ext cx="2592288" cy="1944216"/>
          </a:xfrm>
          <a:prstGeom prst="rect">
            <a:avLst/>
          </a:prstGeom>
        </p:spPr>
      </p:pic>
      <p:sp>
        <p:nvSpPr>
          <p:cNvPr id="10" name="TextBox 9"/>
          <p:cNvSpPr txBox="1"/>
          <p:nvPr/>
        </p:nvSpPr>
        <p:spPr>
          <a:xfrm>
            <a:off x="6300192" y="4969208"/>
            <a:ext cx="2592288" cy="646331"/>
          </a:xfrm>
          <a:prstGeom prst="rect">
            <a:avLst/>
          </a:prstGeom>
          <a:noFill/>
        </p:spPr>
        <p:txBody>
          <a:bodyPr wrap="square" rtlCol="0">
            <a:spAutoFit/>
          </a:bodyPr>
          <a:lstStyle/>
          <a:p>
            <a:r>
              <a:rPr lang="en-AU" dirty="0" smtClean="0"/>
              <a:t>C) Put your feet together to complete a single slide.</a:t>
            </a:r>
            <a:endParaRPr lang="en-AU"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192" y="2780928"/>
            <a:ext cx="2592287" cy="1944216"/>
          </a:xfrm>
          <a:prstGeom prst="rect">
            <a:avLst/>
          </a:prstGeom>
        </p:spPr>
      </p:pic>
      <p:sp>
        <p:nvSpPr>
          <p:cNvPr id="13" name="TextBox 12"/>
          <p:cNvSpPr txBox="1"/>
          <p:nvPr/>
        </p:nvSpPr>
        <p:spPr>
          <a:xfrm>
            <a:off x="251520" y="5949280"/>
            <a:ext cx="8640959" cy="707886"/>
          </a:xfrm>
          <a:prstGeom prst="rect">
            <a:avLst/>
          </a:prstGeom>
          <a:noFill/>
        </p:spPr>
        <p:txBody>
          <a:bodyPr wrap="square" rtlCol="0">
            <a:spAutoFit/>
          </a:bodyPr>
          <a:lstStyle/>
          <a:p>
            <a:r>
              <a:rPr lang="en-AU" sz="2000" i="1" u="sng" dirty="0" smtClean="0"/>
              <a:t>You will repat this ‘step’ three times. The music will help you. </a:t>
            </a:r>
            <a:r>
              <a:rPr lang="en-AU" sz="2000" i="1" u="sng" dirty="0" err="1" smtClean="0"/>
              <a:t>Eg</a:t>
            </a:r>
            <a:r>
              <a:rPr lang="en-AU" sz="2000" i="1" u="sng" dirty="0" smtClean="0"/>
              <a:t>, Heel &amp; Toe, Heel and toe, Slide, 2, 3, 4 </a:t>
            </a:r>
            <a:endParaRPr lang="en-AU" sz="2000" i="1" u="sng" dirty="0"/>
          </a:p>
        </p:txBody>
      </p:sp>
      <p:cxnSp>
        <p:nvCxnSpPr>
          <p:cNvPr id="15" name="Straight Arrow Connector 14"/>
          <p:cNvCxnSpPr/>
          <p:nvPr/>
        </p:nvCxnSpPr>
        <p:spPr>
          <a:xfrm>
            <a:off x="2771800" y="3737636"/>
            <a:ext cx="458047"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6" name="Straight Arrow Connector 15"/>
          <p:cNvCxnSpPr/>
          <p:nvPr/>
        </p:nvCxnSpPr>
        <p:spPr>
          <a:xfrm>
            <a:off x="5842145" y="3737636"/>
            <a:ext cx="458047"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200204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Step 3 – Clapping In The Dance</a:t>
            </a:r>
            <a:endParaRPr lang="en-AU" dirty="0"/>
          </a:p>
        </p:txBody>
      </p:sp>
      <p:sp>
        <p:nvSpPr>
          <p:cNvPr id="3" name="Content Placeholder 2"/>
          <p:cNvSpPr>
            <a:spLocks noGrp="1"/>
          </p:cNvSpPr>
          <p:nvPr>
            <p:ph idx="1"/>
          </p:nvPr>
        </p:nvSpPr>
        <p:spPr/>
        <p:txBody>
          <a:bodyPr>
            <a:normAutofit/>
          </a:bodyPr>
          <a:lstStyle/>
          <a:p>
            <a:pPr marL="0" indent="0">
              <a:buNone/>
            </a:pPr>
            <a:r>
              <a:rPr lang="en-AU" sz="2800" b="1" i="1" u="sng" dirty="0" smtClean="0"/>
              <a:t>Part 1</a:t>
            </a:r>
            <a:endParaRPr lang="en-AU" dirty="0" smtClean="0"/>
          </a:p>
          <a:p>
            <a:pPr marL="457200" indent="-457200">
              <a:buFont typeface="+mj-lt"/>
              <a:buAutoNum type="arabicPeriod"/>
            </a:pPr>
            <a:r>
              <a:rPr lang="en-AU" dirty="0" smtClean="0"/>
              <a:t>Clapping with Partner:</a:t>
            </a:r>
          </a:p>
          <a:p>
            <a:pPr marL="514350" indent="-514350">
              <a:buFont typeface="+mj-lt"/>
              <a:buAutoNum type="arabicPeriod"/>
            </a:pPr>
            <a:endParaRPr lang="en-AU" dirty="0" smtClean="0"/>
          </a:p>
          <a:p>
            <a:pPr marL="514350" indent="-514350">
              <a:buFont typeface="+mj-lt"/>
              <a:buAutoNum type="arabicPeriod"/>
            </a:pPr>
            <a:endParaRPr lang="en-AU"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683447"/>
            <a:ext cx="1979712" cy="148478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4355" y="2683447"/>
            <a:ext cx="1979712" cy="148478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705759"/>
            <a:ext cx="1983927" cy="148794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8566" y="2705759"/>
            <a:ext cx="1983928" cy="1440160"/>
          </a:xfrm>
          <a:prstGeom prst="rect">
            <a:avLst/>
          </a:prstGeom>
        </p:spPr>
      </p:pic>
      <p:sp>
        <p:nvSpPr>
          <p:cNvPr id="12" name="TextBox 11"/>
          <p:cNvSpPr txBox="1"/>
          <p:nvPr/>
        </p:nvSpPr>
        <p:spPr>
          <a:xfrm>
            <a:off x="179512" y="4145919"/>
            <a:ext cx="8832982" cy="646331"/>
          </a:xfrm>
          <a:prstGeom prst="rect">
            <a:avLst/>
          </a:prstGeom>
          <a:noFill/>
        </p:spPr>
        <p:txBody>
          <a:bodyPr wrap="square" rtlCol="0">
            <a:spAutoFit/>
          </a:bodyPr>
          <a:lstStyle/>
          <a:p>
            <a:r>
              <a:rPr lang="en-AU" dirty="0" smtClean="0"/>
              <a:t>Raise your right hand to your partners raised right hand and clap together, like shown. Repeat this three times. </a:t>
            </a:r>
            <a:r>
              <a:rPr lang="en-AU" dirty="0" err="1" smtClean="0"/>
              <a:t>Eg</a:t>
            </a:r>
            <a:r>
              <a:rPr lang="en-AU" dirty="0" smtClean="0"/>
              <a:t>: (…Slide, 2, 3, 4.) </a:t>
            </a:r>
            <a:r>
              <a:rPr lang="en-AU" i="1" u="sng" dirty="0" smtClean="0"/>
              <a:t>Right Hand Clap</a:t>
            </a:r>
            <a:r>
              <a:rPr lang="en-AU" dirty="0" smtClean="0"/>
              <a:t>. For every word, clap!</a:t>
            </a:r>
            <a:endParaRPr lang="en-AU" dirty="0"/>
          </a:p>
        </p:txBody>
      </p:sp>
      <p:cxnSp>
        <p:nvCxnSpPr>
          <p:cNvPr id="14" name="Straight Arrow Connector 13"/>
          <p:cNvCxnSpPr/>
          <p:nvPr/>
        </p:nvCxnSpPr>
        <p:spPr>
          <a:xfrm>
            <a:off x="1979712" y="3425839"/>
            <a:ext cx="576064"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a:off x="4345133" y="3449731"/>
            <a:ext cx="576064"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6" name="Straight Arrow Connector 15"/>
          <p:cNvCxnSpPr/>
          <p:nvPr/>
        </p:nvCxnSpPr>
        <p:spPr>
          <a:xfrm>
            <a:off x="6660232" y="3449731"/>
            <a:ext cx="576064"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824" y="4756366"/>
            <a:ext cx="2003400" cy="1502550"/>
          </a:xfrm>
          <a:prstGeom prst="rect">
            <a:avLst/>
          </a:prstGeom>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6061"/>
          <a:stretch/>
        </p:blipFill>
        <p:spPr>
          <a:xfrm>
            <a:off x="2339753" y="4756366"/>
            <a:ext cx="2074314" cy="1502550"/>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4756366"/>
            <a:ext cx="1983927" cy="1487945"/>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28566" y="4756366"/>
            <a:ext cx="1983927" cy="1487945"/>
          </a:xfrm>
          <a:prstGeom prst="rect">
            <a:avLst/>
          </a:prstGeom>
        </p:spPr>
      </p:pic>
      <p:cxnSp>
        <p:nvCxnSpPr>
          <p:cNvPr id="22" name="Straight Arrow Connector 21"/>
          <p:cNvCxnSpPr/>
          <p:nvPr/>
        </p:nvCxnSpPr>
        <p:spPr>
          <a:xfrm>
            <a:off x="1956838" y="5507641"/>
            <a:ext cx="576064"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3" name="Straight Arrow Connector 22"/>
          <p:cNvCxnSpPr/>
          <p:nvPr/>
        </p:nvCxnSpPr>
        <p:spPr>
          <a:xfrm>
            <a:off x="4377911" y="5507641"/>
            <a:ext cx="576064"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5" name="Straight Arrow Connector 24"/>
          <p:cNvCxnSpPr/>
          <p:nvPr/>
        </p:nvCxnSpPr>
        <p:spPr>
          <a:xfrm>
            <a:off x="6660232" y="5516827"/>
            <a:ext cx="576064"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6" name="TextBox 25"/>
          <p:cNvSpPr txBox="1"/>
          <p:nvPr/>
        </p:nvSpPr>
        <p:spPr>
          <a:xfrm>
            <a:off x="155824" y="6381328"/>
            <a:ext cx="8856670" cy="369332"/>
          </a:xfrm>
          <a:prstGeom prst="rect">
            <a:avLst/>
          </a:prstGeom>
          <a:noFill/>
        </p:spPr>
        <p:txBody>
          <a:bodyPr wrap="square" rtlCol="0">
            <a:spAutoFit/>
          </a:bodyPr>
          <a:lstStyle/>
          <a:p>
            <a:r>
              <a:rPr lang="en-AU" dirty="0" smtClean="0"/>
              <a:t>Repeat the process but this time with your </a:t>
            </a:r>
            <a:r>
              <a:rPr lang="en-AU" i="1" u="sng" dirty="0" smtClean="0"/>
              <a:t>left</a:t>
            </a:r>
            <a:r>
              <a:rPr lang="en-AU" i="1" dirty="0" smtClean="0"/>
              <a:t> hand. </a:t>
            </a:r>
            <a:r>
              <a:rPr lang="en-AU" i="1" dirty="0" err="1" smtClean="0"/>
              <a:t>Eg</a:t>
            </a:r>
            <a:r>
              <a:rPr lang="en-AU" i="1" dirty="0" smtClean="0"/>
              <a:t>: </a:t>
            </a:r>
            <a:r>
              <a:rPr lang="en-AU" b="1" i="1" dirty="0" smtClean="0"/>
              <a:t>Right Hand Clap, Left Hand Clap</a:t>
            </a:r>
            <a:r>
              <a:rPr lang="en-AU" i="1" dirty="0" smtClean="0"/>
              <a:t>.</a:t>
            </a:r>
            <a:endParaRPr lang="en-AU" i="1" dirty="0"/>
          </a:p>
        </p:txBody>
      </p:sp>
    </p:spTree>
    <p:extLst>
      <p:ext uri="{BB962C8B-B14F-4D97-AF65-F5344CB8AC3E}">
        <p14:creationId xmlns:p14="http://schemas.microsoft.com/office/powerpoint/2010/main" val="3274541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Step 3 – Clapping In the Dance</a:t>
            </a:r>
            <a:endParaRPr lang="en-AU" dirty="0"/>
          </a:p>
        </p:txBody>
      </p:sp>
      <p:sp>
        <p:nvSpPr>
          <p:cNvPr id="3" name="Content Placeholder 2"/>
          <p:cNvSpPr>
            <a:spLocks noGrp="1"/>
          </p:cNvSpPr>
          <p:nvPr>
            <p:ph idx="1"/>
          </p:nvPr>
        </p:nvSpPr>
        <p:spPr/>
        <p:txBody>
          <a:bodyPr>
            <a:normAutofit/>
          </a:bodyPr>
          <a:lstStyle/>
          <a:p>
            <a:pPr marL="0" indent="0">
              <a:buNone/>
            </a:pPr>
            <a:r>
              <a:rPr lang="en-AU" sz="2800" b="1" i="1" u="sng" dirty="0" smtClean="0"/>
              <a:t>Part 2</a:t>
            </a:r>
          </a:p>
          <a:p>
            <a:pPr marL="514350" indent="-514350">
              <a:buFont typeface="+mj-lt"/>
              <a:buAutoNum type="arabicPeriod"/>
            </a:pPr>
            <a:r>
              <a:rPr lang="en-AU" dirty="0" smtClean="0"/>
              <a:t>Clapping Both hands &amp; Clapping By Yourself</a:t>
            </a:r>
            <a:endParaRPr lang="en-AU"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510516"/>
            <a:ext cx="1824203" cy="136815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2466217"/>
            <a:ext cx="1824203" cy="136815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2475454"/>
            <a:ext cx="1824203" cy="13681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0272" y="2497088"/>
            <a:ext cx="1800200" cy="1350150"/>
          </a:xfrm>
          <a:prstGeom prst="rect">
            <a:avLst/>
          </a:prstGeom>
        </p:spPr>
      </p:pic>
      <p:cxnSp>
        <p:nvCxnSpPr>
          <p:cNvPr id="9" name="Straight Arrow Connector 8"/>
          <p:cNvCxnSpPr/>
          <p:nvPr/>
        </p:nvCxnSpPr>
        <p:spPr>
          <a:xfrm flipV="1">
            <a:off x="2051720" y="3131819"/>
            <a:ext cx="792088" cy="923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3" name="Straight Arrow Connector 12"/>
          <p:cNvCxnSpPr/>
          <p:nvPr/>
        </p:nvCxnSpPr>
        <p:spPr>
          <a:xfrm flipV="1">
            <a:off x="4283968" y="3141056"/>
            <a:ext cx="792088" cy="923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4" name="Straight Arrow Connector 13"/>
          <p:cNvCxnSpPr/>
          <p:nvPr/>
        </p:nvCxnSpPr>
        <p:spPr>
          <a:xfrm flipV="1">
            <a:off x="6444208" y="3199859"/>
            <a:ext cx="792088" cy="923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5" name="TextBox 14"/>
          <p:cNvSpPr txBox="1"/>
          <p:nvPr/>
        </p:nvSpPr>
        <p:spPr>
          <a:xfrm>
            <a:off x="395536" y="3847238"/>
            <a:ext cx="8424936" cy="646331"/>
          </a:xfrm>
          <a:prstGeom prst="rect">
            <a:avLst/>
          </a:prstGeom>
          <a:noFill/>
        </p:spPr>
        <p:txBody>
          <a:bodyPr wrap="square" rtlCol="0">
            <a:spAutoFit/>
          </a:bodyPr>
          <a:lstStyle/>
          <a:p>
            <a:r>
              <a:rPr lang="en-AU" dirty="0" smtClean="0"/>
              <a:t>Just like the other ‘hand claps’ you raise your hands to your partner’s. BUT This time you raise BOTH of your hands and claps them with your partner’s. Like shown above </a:t>
            </a:r>
            <a:r>
              <a:rPr lang="en-AU" dirty="0" smtClean="0">
                <a:sym typeface="Wingdings" pitchFamily="2" charset="2"/>
              </a:rPr>
              <a:t> </a:t>
            </a:r>
            <a:r>
              <a:rPr lang="en-AU" dirty="0" smtClean="0"/>
              <a:t> </a:t>
            </a:r>
            <a:endParaRPr lang="en-AU" dirty="0"/>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36" y="4461881"/>
            <a:ext cx="1824203" cy="1368152"/>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1615" y="4461881"/>
            <a:ext cx="1726369" cy="1294777"/>
          </a:xfrm>
          <a:prstGeom prst="rect">
            <a:avLst/>
          </a:prstGeom>
        </p:spPr>
      </p:pic>
      <p:cxnSp>
        <p:nvCxnSpPr>
          <p:cNvPr id="19" name="Straight Arrow Connector 18"/>
          <p:cNvCxnSpPr/>
          <p:nvPr/>
        </p:nvCxnSpPr>
        <p:spPr>
          <a:xfrm flipV="1">
            <a:off x="2051720" y="5150047"/>
            <a:ext cx="792088" cy="923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60032" y="4461881"/>
            <a:ext cx="1684119" cy="1294777"/>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20272" y="4461239"/>
            <a:ext cx="1800200" cy="1350150"/>
          </a:xfrm>
          <a:prstGeom prst="rect">
            <a:avLst/>
          </a:prstGeom>
        </p:spPr>
      </p:pic>
      <p:cxnSp>
        <p:nvCxnSpPr>
          <p:cNvPr id="23" name="Straight Arrow Connector 22"/>
          <p:cNvCxnSpPr/>
          <p:nvPr/>
        </p:nvCxnSpPr>
        <p:spPr>
          <a:xfrm flipV="1">
            <a:off x="4211960" y="5159977"/>
            <a:ext cx="792088" cy="923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4" name="Straight Arrow Connector 23"/>
          <p:cNvCxnSpPr/>
          <p:nvPr/>
        </p:nvCxnSpPr>
        <p:spPr>
          <a:xfrm flipV="1">
            <a:off x="6394133" y="5150740"/>
            <a:ext cx="792088" cy="923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1" name="TextBox 20"/>
          <p:cNvSpPr txBox="1"/>
          <p:nvPr/>
        </p:nvSpPr>
        <p:spPr>
          <a:xfrm>
            <a:off x="395536" y="5830033"/>
            <a:ext cx="8424936" cy="646331"/>
          </a:xfrm>
          <a:prstGeom prst="rect">
            <a:avLst/>
          </a:prstGeom>
          <a:noFill/>
        </p:spPr>
        <p:txBody>
          <a:bodyPr wrap="square" rtlCol="0">
            <a:spAutoFit/>
          </a:bodyPr>
          <a:lstStyle/>
          <a:p>
            <a:r>
              <a:rPr lang="en-AU" dirty="0" smtClean="0"/>
              <a:t>This ‘clap/move’ is different as you DO NOT clap with your partner, you clap on your thighs/knees, like shown above. </a:t>
            </a:r>
            <a:endParaRPr lang="en-AU" dirty="0"/>
          </a:p>
        </p:txBody>
      </p:sp>
    </p:spTree>
    <p:extLst>
      <p:ext uri="{BB962C8B-B14F-4D97-AF65-F5344CB8AC3E}">
        <p14:creationId xmlns:p14="http://schemas.microsoft.com/office/powerpoint/2010/main" val="794474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Step 4 – Departing from your partner (girls)</a:t>
            </a:r>
            <a:endParaRPr lang="en-AU" dirty="0"/>
          </a:p>
        </p:txBody>
      </p:sp>
      <p:sp>
        <p:nvSpPr>
          <p:cNvPr id="7" name="TextBox 6"/>
          <p:cNvSpPr txBox="1"/>
          <p:nvPr/>
        </p:nvSpPr>
        <p:spPr>
          <a:xfrm>
            <a:off x="347529" y="2934785"/>
            <a:ext cx="2160240" cy="369332"/>
          </a:xfrm>
          <a:prstGeom prst="rect">
            <a:avLst/>
          </a:prstGeom>
          <a:noFill/>
        </p:spPr>
        <p:txBody>
          <a:bodyPr wrap="square" rtlCol="0">
            <a:spAutoFit/>
          </a:bodyPr>
          <a:lstStyle/>
          <a:p>
            <a:r>
              <a:rPr lang="en-AU" dirty="0" smtClean="0"/>
              <a:t>Link arms, like this.</a:t>
            </a:r>
            <a:endParaRPr lang="en-AU"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3" y="1484784"/>
            <a:ext cx="1920213" cy="144016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7769" y="1484784"/>
            <a:ext cx="1933335" cy="1450001"/>
          </a:xfrm>
          <a:prstGeom prst="rect">
            <a:avLst/>
          </a:prstGeom>
        </p:spPr>
      </p:pic>
      <p:sp>
        <p:nvSpPr>
          <p:cNvPr id="11" name="TextBox 10"/>
          <p:cNvSpPr txBox="1"/>
          <p:nvPr/>
        </p:nvSpPr>
        <p:spPr>
          <a:xfrm>
            <a:off x="2506599" y="2934785"/>
            <a:ext cx="5989837" cy="400110"/>
          </a:xfrm>
          <a:prstGeom prst="rect">
            <a:avLst/>
          </a:prstGeom>
          <a:noFill/>
        </p:spPr>
        <p:txBody>
          <a:bodyPr wrap="square" rtlCol="0">
            <a:spAutoFit/>
          </a:bodyPr>
          <a:lstStyle/>
          <a:p>
            <a:r>
              <a:rPr lang="en-AU" sz="2000" dirty="0" smtClean="0"/>
              <a:t>Rotate once, while still linking arms, like this ^ ^ ^ ^ ^ ^ ^ </a:t>
            </a:r>
            <a:endParaRPr lang="en-AU" sz="2000" dirty="0"/>
          </a:p>
        </p:txBody>
      </p:sp>
      <p:cxnSp>
        <p:nvCxnSpPr>
          <p:cNvPr id="13" name="Straight Arrow Connector 12"/>
          <p:cNvCxnSpPr/>
          <p:nvPr/>
        </p:nvCxnSpPr>
        <p:spPr>
          <a:xfrm>
            <a:off x="2195736" y="2204864"/>
            <a:ext cx="504056" cy="492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5997" y="1478156"/>
            <a:ext cx="1908212" cy="1431159"/>
          </a:xfrm>
          <a:prstGeom prst="rect">
            <a:avLst/>
          </a:prstGeom>
        </p:spPr>
      </p:pic>
      <p:cxnSp>
        <p:nvCxnSpPr>
          <p:cNvPr id="14" name="Straight Arrow Connector 13"/>
          <p:cNvCxnSpPr/>
          <p:nvPr/>
        </p:nvCxnSpPr>
        <p:spPr>
          <a:xfrm>
            <a:off x="4283968" y="2209784"/>
            <a:ext cx="504056" cy="492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1489284"/>
            <a:ext cx="1908212" cy="1431159"/>
          </a:xfrm>
          <a:prstGeom prst="rect">
            <a:avLst/>
          </a:prstGeom>
        </p:spPr>
      </p:pic>
      <p:cxnSp>
        <p:nvCxnSpPr>
          <p:cNvPr id="17" name="Straight Arrow Connector 16"/>
          <p:cNvCxnSpPr/>
          <p:nvPr/>
        </p:nvCxnSpPr>
        <p:spPr>
          <a:xfrm>
            <a:off x="6336196" y="2186489"/>
            <a:ext cx="504056" cy="492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543" y="3429000"/>
            <a:ext cx="1920213" cy="1440160"/>
          </a:xfrm>
          <a:prstGeom prst="rect">
            <a:avLst/>
          </a:prstGeom>
        </p:spPr>
      </p:pic>
      <p:sp>
        <p:nvSpPr>
          <p:cNvPr id="19" name="TextBox 18"/>
          <p:cNvSpPr txBox="1"/>
          <p:nvPr/>
        </p:nvSpPr>
        <p:spPr>
          <a:xfrm>
            <a:off x="467543" y="4869160"/>
            <a:ext cx="1920213" cy="923330"/>
          </a:xfrm>
          <a:prstGeom prst="rect">
            <a:avLst/>
          </a:prstGeom>
          <a:noFill/>
        </p:spPr>
        <p:txBody>
          <a:bodyPr wrap="square" rtlCol="0">
            <a:spAutoFit/>
          </a:bodyPr>
          <a:lstStyle/>
          <a:p>
            <a:r>
              <a:rPr lang="en-AU" dirty="0" smtClean="0"/>
              <a:t>Start to move away from your partner, like this</a:t>
            </a:r>
            <a:endParaRPr lang="en-AU" dirty="0"/>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6600" y="3334895"/>
            <a:ext cx="1934504" cy="1534265"/>
          </a:xfrm>
          <a:prstGeom prst="rect">
            <a:avLst/>
          </a:prstGeom>
        </p:spPr>
      </p:pic>
      <p:sp>
        <p:nvSpPr>
          <p:cNvPr id="21" name="TextBox 20"/>
          <p:cNvSpPr txBox="1"/>
          <p:nvPr/>
        </p:nvSpPr>
        <p:spPr>
          <a:xfrm>
            <a:off x="2506599" y="4869160"/>
            <a:ext cx="1934505" cy="923330"/>
          </a:xfrm>
          <a:prstGeom prst="rect">
            <a:avLst/>
          </a:prstGeom>
          <a:noFill/>
        </p:spPr>
        <p:txBody>
          <a:bodyPr wrap="square" rtlCol="0">
            <a:spAutoFit/>
          </a:bodyPr>
          <a:lstStyle/>
          <a:p>
            <a:r>
              <a:rPr lang="en-AU" dirty="0" smtClean="0"/>
              <a:t>The girls approach their partner, and start to hold hands</a:t>
            </a:r>
            <a:endParaRPr lang="en-AU" dirty="0"/>
          </a:p>
        </p:txBody>
      </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48064" y="3304117"/>
            <a:ext cx="3120788" cy="2340591"/>
          </a:xfrm>
          <a:prstGeom prst="rect">
            <a:avLst/>
          </a:prstGeom>
        </p:spPr>
      </p:pic>
      <p:sp>
        <p:nvSpPr>
          <p:cNvPr id="23" name="TextBox 22"/>
          <p:cNvSpPr txBox="1"/>
          <p:nvPr/>
        </p:nvSpPr>
        <p:spPr>
          <a:xfrm>
            <a:off x="5148064" y="5644708"/>
            <a:ext cx="3456384" cy="646331"/>
          </a:xfrm>
          <a:prstGeom prst="rect">
            <a:avLst/>
          </a:prstGeom>
          <a:noFill/>
        </p:spPr>
        <p:txBody>
          <a:bodyPr wrap="square" rtlCol="0">
            <a:spAutoFit/>
          </a:bodyPr>
          <a:lstStyle/>
          <a:p>
            <a:r>
              <a:rPr lang="en-AU" dirty="0" smtClean="0"/>
              <a:t>Now continue the dance with your new partner! …Heel &amp; Toe…</a:t>
            </a:r>
            <a:endParaRPr lang="en-AU" dirty="0"/>
          </a:p>
        </p:txBody>
      </p:sp>
    </p:spTree>
    <p:extLst>
      <p:ext uri="{BB962C8B-B14F-4D97-AF65-F5344CB8AC3E}">
        <p14:creationId xmlns:p14="http://schemas.microsoft.com/office/powerpoint/2010/main" val="410522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From the Top!</a:t>
            </a:r>
            <a:endParaRPr lang="en-AU" dirty="0"/>
          </a:p>
        </p:txBody>
      </p:sp>
      <p:sp>
        <p:nvSpPr>
          <p:cNvPr id="3" name="Content Placeholder 2"/>
          <p:cNvSpPr>
            <a:spLocks noGrp="1"/>
          </p:cNvSpPr>
          <p:nvPr>
            <p:ph idx="1"/>
          </p:nvPr>
        </p:nvSpPr>
        <p:spPr>
          <a:xfrm>
            <a:off x="457200" y="1600200"/>
            <a:ext cx="8435280" cy="4997152"/>
          </a:xfrm>
        </p:spPr>
        <p:txBody>
          <a:bodyPr>
            <a:normAutofit lnSpcReduction="10000"/>
          </a:bodyPr>
          <a:lstStyle/>
          <a:p>
            <a:r>
              <a:rPr lang="en-AU" dirty="0" smtClean="0"/>
              <a:t>Now we’re going to go through these steps again, just to make sure you have got it, don’t worry we’ll shorten the instructions to make this quicker. You will need music for this. The music we are using is at </a:t>
            </a:r>
            <a:r>
              <a:rPr lang="en-AU" dirty="0"/>
              <a:t>this website: </a:t>
            </a:r>
            <a:r>
              <a:rPr lang="en-AU" dirty="0">
                <a:hlinkClick r:id="rId2"/>
              </a:rPr>
              <a:t>http://</a:t>
            </a:r>
            <a:r>
              <a:rPr lang="en-AU" dirty="0" smtClean="0">
                <a:hlinkClick r:id="rId2"/>
              </a:rPr>
              <a:t>youtu.be/2jB8qbjlKek</a:t>
            </a:r>
            <a:r>
              <a:rPr lang="en-AU" dirty="0" smtClean="0"/>
              <a:t> </a:t>
            </a:r>
          </a:p>
          <a:p>
            <a:r>
              <a:rPr lang="en-AU" dirty="0" smtClean="0"/>
              <a:t>EVERYBODY, From the Top (without the music)!</a:t>
            </a:r>
          </a:p>
          <a:p>
            <a:pPr marL="457200" indent="-457200">
              <a:buFont typeface="+mj-lt"/>
              <a:buAutoNum type="arabicPeriod"/>
            </a:pPr>
            <a:r>
              <a:rPr lang="en-AU" dirty="0" smtClean="0"/>
              <a:t>Find your partner – Boys with girls, girls with boys!</a:t>
            </a:r>
          </a:p>
          <a:p>
            <a:pPr marL="457200" indent="-457200">
              <a:buFont typeface="+mj-lt"/>
              <a:buAutoNum type="arabicPeriod"/>
            </a:pPr>
            <a:r>
              <a:rPr lang="en-AU" dirty="0" smtClean="0"/>
              <a:t>Get into a circle with the boys on the inside,</a:t>
            </a:r>
          </a:p>
          <a:p>
            <a:pPr marL="457200" indent="-457200">
              <a:buFont typeface="+mj-lt"/>
              <a:buAutoNum type="arabicPeriod"/>
            </a:pPr>
            <a:r>
              <a:rPr lang="en-AU" dirty="0" smtClean="0"/>
              <a:t>READY – GO!</a:t>
            </a:r>
          </a:p>
          <a:p>
            <a:pPr marL="457200" indent="-457200">
              <a:buFont typeface="+mj-lt"/>
              <a:buAutoNum type="arabicPeriod"/>
            </a:pPr>
            <a:r>
              <a:rPr lang="en-AU" dirty="0" smtClean="0"/>
              <a:t>Heel and toe, heel and toe, slide, 2, 3, 4 (x2)</a:t>
            </a:r>
          </a:p>
          <a:p>
            <a:pPr marL="457200" indent="-457200">
              <a:buFont typeface="+mj-lt"/>
              <a:buAutoNum type="arabicPeriod"/>
            </a:pPr>
            <a:r>
              <a:rPr lang="en-AU" dirty="0" smtClean="0"/>
              <a:t>Right-hand-clap, left-hand-clap, both-hand-clap, clap-on-knees</a:t>
            </a:r>
          </a:p>
          <a:p>
            <a:pPr marL="457200" indent="-457200">
              <a:buFont typeface="+mj-lt"/>
              <a:buAutoNum type="arabicPeriod"/>
            </a:pPr>
            <a:r>
              <a:rPr lang="en-AU" dirty="0" smtClean="0"/>
              <a:t>Girls swing </a:t>
            </a:r>
            <a:r>
              <a:rPr lang="en-AU" dirty="0"/>
              <a:t>a</a:t>
            </a:r>
            <a:r>
              <a:rPr lang="en-AU" dirty="0" smtClean="0"/>
              <a:t>round on the right and boys stay where they are</a:t>
            </a:r>
          </a:p>
          <a:p>
            <a:pPr marL="457200" indent="-457200">
              <a:buFont typeface="+mj-lt"/>
              <a:buAutoNum type="arabicPeriod"/>
            </a:pPr>
            <a:r>
              <a:rPr lang="en-AU" dirty="0" smtClean="0"/>
              <a:t>REPEAT – Hee</a:t>
            </a:r>
            <a:r>
              <a:rPr lang="en-AU" sz="2200" dirty="0" smtClean="0"/>
              <a:t>l</a:t>
            </a:r>
            <a:r>
              <a:rPr lang="en-AU" dirty="0" smtClean="0"/>
              <a:t> </a:t>
            </a:r>
            <a:r>
              <a:rPr lang="en-AU" sz="2000" dirty="0" smtClean="0"/>
              <a:t>a</a:t>
            </a:r>
            <a:r>
              <a:rPr lang="en-AU" sz="1800" dirty="0" smtClean="0"/>
              <a:t>n</a:t>
            </a:r>
            <a:r>
              <a:rPr lang="en-AU" sz="1600" dirty="0" smtClean="0"/>
              <a:t>d</a:t>
            </a:r>
            <a:r>
              <a:rPr lang="en-AU" dirty="0" smtClean="0"/>
              <a:t> </a:t>
            </a:r>
            <a:r>
              <a:rPr lang="en-AU" sz="1200" dirty="0" smtClean="0"/>
              <a:t>t</a:t>
            </a:r>
            <a:r>
              <a:rPr lang="en-AU" sz="1000" dirty="0" smtClean="0"/>
              <a:t>o</a:t>
            </a:r>
            <a:r>
              <a:rPr lang="en-AU" sz="800" dirty="0" smtClean="0"/>
              <a:t>e… </a:t>
            </a:r>
            <a:r>
              <a:rPr lang="en-AU" sz="2000" dirty="0" smtClean="0"/>
              <a:t>etc.!</a:t>
            </a:r>
          </a:p>
          <a:p>
            <a:endParaRPr lang="en-AU" dirty="0"/>
          </a:p>
        </p:txBody>
      </p:sp>
    </p:spTree>
    <p:extLst>
      <p:ext uri="{BB962C8B-B14F-4D97-AF65-F5344CB8AC3E}">
        <p14:creationId xmlns:p14="http://schemas.microsoft.com/office/powerpoint/2010/main" val="2210142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Dancing with the music!</a:t>
            </a:r>
            <a:endParaRPr lang="en-AU" dirty="0"/>
          </a:p>
        </p:txBody>
      </p:sp>
      <p:sp>
        <p:nvSpPr>
          <p:cNvPr id="3" name="Content Placeholder 2"/>
          <p:cNvSpPr>
            <a:spLocks noGrp="1"/>
          </p:cNvSpPr>
          <p:nvPr>
            <p:ph idx="1"/>
          </p:nvPr>
        </p:nvSpPr>
        <p:spPr/>
        <p:txBody>
          <a:bodyPr/>
          <a:lstStyle/>
          <a:p>
            <a:r>
              <a:rPr lang="en-AU" dirty="0" smtClean="0"/>
              <a:t>This time we are going to do it with the music!</a:t>
            </a:r>
          </a:p>
          <a:p>
            <a:r>
              <a:rPr lang="en-AU" dirty="0" smtClean="0"/>
              <a:t>Be careful, the music is VERY fast, it is quite hard to keep up!</a:t>
            </a:r>
          </a:p>
          <a:p>
            <a:r>
              <a:rPr lang="en-AU" dirty="0" smtClean="0"/>
              <a:t>Just remember these key things,</a:t>
            </a:r>
          </a:p>
          <a:p>
            <a:pPr marL="0" indent="0">
              <a:buNone/>
            </a:pPr>
            <a:r>
              <a:rPr lang="en-AU" sz="1800" i="1" dirty="0" smtClean="0"/>
              <a:t>- Girls on the outside rotate to the right, while the boys stay</a:t>
            </a:r>
          </a:p>
          <a:p>
            <a:pPr marL="0" indent="0">
              <a:buNone/>
            </a:pPr>
            <a:r>
              <a:rPr lang="en-AU" sz="1800" i="1" dirty="0" smtClean="0"/>
              <a:t>- Slide to the right 4 times, then back to the left 4 times</a:t>
            </a:r>
          </a:p>
          <a:p>
            <a:pPr>
              <a:buFontTx/>
              <a:buChar char="-"/>
            </a:pPr>
            <a:r>
              <a:rPr lang="en-AU" sz="1800" i="1" dirty="0" smtClean="0"/>
              <a:t>It goes: Right-hand clap (three times), Left-hand clap (three times), both hand clap (three times) and clap on knees (three times)</a:t>
            </a:r>
          </a:p>
          <a:p>
            <a:pPr>
              <a:buFontTx/>
              <a:buChar char="-"/>
            </a:pPr>
            <a:r>
              <a:rPr lang="en-AU" sz="1800" i="1" dirty="0" smtClean="0"/>
              <a:t>The music is found at </a:t>
            </a:r>
            <a:r>
              <a:rPr lang="en-AU" sz="1800" dirty="0">
                <a:hlinkClick r:id="rId2"/>
              </a:rPr>
              <a:t>http://youtu.be/2jB8qbjlKek</a:t>
            </a:r>
            <a:r>
              <a:rPr lang="en-AU" sz="1800" dirty="0"/>
              <a:t> </a:t>
            </a:r>
            <a:endParaRPr lang="en-AU" sz="1800" i="1" dirty="0" smtClean="0"/>
          </a:p>
          <a:p>
            <a:pPr marL="0" indent="0" algn="ctr">
              <a:buNone/>
            </a:pPr>
            <a:r>
              <a:rPr lang="en-AU" sz="2800" b="1" dirty="0" smtClean="0"/>
              <a:t>Have Fun Dancing!</a:t>
            </a:r>
            <a:endParaRPr lang="en-AU" sz="3200" b="1" dirty="0"/>
          </a:p>
        </p:txBody>
      </p:sp>
    </p:spTree>
    <p:extLst>
      <p:ext uri="{BB962C8B-B14F-4D97-AF65-F5344CB8AC3E}">
        <p14:creationId xmlns:p14="http://schemas.microsoft.com/office/powerpoint/2010/main" val="30243421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he Heel and Toe Polka!&amp;quot;&quot;/&gt;&lt;property id=&quot;20307&quot; value=&quot;256&quot;/&gt;&lt;/object&gt;&lt;object type=&quot;3&quot; unique_id=&quot;10005&quot;&gt;&lt;property id=&quot;20148&quot; value=&quot;5&quot;/&gt;&lt;property id=&quot;20300&quot; value=&quot;Slide 2 - &amp;quot;Step 1 - Organising Partners and Groups&amp;quot;&quot;/&gt;&lt;property id=&quot;20307&quot; value=&quot;257&quot;/&gt;&lt;/object&gt;&lt;object type=&quot;3&quot; unique_id=&quot;10006&quot;&gt;&lt;property id=&quot;20148&quot; value=&quot;5&quot;/&gt;&lt;property id=&quot;20300&quot; value=&quot;Slide 3 - &amp;quot;Step 2 –  Learning The Dance!&amp;quot;&quot;/&gt;&lt;property id=&quot;20307&quot; value=&quot;258&quot;/&gt;&lt;/object&gt;&lt;object type=&quot;3&quot; unique_id=&quot;10007&quot;&gt;&lt;property id=&quot;20148&quot; value=&quot;5&quot;/&gt;&lt;property id=&quot;20300&quot; value=&quot;Slide 4 - &amp;quot;Step 2 – Learning The Dance!&amp;quot;&quot;/&gt;&lt;property id=&quot;20307&quot; value=&quot;259&quot;/&gt;&lt;/object&gt;&lt;object type=&quot;3&quot; unique_id=&quot;10008&quot;&gt;&lt;property id=&quot;20148&quot; value=&quot;5&quot;/&gt;&lt;property id=&quot;20300&quot; value=&quot;Slide 5 - &amp;quot;Step 3 – Clapping In The Dance&amp;quot;&quot;/&gt;&lt;property id=&quot;20307&quot; value=&quot;260&quot;/&gt;&lt;/object&gt;&lt;object type=&quot;3&quot; unique_id=&quot;10009&quot;&gt;&lt;property id=&quot;20148&quot; value=&quot;5&quot;/&gt;&lt;property id=&quot;20300&quot; value=&quot;Slide 6 - &amp;quot;Step 3 – Clapping In the Dance&amp;quot;&quot;/&gt;&lt;property id=&quot;20307&quot; value=&quot;261&quot;/&gt;&lt;/object&gt;&lt;object type=&quot;3&quot; unique_id=&quot;10157&quot;&gt;&lt;property id=&quot;20148&quot; value=&quot;5&quot;/&gt;&lt;property id=&quot;20300&quot; value=&quot;Slide 7 - &amp;quot;Step 4 – Departing from your partner (girls)&amp;quot;&quot;/&gt;&lt;property id=&quot;20307&quot; value=&quot;263&quot;/&gt;&lt;/object&gt;&lt;object type=&quot;3&quot; unique_id=&quot;10158&quot;&gt;&lt;property id=&quot;20148&quot; value=&quot;5&quot;/&gt;&lt;property id=&quot;20300&quot; value=&quot;Slide 8 - &amp;quot;From the Top!&amp;quot;&quot;/&gt;&lt;property id=&quot;20307&quot; value=&quot;262&quot;/&gt;&lt;/object&gt;&lt;object type=&quot;3&quot; unique_id=&quot;10159&quot;&gt;&lt;property id=&quot;20148&quot; value=&quot;5&quot;/&gt;&lt;property id=&quot;20300&quot; value=&quot;Slide 9 - &amp;quot;Dancing with the music!&amp;quot;&quot;/&gt;&lt;property id=&quot;20307&quot; value=&quot;264&quot;/&gt;&lt;/object&gt;&lt;/object&gt;&lt;/object&gt;&lt;/database&gt;"/>
  <p:tag name="SECTOMILLISECCONVERTED" val="1"/>
</p:tagLst>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239</TotalTime>
  <Words>712</Words>
  <Application>Microsoft Office PowerPoint</Application>
  <PresentationFormat>On-screen Show (4:3)</PresentationFormat>
  <Paragraphs>57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Thatch</vt:lpstr>
      <vt:lpstr>The Heel and Toe Polka!</vt:lpstr>
      <vt:lpstr>Step 1 - Organising Partners and Groups</vt:lpstr>
      <vt:lpstr>Step 2 –  Learning The Dance!</vt:lpstr>
      <vt:lpstr>Step 2 – Learning The Dance!</vt:lpstr>
      <vt:lpstr>Step 3 – Clapping In The Dance</vt:lpstr>
      <vt:lpstr>Step 3 – Clapping In the Dance</vt:lpstr>
      <vt:lpstr>Step 4 – Departing from your partner (girls)</vt:lpstr>
      <vt:lpstr>From the Top!</vt:lpstr>
      <vt:lpstr>Dancing with the music!</vt:lpstr>
    </vt:vector>
  </TitlesOfParts>
  <Company>NSW, Department of Education and Training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Heel and Toe Polka!</dc:title>
  <dc:creator>Lawrence1, Angus</dc:creator>
  <cp:lastModifiedBy>Lawrence1, Angus</cp:lastModifiedBy>
  <cp:revision>29</cp:revision>
  <dcterms:created xsi:type="dcterms:W3CDTF">2012-11-26T22:25:56Z</dcterms:created>
  <dcterms:modified xsi:type="dcterms:W3CDTF">2012-11-27T02:25:40Z</dcterms:modified>
</cp:coreProperties>
</file>