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FA71D1D-D630-42E1-B7AE-251DD42573BD}">
  <a:tblStyle styleId="{1FA71D1D-D630-42E1-B7AE-251DD42573B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4176560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68921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020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311891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9369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313455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546227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6049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12489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242521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7604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0928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921429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204734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7064453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9411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68040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57907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0448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43910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789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479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81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idenmanifesto.org/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metrics-toolkit.org/" TargetMode="External"/><Relationship Id="rId5" Type="http://schemas.openxmlformats.org/officeDocument/2006/relationships/hyperlink" Target="http://impact.ref.ac.uk/CaseStudies/Search1.aspx" TargetMode="External"/><Relationship Id="rId4" Type="http://schemas.openxmlformats.org/officeDocument/2006/relationships/hyperlink" Target="https://vimeo.com/133683418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fce.ac.uk/media/HEFCE,2014/Content/Pubs/Independentresearch/2015/The,Metric,Tide/2015_metric_tide.pdf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3325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Metrics: a game of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hide and seek</a:t>
            </a:r>
            <a:endParaRPr/>
          </a:p>
        </p:txBody>
      </p:sp>
      <p:pic>
        <p:nvPicPr>
          <p:cNvPr id="55" name="Shape 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/>
        </p:nvSpPr>
        <p:spPr>
          <a:xfrm>
            <a:off x="2895450" y="3997300"/>
            <a:ext cx="3353100" cy="7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Eleanor Colla</a:t>
            </a:r>
            <a:endParaRPr sz="18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Researcher Services Librarian</a:t>
            </a:r>
            <a:endParaRPr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2742250" y="381075"/>
            <a:ext cx="3324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Measuring- H-index</a:t>
            </a:r>
            <a:endParaRPr/>
          </a:p>
        </p:txBody>
      </p:sp>
      <p:sp>
        <p:nvSpPr>
          <p:cNvPr id="138" name="Shape 138"/>
          <p:cNvSpPr txBox="1"/>
          <p:nvPr/>
        </p:nvSpPr>
        <p:spPr>
          <a:xfrm>
            <a:off x="382375" y="1442925"/>
            <a:ext cx="5175000" cy="14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h-index = number of papers with citation number greater than or equal to h</a:t>
            </a:r>
            <a:endParaRPr>
              <a:solidFill>
                <a:srgbClr val="000000"/>
              </a:solidFill>
            </a:endParaRP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050"/>
              <a:t>Eg. The researcher would have an h-index of 8, as 8 articles have been cited at least 8 or more times, and the remaining articles have each been cited 8 times or less.</a:t>
            </a:r>
            <a:endParaRPr sz="1050"/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9" name="Shape 1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7375" y="1513975"/>
            <a:ext cx="2768127" cy="3323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Shape 14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Shape 141"/>
          <p:cNvSpPr txBox="1"/>
          <p:nvPr/>
        </p:nvSpPr>
        <p:spPr>
          <a:xfrm>
            <a:off x="382375" y="2529075"/>
            <a:ext cx="4335000" cy="233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Use with care:</a:t>
            </a:r>
            <a:endParaRPr>
              <a:solidFill>
                <a:schemeClr val="dk1"/>
              </a:solidFill>
            </a:endParaRPr>
          </a:p>
          <a:p>
            <a:pPr marL="457200" lvl="0" indent="-31750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>
                <a:solidFill>
                  <a:schemeClr val="dk1"/>
                </a:solidFill>
              </a:rPr>
              <a:t>Citation patterns vary across disciplines, thus researchers in different disciplines cannot be compared</a:t>
            </a:r>
            <a:endParaRPr>
              <a:solidFill>
                <a:schemeClr val="dk1"/>
              </a:solidFill>
            </a:endParaRPr>
          </a:p>
          <a:p>
            <a:pPr marL="457200" lvl="0" indent="-3175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>
                <a:solidFill>
                  <a:schemeClr val="dk1"/>
                </a:solidFill>
              </a:rPr>
              <a:t>Researchers in the same discipline at different career stages will have different h-index score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2231275" y="445025"/>
            <a:ext cx="4397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Measuring- journal quality</a:t>
            </a:r>
            <a:endParaRPr/>
          </a:p>
        </p:txBody>
      </p:sp>
      <p:sp>
        <p:nvSpPr>
          <p:cNvPr id="147" name="Shape 147"/>
          <p:cNvSpPr txBox="1"/>
          <p:nvPr/>
        </p:nvSpPr>
        <p:spPr>
          <a:xfrm>
            <a:off x="1052725" y="1396300"/>
            <a:ext cx="6754500" cy="302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Journal Impact Factor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</a:pPr>
            <a:r>
              <a:rPr lang="en-GB" sz="1100">
                <a:solidFill>
                  <a:srgbClr val="000000"/>
                </a:solidFill>
              </a:rPr>
              <a:t>Based on articles, reports, and proceedings indexed in Web of Science</a:t>
            </a:r>
            <a:endParaRPr sz="1100">
              <a:solidFill>
                <a:srgbClr val="000000"/>
              </a:solidFill>
            </a:endParaRPr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</a:pPr>
            <a:r>
              <a:rPr lang="en-GB" sz="1100">
                <a:solidFill>
                  <a:srgbClr val="000000"/>
                </a:solidFill>
              </a:rPr>
              <a:t>Calculated by citations received in the year from articles, reviews and proceedings published in the previous 2 years</a:t>
            </a:r>
            <a:endParaRPr sz="1100">
              <a:solidFill>
                <a:srgbClr val="000000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SCImago Journal Ranking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-GB" sz="1100"/>
              <a:t>Based on articles, reports, and proceedings indexed in Scopus</a:t>
            </a:r>
            <a:endParaRPr sz="1100"/>
          </a:p>
          <a:p>
            <a: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-GB" sz="1100">
                <a:solidFill>
                  <a:srgbClr val="000000"/>
                </a:solidFill>
              </a:rPr>
              <a:t>Calculated by citations received in the year from articles, reviews and proceedings published in the previous 3 years</a:t>
            </a:r>
            <a:endParaRPr sz="1100">
              <a:solidFill>
                <a:srgbClr val="000000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Australian Business Deans Council (ABDC) Journal Quality List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Arts and Humanities Citation Index Journal List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European Reference Index for the Humanities</a:t>
            </a:r>
            <a:endParaRPr/>
          </a:p>
        </p:txBody>
      </p:sp>
      <p:pic>
        <p:nvPicPr>
          <p:cNvPr id="148" name="Shape 1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Shape 1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57175" y="3167600"/>
            <a:ext cx="4089275" cy="112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Shape 15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2529150" y="452150"/>
            <a:ext cx="408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Measuring- article level</a:t>
            </a:r>
            <a:endParaRPr/>
          </a:p>
        </p:txBody>
      </p:sp>
      <p:sp>
        <p:nvSpPr>
          <p:cNvPr id="156" name="Shape 156"/>
          <p:cNvSpPr txBox="1"/>
          <p:nvPr/>
        </p:nvSpPr>
        <p:spPr>
          <a:xfrm>
            <a:off x="283425" y="1653225"/>
            <a:ext cx="5130300" cy="12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Many databases and publisher websites now show article metrics</a:t>
            </a:r>
            <a:endParaRPr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Number of views, downloads, and citations</a:t>
            </a:r>
            <a:endParaRPr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(PlumX, Altmetric.com, Mendeley downloads)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57" name="Shape 157"/>
          <p:cNvSpPr/>
          <p:nvPr/>
        </p:nvSpPr>
        <p:spPr>
          <a:xfrm>
            <a:off x="407450" y="3167600"/>
            <a:ext cx="3895200" cy="1204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Shape 158"/>
          <p:cNvSpPr/>
          <p:nvPr/>
        </p:nvSpPr>
        <p:spPr>
          <a:xfrm>
            <a:off x="4654200" y="3167588"/>
            <a:ext cx="3895200" cy="1204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Shape 159"/>
          <p:cNvSpPr/>
          <p:nvPr/>
        </p:nvSpPr>
        <p:spPr>
          <a:xfrm>
            <a:off x="5652200" y="1759250"/>
            <a:ext cx="3315300" cy="982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60" name="Shape 1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59250" y="1764501"/>
            <a:ext cx="3308100" cy="928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Shape 16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07413" y="3217325"/>
            <a:ext cx="3895275" cy="102385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Shape 162"/>
          <p:cNvSpPr txBox="1"/>
          <p:nvPr/>
        </p:nvSpPr>
        <p:spPr>
          <a:xfrm>
            <a:off x="376525" y="4372400"/>
            <a:ext cx="2543400" cy="3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Assigned to papers in Web of Science</a:t>
            </a:r>
            <a:endParaRPr sz="1000"/>
          </a:p>
        </p:txBody>
      </p:sp>
      <p:sp>
        <p:nvSpPr>
          <p:cNvPr id="163" name="Shape 163"/>
          <p:cNvSpPr txBox="1"/>
          <p:nvPr/>
        </p:nvSpPr>
        <p:spPr>
          <a:xfrm>
            <a:off x="7065050" y="1388000"/>
            <a:ext cx="1902300" cy="3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Assigned to papers in Scopus</a:t>
            </a:r>
            <a:endParaRPr sz="1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2518350" y="473450"/>
            <a:ext cx="4107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Non-traditional metrics</a:t>
            </a:r>
            <a:endParaRPr/>
          </a:p>
        </p:txBody>
      </p:sp>
      <p:pic>
        <p:nvPicPr>
          <p:cNvPr id="169" name="Shape 1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Shape 170"/>
          <p:cNvSpPr txBox="1"/>
          <p:nvPr/>
        </p:nvSpPr>
        <p:spPr>
          <a:xfrm>
            <a:off x="1167475" y="1389375"/>
            <a:ext cx="5285100" cy="21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100">
                <a:solidFill>
                  <a:srgbClr val="000000"/>
                </a:solidFill>
              </a:rPr>
              <a:t>Government papers and policies</a:t>
            </a:r>
            <a:endParaRPr sz="11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100">
                <a:solidFill>
                  <a:srgbClr val="000000"/>
                </a:solidFill>
              </a:rPr>
              <a:t>Conferences and presentations</a:t>
            </a:r>
            <a:endParaRPr sz="11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100">
                <a:solidFill>
                  <a:srgbClr val="000000"/>
                </a:solidFill>
              </a:rPr>
              <a:t>Panels</a:t>
            </a:r>
            <a:endParaRPr sz="11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100">
                <a:solidFill>
                  <a:srgbClr val="000000"/>
                </a:solidFill>
              </a:rPr>
              <a:t>Scholarly websites and academic blogs (eg, The Conversation, LSE Blog)</a:t>
            </a:r>
            <a:endParaRPr sz="11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100">
                <a:solidFill>
                  <a:srgbClr val="000000"/>
                </a:solidFill>
              </a:rPr>
              <a:t>News articles</a:t>
            </a:r>
            <a:endParaRPr sz="11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100">
                <a:solidFill>
                  <a:srgbClr val="000000"/>
                </a:solidFill>
              </a:rPr>
              <a:t>Books in libraries (WorldCat.org, The European Library, COPAC)</a:t>
            </a:r>
            <a:endParaRPr sz="11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100">
                <a:solidFill>
                  <a:srgbClr val="000000"/>
                </a:solidFill>
              </a:rPr>
              <a:t>Awards received</a:t>
            </a:r>
            <a:endParaRPr sz="11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100">
                <a:solidFill>
                  <a:srgbClr val="000000"/>
                </a:solidFill>
              </a:rPr>
              <a:t>Patents (lens.org)</a:t>
            </a:r>
            <a:endParaRPr sz="11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100">
                <a:solidFill>
                  <a:srgbClr val="000000"/>
                </a:solidFill>
              </a:rPr>
              <a:t>Engagement through media (eg. radio programmes, podcasts)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2912700" y="416625"/>
            <a:ext cx="3318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Alternative metrics</a:t>
            </a:r>
            <a:endParaRPr/>
          </a:p>
        </p:txBody>
      </p:sp>
      <p:sp>
        <p:nvSpPr>
          <p:cNvPr id="176" name="Shape 176"/>
          <p:cNvSpPr txBox="1"/>
          <p:nvPr/>
        </p:nvSpPr>
        <p:spPr>
          <a:xfrm>
            <a:off x="1220825" y="1393825"/>
            <a:ext cx="5556600" cy="17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sz="1800">
                <a:solidFill>
                  <a:srgbClr val="000000"/>
                </a:solidFill>
              </a:rPr>
              <a:t>Social media (mentions, shares)</a:t>
            </a:r>
            <a:endParaRPr sz="1800">
              <a:solidFill>
                <a:srgbClr val="000000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sz="1800">
                <a:solidFill>
                  <a:srgbClr val="000000"/>
                </a:solidFill>
              </a:rPr>
              <a:t>Downloads</a:t>
            </a:r>
            <a:endParaRPr sz="1800">
              <a:solidFill>
                <a:srgbClr val="000000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sz="1800">
                <a:solidFill>
                  <a:srgbClr val="000000"/>
                </a:solidFill>
              </a:rPr>
              <a:t>Publons</a:t>
            </a:r>
            <a:endParaRPr sz="1800">
              <a:solidFill>
                <a:srgbClr val="000000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sz="1800">
                <a:solidFill>
                  <a:srgbClr val="000000"/>
                </a:solidFill>
              </a:rPr>
              <a:t>Altmetric.com (e-publications@UNE, ProQuest)</a:t>
            </a:r>
            <a:endParaRPr sz="1800">
              <a:solidFill>
                <a:srgbClr val="000000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sz="1800">
                <a:solidFill>
                  <a:srgbClr val="000000"/>
                </a:solidFill>
              </a:rPr>
              <a:t>PlumX analytic (Ebsco, Scopus)</a:t>
            </a:r>
            <a:endParaRPr sz="1800">
              <a:solidFill>
                <a:srgbClr val="000000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pic>
        <p:nvPicPr>
          <p:cNvPr id="177" name="Shape 1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2902050" y="345575"/>
            <a:ext cx="3339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Seeking the metrics</a:t>
            </a:r>
            <a:endParaRPr/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447575" y="1503300"/>
            <a:ext cx="8546700" cy="21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000000"/>
                </a:solidFill>
              </a:rPr>
              <a:t>a list of publications</a:t>
            </a:r>
            <a:endParaRPr sz="14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000000"/>
                </a:solidFill>
              </a:rPr>
              <a:t>ORCiD</a:t>
            </a:r>
            <a:endParaRPr sz="14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000000"/>
                </a:solidFill>
              </a:rPr>
              <a:t>ResearcherID (if applicable)</a:t>
            </a:r>
            <a:endParaRPr sz="14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000000"/>
                </a:solidFill>
              </a:rPr>
              <a:t>Scopus Author ID (if applicable)</a:t>
            </a:r>
            <a:endParaRPr sz="14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000000"/>
                </a:solidFill>
              </a:rPr>
              <a:t>Google Scholar profile (if applicable)</a:t>
            </a:r>
            <a:endParaRPr sz="14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000000"/>
                </a:solidFill>
              </a:rPr>
              <a:t>Any other author IDs you are using (ResearchGate, Mendeley, Publons, etc)</a:t>
            </a:r>
            <a:endParaRPr sz="14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000000"/>
                </a:solidFill>
              </a:rPr>
              <a:t>Any websites/projects/online presence you may have (Kudos, Impact Story, The Conversation, blog)</a:t>
            </a:r>
            <a:endParaRPr sz="1400">
              <a:solidFill>
                <a:srgbClr val="000000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sz="1400">
              <a:solidFill>
                <a:srgbClr val="000000"/>
              </a:solidFill>
            </a:endParaRPr>
          </a:p>
        </p:txBody>
      </p:sp>
      <p:pic>
        <p:nvPicPr>
          <p:cNvPr id="184" name="Shape 1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2962475" y="430800"/>
            <a:ext cx="330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Presenting- Where</a:t>
            </a:r>
            <a:endParaRPr/>
          </a:p>
        </p:txBody>
      </p:sp>
      <p:pic>
        <p:nvPicPr>
          <p:cNvPr id="190" name="Shape 1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Shape 191"/>
          <p:cNvSpPr txBox="1"/>
          <p:nvPr/>
        </p:nvSpPr>
        <p:spPr>
          <a:xfrm>
            <a:off x="582550" y="1122475"/>
            <a:ext cx="3026400" cy="9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Academic promotions</a:t>
            </a:r>
            <a:endParaRPr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>
                <a:solidFill>
                  <a:schemeClr val="dk1"/>
                </a:solidFill>
              </a:rPr>
              <a:t>CV/Resume</a:t>
            </a:r>
            <a:endParaRPr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Grant funding applications</a:t>
            </a:r>
            <a:endParaRPr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2692525" y="2038975"/>
            <a:ext cx="3722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Two important points</a:t>
            </a:r>
            <a:endParaRPr/>
          </a:p>
        </p:txBody>
      </p:sp>
      <p:sp>
        <p:nvSpPr>
          <p:cNvPr id="193" name="Shape 193"/>
          <p:cNvSpPr txBox="1"/>
          <p:nvPr/>
        </p:nvSpPr>
        <p:spPr>
          <a:xfrm>
            <a:off x="582550" y="3022550"/>
            <a:ext cx="5348400" cy="16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Always cite your metrics</a:t>
            </a:r>
            <a:endParaRPr/>
          </a:p>
          <a:p>
            <a:pPr marL="9144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Source</a:t>
            </a:r>
            <a:endParaRPr/>
          </a:p>
          <a:p>
            <a:pPr marL="9144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Date</a:t>
            </a:r>
            <a:endParaRPr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Always be able to provide proof of your claims</a:t>
            </a:r>
            <a:endParaRPr/>
          </a:p>
          <a:p>
            <a:pPr marL="9144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Keep a folder of screencaptures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Shape 2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Shape 205"/>
          <p:cNvSpPr txBox="1"/>
          <p:nvPr/>
        </p:nvSpPr>
        <p:spPr>
          <a:xfrm>
            <a:off x="152400" y="852525"/>
            <a:ext cx="5438700" cy="41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u="sng">
                <a:solidFill>
                  <a:schemeClr val="dk1"/>
                </a:solidFill>
              </a:rPr>
              <a:t>Where applicable</a:t>
            </a:r>
            <a:endParaRPr sz="11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>
                <a:solidFill>
                  <a:schemeClr val="dk1"/>
                </a:solidFill>
              </a:rPr>
              <a:t>-</a:t>
            </a:r>
            <a:r>
              <a:rPr lang="en-GB" sz="1000">
                <a:solidFill>
                  <a:schemeClr val="dk1"/>
                </a:solidFill>
              </a:rPr>
              <a:t>Citation metrics taken from Google Scholar (GS), 03/04/2018. Citations include academic and grey literature and may include duplications.</a:t>
            </a:r>
            <a:endParaRPr sz="10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>
                <a:solidFill>
                  <a:schemeClr val="dk1"/>
                </a:solidFill>
              </a:rPr>
              <a:t>-</a:t>
            </a:r>
            <a:r>
              <a:rPr lang="en-GB" sz="1000">
                <a:solidFill>
                  <a:schemeClr val="dk1"/>
                </a:solidFill>
              </a:rPr>
              <a:t>Library holding metrics taken from OCLC WorldCat (WC), 03/04/2018, inclusive of all editions and type of resource</a:t>
            </a:r>
            <a:endParaRPr sz="10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>
                <a:solidFill>
                  <a:schemeClr val="dk1"/>
                </a:solidFill>
              </a:rPr>
              <a:t>-</a:t>
            </a:r>
            <a:r>
              <a:rPr lang="en-GB" sz="1000">
                <a:solidFill>
                  <a:schemeClr val="dk1"/>
                </a:solidFill>
              </a:rPr>
              <a:t>Please see glossary for terms with an asterix (</a:t>
            </a:r>
            <a:r>
              <a:rPr lang="en-GB" sz="1000" b="1">
                <a:solidFill>
                  <a:schemeClr val="dk1"/>
                </a:solidFill>
              </a:rPr>
              <a:t>*</a:t>
            </a:r>
            <a:r>
              <a:rPr lang="en-GB" sz="1000">
                <a:solidFill>
                  <a:schemeClr val="dk1"/>
                </a:solidFill>
              </a:rPr>
              <a:t>)</a:t>
            </a:r>
            <a:endParaRPr sz="10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u="sng">
                <a:solidFill>
                  <a:schemeClr val="dk1"/>
                </a:solidFill>
              </a:rPr>
              <a:t>Scholarly book chapters</a:t>
            </a:r>
            <a:endParaRPr sz="1100" u="sng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Author. (year). Title of chapter. In Ed Author (Eds.), </a:t>
            </a:r>
            <a:r>
              <a:rPr lang="en-GB" sz="1000" i="1">
                <a:solidFill>
                  <a:schemeClr val="dk1"/>
                </a:solidFill>
              </a:rPr>
              <a:t>Book title</a:t>
            </a:r>
            <a:r>
              <a:rPr lang="en-GB" sz="1000">
                <a:solidFill>
                  <a:schemeClr val="dk1"/>
                </a:solidFill>
              </a:rPr>
              <a:t> (pp). Place of publication: Publisher.</a:t>
            </a:r>
            <a:endParaRPr sz="1000">
              <a:solidFill>
                <a:schemeClr val="dk1"/>
              </a:solidFill>
            </a:endParaRP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GS citation = 10, WC = 357 libraries in 23 countries</a:t>
            </a:r>
            <a:endParaRPr sz="10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Author. (year). Title of chapter. In Ed Author (Eds.), </a:t>
            </a:r>
            <a:r>
              <a:rPr lang="en-GB" sz="1000" i="1">
                <a:solidFill>
                  <a:schemeClr val="dk1"/>
                </a:solidFill>
              </a:rPr>
              <a:t>Book title</a:t>
            </a:r>
            <a:r>
              <a:rPr lang="en-GB" sz="1000">
                <a:solidFill>
                  <a:schemeClr val="dk1"/>
                </a:solidFill>
              </a:rPr>
              <a:t> (pp). Place of publication: Publisher.</a:t>
            </a:r>
            <a:endParaRPr sz="10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	GS citation = 7, WC = 250 libraries in 30 countries, indexed in Web of Science</a:t>
            </a:r>
            <a:endParaRPr sz="10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u="sng">
                <a:solidFill>
                  <a:schemeClr val="dk1"/>
                </a:solidFill>
              </a:rPr>
              <a:t>Refereed journal articles</a:t>
            </a:r>
            <a:endParaRPr sz="11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Author. (year). Title of article, </a:t>
            </a:r>
            <a:r>
              <a:rPr lang="en-GB" sz="1000" i="1">
                <a:solidFill>
                  <a:schemeClr val="dk1"/>
                </a:solidFill>
              </a:rPr>
              <a:t>Title of Journal</a:t>
            </a:r>
            <a:r>
              <a:rPr lang="en-GB" sz="1000">
                <a:solidFill>
                  <a:schemeClr val="dk1"/>
                </a:solidFill>
              </a:rPr>
              <a:t>, V(Iss), pp. Doi:</a:t>
            </a:r>
            <a:endParaRPr sz="10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	GS citation = 8, indexed in Scopus, Journal SJR (2017)- Q2 (Education)</a:t>
            </a:r>
            <a:endParaRPr sz="10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Author. (year). Title of article, </a:t>
            </a:r>
            <a:r>
              <a:rPr lang="en-GB" sz="1000" i="1">
                <a:solidFill>
                  <a:schemeClr val="dk1"/>
                </a:solidFill>
              </a:rPr>
              <a:t>Title of Journal</a:t>
            </a:r>
            <a:r>
              <a:rPr lang="en-GB" sz="1000">
                <a:solidFill>
                  <a:schemeClr val="dk1"/>
                </a:solidFill>
              </a:rPr>
              <a:t>, V(Iss), pp. Doi:</a:t>
            </a:r>
            <a:endParaRPr sz="10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	GS citation = 15, indexed in Scopus, FWCI</a:t>
            </a:r>
            <a:r>
              <a:rPr lang="en-GB" sz="1000" b="1">
                <a:solidFill>
                  <a:schemeClr val="dk1"/>
                </a:solidFill>
              </a:rPr>
              <a:t>*</a:t>
            </a:r>
            <a:r>
              <a:rPr lang="en-GB" sz="1000">
                <a:solidFill>
                  <a:schemeClr val="dk1"/>
                </a:solidFill>
              </a:rPr>
              <a:t> = 2.00</a:t>
            </a:r>
            <a:endParaRPr sz="1000"/>
          </a:p>
        </p:txBody>
      </p:sp>
      <p:sp>
        <p:nvSpPr>
          <p:cNvPr id="206" name="Shape 206"/>
          <p:cNvSpPr txBox="1"/>
          <p:nvPr/>
        </p:nvSpPr>
        <p:spPr>
          <a:xfrm>
            <a:off x="5733125" y="1001700"/>
            <a:ext cx="3342000" cy="32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u="sng">
                <a:solidFill>
                  <a:schemeClr val="dk1"/>
                </a:solidFill>
              </a:rPr>
              <a:t>Glossary</a:t>
            </a:r>
            <a:endParaRPr sz="1100" u="sng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Field Weighted Citation Impact (FWCI): A Scopus metric where a  FWCI greater than 1.00 means the resource is more cited than expected based on: </a:t>
            </a:r>
            <a:endParaRPr sz="10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 	       ·  The year of publication</a:t>
            </a:r>
            <a:endParaRPr sz="1000">
              <a:solidFill>
                <a:schemeClr val="dk1"/>
              </a:solidFill>
            </a:endParaRPr>
          </a:p>
          <a:p>
            <a:pPr marL="914400" lvl="0" indent="-22860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·  Document type, and</a:t>
            </a:r>
            <a:endParaRPr sz="1000">
              <a:solidFill>
                <a:schemeClr val="dk1"/>
              </a:solidFill>
            </a:endParaRPr>
          </a:p>
          <a:p>
            <a:pPr marL="914400" lvl="0" indent="-22860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·  The disciplines associated with its source</a:t>
            </a:r>
            <a:endParaRPr sz="10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Each discipline makes an equal contribution to the metric, which eliminates differences in research citation behaviour.</a:t>
            </a:r>
            <a:endParaRPr sz="10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Scimago Journal Rank (SJR): Calculated on articles, reports, and proceedings indexed in Scopus being cited in the previous 3 years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207" name="Shape 207"/>
          <p:cNvSpPr txBox="1">
            <a:spLocks noGrp="1"/>
          </p:cNvSpPr>
          <p:nvPr>
            <p:ph type="title"/>
          </p:nvPr>
        </p:nvSpPr>
        <p:spPr>
          <a:xfrm>
            <a:off x="1459950" y="210575"/>
            <a:ext cx="6224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Metrics in grant applications and CVs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Shape 2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1459950" y="210575"/>
            <a:ext cx="6224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Metrics in grant applications and CVs</a:t>
            </a:r>
            <a:endParaRPr/>
          </a:p>
        </p:txBody>
      </p:sp>
      <p:sp>
        <p:nvSpPr>
          <p:cNvPr id="214" name="Shape 214"/>
          <p:cNvSpPr txBox="1"/>
          <p:nvPr/>
        </p:nvSpPr>
        <p:spPr>
          <a:xfrm>
            <a:off x="244750" y="1356900"/>
            <a:ext cx="3000000" cy="97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Shape 215"/>
          <p:cNvSpPr txBox="1"/>
          <p:nvPr/>
        </p:nvSpPr>
        <p:spPr>
          <a:xfrm>
            <a:off x="202125" y="1065650"/>
            <a:ext cx="6284100" cy="3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>
                <a:solidFill>
                  <a:schemeClr val="dk1"/>
                </a:solidFill>
              </a:rPr>
              <a:t>Overall Research Profile</a:t>
            </a:r>
            <a:endParaRPr sz="1100" b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Within my research field, citations, a journal’s impact factor, peer reviewed publications, and book holdings in libraries are all considered to be good indicators of research impact.</a:t>
            </a:r>
            <a:endParaRPr sz="11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Outputs (as of 03/04/2018)</a:t>
            </a:r>
            <a:endParaRPr sz="11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u="sng">
                <a:solidFill>
                  <a:schemeClr val="dk1"/>
                </a:solidFill>
              </a:rPr>
              <a:t>Total outputs</a:t>
            </a:r>
            <a:r>
              <a:rPr lang="en-GB" sz="1100">
                <a:solidFill>
                  <a:schemeClr val="dk1"/>
                </a:solidFill>
              </a:rPr>
              <a:t>:11: book chapters (5), books (3), refereed journal articles (3)</a:t>
            </a:r>
            <a:endParaRPr sz="11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u="sng">
                <a:solidFill>
                  <a:schemeClr val="dk1"/>
                </a:solidFill>
              </a:rPr>
              <a:t>Total citations</a:t>
            </a:r>
            <a:r>
              <a:rPr lang="en-GB" sz="1100">
                <a:solidFill>
                  <a:schemeClr val="dk1"/>
                </a:solidFill>
              </a:rPr>
              <a:t>: 45 (Google Scholar), 15 (Scopus), 7 (Web of Science)</a:t>
            </a:r>
            <a:endParaRPr sz="11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u="sng">
                <a:solidFill>
                  <a:schemeClr val="dk1"/>
                </a:solidFill>
              </a:rPr>
              <a:t>Field of Research Codes</a:t>
            </a:r>
            <a:r>
              <a:rPr lang="en-GB" sz="1100">
                <a:solidFill>
                  <a:schemeClr val="dk1"/>
                </a:solidFill>
              </a:rPr>
              <a:t>: FOR13 (7 publications), FOR22 (3 publications), FOR08 (2 publications)</a:t>
            </a:r>
            <a:endParaRPr sz="11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Overall, my research has a FWCI* of 1.75. I publish consistently in FOR13 where my FWCI is 2.00. This indicates that my research in FOR13 is performing twice above the world average for FOR13 indexed outputs between 2012-2017.</a:t>
            </a:r>
            <a:endParaRPr sz="1200">
              <a:solidFill>
                <a:schemeClr val="dk1"/>
              </a:solidFill>
            </a:endParaRPr>
          </a:p>
          <a:p>
            <a:pPr marL="4572000" lvl="0" indent="457200" algn="just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(source: SciVal)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216" name="Shape 216"/>
          <p:cNvSpPr txBox="1"/>
          <p:nvPr/>
        </p:nvSpPr>
        <p:spPr>
          <a:xfrm>
            <a:off x="6898250" y="1115375"/>
            <a:ext cx="2031900" cy="10869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All data were sourced on 03/04/2018. Where applicable the source has been named.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Shape 2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Shape 222"/>
          <p:cNvSpPr txBox="1">
            <a:spLocks noGrp="1"/>
          </p:cNvSpPr>
          <p:nvPr>
            <p:ph type="title"/>
          </p:nvPr>
        </p:nvSpPr>
        <p:spPr>
          <a:xfrm>
            <a:off x="1459950" y="210575"/>
            <a:ext cx="6224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Metrics in grant applications and CVs</a:t>
            </a:r>
            <a:endParaRPr/>
          </a:p>
        </p:txBody>
      </p:sp>
      <p:sp>
        <p:nvSpPr>
          <p:cNvPr id="223" name="Shape 223"/>
          <p:cNvSpPr txBox="1"/>
          <p:nvPr/>
        </p:nvSpPr>
        <p:spPr>
          <a:xfrm>
            <a:off x="305500" y="1001700"/>
            <a:ext cx="5711700" cy="16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>
                <a:solidFill>
                  <a:schemeClr val="dk1"/>
                </a:solidFill>
              </a:rPr>
              <a:t>Journal Quality</a:t>
            </a:r>
            <a:endParaRPr sz="11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My three refereed journal articles are all focused on the field of Education and all are indexed in Scopus. These journals are:</a:t>
            </a:r>
            <a:endParaRPr sz="11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</a:rPr>
              <a:t>Educational Policy</a:t>
            </a:r>
            <a:r>
              <a:rPr lang="en-GB" sz="1100">
                <a:solidFill>
                  <a:schemeClr val="dk1"/>
                </a:solidFill>
              </a:rPr>
              <a:t> (SJR</a:t>
            </a:r>
            <a:r>
              <a:rPr lang="en-GB" sz="1100" b="1">
                <a:solidFill>
                  <a:schemeClr val="dk1"/>
                </a:solidFill>
              </a:rPr>
              <a:t>*</a:t>
            </a:r>
            <a:r>
              <a:rPr lang="en-GB" sz="1100">
                <a:solidFill>
                  <a:schemeClr val="dk1"/>
                </a:solidFill>
              </a:rPr>
              <a:t>= 1.69, Quartile 1 in Education)</a:t>
            </a:r>
            <a:endParaRPr sz="11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</a:rPr>
              <a:t>Urban Education</a:t>
            </a:r>
            <a:r>
              <a:rPr lang="en-GB" sz="1100">
                <a:solidFill>
                  <a:schemeClr val="dk1"/>
                </a:solidFill>
              </a:rPr>
              <a:t> (SJR= 1.43, Quartile 1 in Education, Quartile 1 in Urban Studies)</a:t>
            </a:r>
            <a:endParaRPr sz="11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</a:rPr>
              <a:t>Quality in Higher Education</a:t>
            </a:r>
            <a:r>
              <a:rPr lang="en-GB" sz="1100">
                <a:solidFill>
                  <a:schemeClr val="dk1"/>
                </a:solidFill>
              </a:rPr>
              <a:t> (SJR= 0.61, Quartile 2 in Education).</a:t>
            </a:r>
            <a:endParaRPr sz="1100">
              <a:solidFill>
                <a:schemeClr val="dk1"/>
              </a:solidFill>
            </a:endParaRPr>
          </a:p>
          <a:p>
            <a:pPr marL="411480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(source: Scimago)</a:t>
            </a:r>
            <a:endParaRPr/>
          </a:p>
        </p:txBody>
      </p:sp>
      <p:sp>
        <p:nvSpPr>
          <p:cNvPr id="224" name="Shape 224"/>
          <p:cNvSpPr txBox="1"/>
          <p:nvPr/>
        </p:nvSpPr>
        <p:spPr>
          <a:xfrm>
            <a:off x="305500" y="2614500"/>
            <a:ext cx="6564300" cy="19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>
                <a:solidFill>
                  <a:schemeClr val="dk1"/>
                </a:solidFill>
              </a:rPr>
              <a:t>Book indexing</a:t>
            </a:r>
            <a:endParaRPr sz="1100" b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Cumulatively, my three published books and three published book chapters, are held in 850 libraries across 53 countries (WC). </a:t>
            </a:r>
            <a:r>
              <a:rPr lang="en-GB" sz="1100" i="1">
                <a:solidFill>
                  <a:schemeClr val="dk1"/>
                </a:solidFill>
              </a:rPr>
              <a:t>Title A</a:t>
            </a:r>
            <a:r>
              <a:rPr lang="en-GB" sz="1100">
                <a:solidFill>
                  <a:schemeClr val="dk1"/>
                </a:solidFill>
              </a:rPr>
              <a:t> and </a:t>
            </a:r>
            <a:r>
              <a:rPr lang="en-GB" sz="1100" i="1">
                <a:solidFill>
                  <a:schemeClr val="dk1"/>
                </a:solidFill>
              </a:rPr>
              <a:t>Title B</a:t>
            </a:r>
            <a:r>
              <a:rPr lang="en-GB" sz="1100">
                <a:solidFill>
                  <a:schemeClr val="dk1"/>
                </a:solidFill>
              </a:rPr>
              <a:t> are indexed in Scopus with </a:t>
            </a:r>
            <a:r>
              <a:rPr lang="en-GB" sz="1100" i="1">
                <a:solidFill>
                  <a:schemeClr val="dk1"/>
                </a:solidFill>
              </a:rPr>
              <a:t>Title A</a:t>
            </a:r>
            <a:r>
              <a:rPr lang="en-GB" sz="1100">
                <a:solidFill>
                  <a:schemeClr val="dk1"/>
                </a:solidFill>
              </a:rPr>
              <a:t> having a citation count of 4 (Scopus) and 3 (Web of Science). </a:t>
            </a:r>
            <a:r>
              <a:rPr lang="en-GB" sz="1100" i="1">
                <a:solidFill>
                  <a:schemeClr val="dk1"/>
                </a:solidFill>
              </a:rPr>
              <a:t>Chapter Title A</a:t>
            </a:r>
            <a:r>
              <a:rPr lang="en-GB" sz="1100">
                <a:solidFill>
                  <a:schemeClr val="dk1"/>
                </a:solidFill>
              </a:rPr>
              <a:t> has been cited by 5 resources indexed in Web of Science.									</a:t>
            </a:r>
            <a:endParaRPr sz="1100">
              <a:solidFill>
                <a:schemeClr val="dk1"/>
              </a:solidFill>
            </a:endParaRPr>
          </a:p>
          <a:p>
            <a:pPr marL="4114800" lvl="0" indent="457200" algn="just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(data sourced on 03/04/2018)</a:t>
            </a:r>
            <a:endParaRPr sz="1000"/>
          </a:p>
        </p:txBody>
      </p:sp>
      <p:sp>
        <p:nvSpPr>
          <p:cNvPr id="225" name="Shape 225"/>
          <p:cNvSpPr txBox="1"/>
          <p:nvPr/>
        </p:nvSpPr>
        <p:spPr>
          <a:xfrm>
            <a:off x="6898225" y="1129575"/>
            <a:ext cx="2031900" cy="10869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All data were sourced on 03/04/2018. Where applicable the source has been named.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206200" y="217700"/>
            <a:ext cx="1791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 cover</a:t>
            </a:r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2896900" y="918050"/>
            <a:ext cx="2409900" cy="114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000000"/>
                </a:solidFill>
              </a:rPr>
              <a:t>Metrics overview</a:t>
            </a:r>
            <a:endParaRPr sz="14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000000"/>
                </a:solidFill>
              </a:rPr>
              <a:t>Generating</a:t>
            </a:r>
            <a:endParaRPr sz="14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000000"/>
                </a:solidFill>
              </a:rPr>
              <a:t>Tracking</a:t>
            </a:r>
            <a:endParaRPr sz="14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000000"/>
                </a:solidFill>
              </a:rPr>
              <a:t>Measuring</a:t>
            </a:r>
            <a:endParaRPr sz="1400">
              <a:solidFill>
                <a:srgbClr val="000000"/>
              </a:solidFill>
            </a:endParaRPr>
          </a:p>
        </p:txBody>
      </p:sp>
      <p:sp>
        <p:nvSpPr>
          <p:cNvPr id="63" name="Shape 63"/>
          <p:cNvSpPr/>
          <p:nvPr/>
        </p:nvSpPr>
        <p:spPr>
          <a:xfrm>
            <a:off x="2838225" y="974275"/>
            <a:ext cx="2301900" cy="1029000"/>
          </a:xfrm>
          <a:prstGeom prst="bracePair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2820375" y="2173900"/>
            <a:ext cx="2301900" cy="937200"/>
          </a:xfrm>
          <a:prstGeom prst="bracePair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Shape 65"/>
          <p:cNvSpPr txBox="1"/>
          <p:nvPr/>
        </p:nvSpPr>
        <p:spPr>
          <a:xfrm>
            <a:off x="5391451" y="1289392"/>
            <a:ext cx="1411200" cy="46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 1- theory</a:t>
            </a:r>
            <a:endParaRPr/>
          </a:p>
        </p:txBody>
      </p:sp>
      <p:sp>
        <p:nvSpPr>
          <p:cNvPr id="66" name="Shape 66"/>
          <p:cNvSpPr txBox="1"/>
          <p:nvPr/>
        </p:nvSpPr>
        <p:spPr>
          <a:xfrm>
            <a:off x="5415990" y="2421090"/>
            <a:ext cx="1411200" cy="46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 2- doing</a:t>
            </a:r>
            <a:endParaRPr/>
          </a:p>
        </p:txBody>
      </p:sp>
      <p:sp>
        <p:nvSpPr>
          <p:cNvPr id="67" name="Shape 67"/>
          <p:cNvSpPr txBox="1"/>
          <p:nvPr/>
        </p:nvSpPr>
        <p:spPr>
          <a:xfrm>
            <a:off x="2896900" y="1967750"/>
            <a:ext cx="1939500" cy="152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>
                <a:solidFill>
                  <a:schemeClr val="dk1"/>
                </a:solidFill>
              </a:rPr>
              <a:t>Seeking</a:t>
            </a:r>
            <a:endParaRPr>
              <a:solidFill>
                <a:schemeClr val="dk1"/>
              </a:solidFill>
            </a:endParaRP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>
                <a:solidFill>
                  <a:schemeClr val="dk1"/>
                </a:solidFill>
              </a:rPr>
              <a:t>Presenting</a:t>
            </a:r>
            <a:endParaRPr>
              <a:solidFill>
                <a:schemeClr val="dk1"/>
              </a:solidFill>
            </a:endParaRP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>
                <a:solidFill>
                  <a:schemeClr val="dk1"/>
                </a:solidFill>
              </a:rPr>
              <a:t>Examples</a:t>
            </a:r>
            <a:endParaRPr>
              <a:solidFill>
                <a:schemeClr val="dk1"/>
              </a:solidFill>
            </a:endParaRP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>
                <a:solidFill>
                  <a:schemeClr val="dk1"/>
                </a:solidFill>
              </a:rPr>
              <a:t>Resources</a:t>
            </a:r>
            <a:endParaRPr/>
          </a:p>
        </p:txBody>
      </p:sp>
      <p:sp>
        <p:nvSpPr>
          <p:cNvPr id="68" name="Shape 68"/>
          <p:cNvSpPr txBox="1"/>
          <p:nvPr/>
        </p:nvSpPr>
        <p:spPr>
          <a:xfrm>
            <a:off x="2896900" y="3335075"/>
            <a:ext cx="1744500" cy="8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>
                <a:solidFill>
                  <a:schemeClr val="dk1"/>
                </a:solidFill>
              </a:rPr>
              <a:t>Questions &amp; Discussions</a:t>
            </a:r>
            <a:endParaRPr/>
          </a:p>
        </p:txBody>
      </p:sp>
      <p:sp>
        <p:nvSpPr>
          <p:cNvPr id="69" name="Shape 69"/>
          <p:cNvSpPr/>
          <p:nvPr/>
        </p:nvSpPr>
        <p:spPr>
          <a:xfrm>
            <a:off x="2855925" y="3335075"/>
            <a:ext cx="2266500" cy="564900"/>
          </a:xfrm>
          <a:prstGeom prst="bracePair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Shape 70"/>
          <p:cNvSpPr txBox="1"/>
          <p:nvPr/>
        </p:nvSpPr>
        <p:spPr>
          <a:xfrm>
            <a:off x="5467653" y="3407550"/>
            <a:ext cx="1871100" cy="46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 3- casual chats</a:t>
            </a:r>
            <a:endParaRPr/>
          </a:p>
        </p:txBody>
      </p:sp>
      <p:pic>
        <p:nvPicPr>
          <p:cNvPr id="71" name="Shape 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3530850" y="345575"/>
            <a:ext cx="2082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Resources</a:t>
            </a:r>
            <a:endParaRPr/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311700" y="1166700"/>
            <a:ext cx="8520600" cy="215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Leiden Manifesto for Research Metrics: </a:t>
            </a:r>
            <a:r>
              <a:rPr lang="en-GB" u="sng">
                <a:solidFill>
                  <a:schemeClr val="accent5"/>
                </a:solidFill>
                <a:hlinkClick r:id="rId3"/>
              </a:rPr>
              <a:t>http://www.leidenmanifesto.org/</a:t>
            </a:r>
            <a:endParaRPr>
              <a:solidFill>
                <a:schemeClr val="dk1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	Leiden Manifesto Video (4’30’’): </a:t>
            </a:r>
            <a:r>
              <a:rPr lang="en-GB" u="sng">
                <a:solidFill>
                  <a:schemeClr val="accent5"/>
                </a:solidFill>
                <a:hlinkClick r:id="rId4"/>
              </a:rPr>
              <a:t>https://vimeo.com/133683418</a:t>
            </a:r>
            <a:endParaRPr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REF2014 Impact Case Studies: </a:t>
            </a:r>
            <a:r>
              <a:rPr lang="en-GB" u="sng">
                <a:solidFill>
                  <a:schemeClr val="accent5"/>
                </a:solidFill>
                <a:hlinkClick r:id="rId5"/>
              </a:rPr>
              <a:t>http://impact.ref.ac.uk/CaseStudies/Search1.aspx</a:t>
            </a:r>
            <a:endParaRPr>
              <a:solidFill>
                <a:schemeClr val="accent5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Metrics Toolkit: </a:t>
            </a:r>
            <a:r>
              <a:rPr lang="en-GB" u="sng">
                <a:solidFill>
                  <a:schemeClr val="accent5"/>
                </a:solidFill>
                <a:hlinkClick r:id="rId6"/>
              </a:rPr>
              <a:t>http://www.metrics-toolkit.org/</a:t>
            </a:r>
            <a:endParaRPr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  <p:pic>
        <p:nvPicPr>
          <p:cNvPr id="232" name="Shape 23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1313425" y="1159550"/>
            <a:ext cx="6359100" cy="96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r>
              <a:rPr lang="en-GB">
                <a:solidFill>
                  <a:srgbClr val="000000"/>
                </a:solidFill>
              </a:rPr>
              <a:t>“Metrics should support, not supplant, expert judgement”</a:t>
            </a:r>
            <a:endParaRPr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	-</a:t>
            </a:r>
            <a:r>
              <a:rPr lang="en-GB" i="1">
                <a:solidFill>
                  <a:srgbClr val="000000"/>
                </a:solidFill>
              </a:rPr>
              <a:t>The Metric Tide, 2015    </a:t>
            </a:r>
            <a:r>
              <a:rPr lang="en-GB" sz="1100" i="1" u="sng">
                <a:solidFill>
                  <a:schemeClr val="accent5"/>
                </a:solidFill>
                <a:hlinkClick r:id="rId3"/>
              </a:rPr>
              <a:t>http://www.hefce.ac.uk/media/HEFCE,2014/Content/Pubs/Independentresearch/2015/The,Metric,Tide/2015_metric_tide.pdf</a:t>
            </a:r>
            <a:endParaRPr i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i="1">
              <a:solidFill>
                <a:srgbClr val="000000"/>
              </a:solidFill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title"/>
          </p:nvPr>
        </p:nvSpPr>
        <p:spPr>
          <a:xfrm>
            <a:off x="2585425" y="402400"/>
            <a:ext cx="3815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Three key messages</a:t>
            </a:r>
            <a:endParaRPr/>
          </a:p>
        </p:txBody>
      </p:sp>
      <p:sp>
        <p:nvSpPr>
          <p:cNvPr id="239" name="Shape 239"/>
          <p:cNvSpPr txBox="1"/>
          <p:nvPr/>
        </p:nvSpPr>
        <p:spPr>
          <a:xfrm>
            <a:off x="1570050" y="2708038"/>
            <a:ext cx="4198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Metrics: a game of hide and seek</a:t>
            </a:r>
            <a:endParaRPr sz="1800"/>
          </a:p>
        </p:txBody>
      </p:sp>
      <p:sp>
        <p:nvSpPr>
          <p:cNvPr id="240" name="Shape 240"/>
          <p:cNvSpPr txBox="1"/>
          <p:nvPr/>
        </p:nvSpPr>
        <p:spPr>
          <a:xfrm>
            <a:off x="1570050" y="3452675"/>
            <a:ext cx="2706600" cy="5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Cite your metrics!</a:t>
            </a:r>
            <a:endParaRPr sz="1800"/>
          </a:p>
        </p:txBody>
      </p:sp>
      <p:pic>
        <p:nvPicPr>
          <p:cNvPr id="241" name="Shape 2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/>
          <p:nvPr/>
        </p:nvSpPr>
        <p:spPr>
          <a:xfrm>
            <a:off x="311700" y="635875"/>
            <a:ext cx="8520600" cy="8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200">
                <a:solidFill>
                  <a:srgbClr val="000000"/>
                </a:solidFill>
              </a:rPr>
              <a:t>Questions</a:t>
            </a:r>
            <a:r>
              <a:rPr lang="en-GB" sz="5200"/>
              <a:t> &amp; Discussions</a:t>
            </a:r>
            <a:endParaRPr sz="5200">
              <a:solidFill>
                <a:srgbClr val="000000"/>
              </a:solidFill>
            </a:endParaRPr>
          </a:p>
        </p:txBody>
      </p:sp>
      <p:sp>
        <p:nvSpPr>
          <p:cNvPr id="247" name="Shape 247"/>
          <p:cNvSpPr txBox="1"/>
          <p:nvPr/>
        </p:nvSpPr>
        <p:spPr>
          <a:xfrm>
            <a:off x="276175" y="3265575"/>
            <a:ext cx="8520600" cy="10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595959"/>
                </a:solidFill>
              </a:rPr>
              <a:t>Book an appointment with us:</a:t>
            </a:r>
            <a:endParaRPr sz="2800">
              <a:solidFill>
                <a:srgbClr val="595959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595959"/>
                </a:solidFill>
              </a:rPr>
              <a:t>libraryresearch@une.edu.au</a:t>
            </a:r>
            <a:endParaRPr sz="2800">
              <a:solidFill>
                <a:srgbClr val="595959"/>
              </a:solidFill>
            </a:endParaRPr>
          </a:p>
        </p:txBody>
      </p:sp>
      <p:pic>
        <p:nvPicPr>
          <p:cNvPr id="248" name="Shape 2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2983800" y="480550"/>
            <a:ext cx="3176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Metrics overview</a:t>
            </a: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831200" y="1322150"/>
            <a:ext cx="7558800" cy="2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Metrics assist in assessing the academic impact of research outputs</a:t>
            </a:r>
            <a:endParaRPr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457200" lvl="0" indent="-3429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Metrics are an indicator that needs to be interpreted</a:t>
            </a:r>
            <a:endParaRPr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457200" lvl="0" indent="-34290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Metrics are numbers that can assist your research narrative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78" name="Shape 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2816850" y="445025"/>
            <a:ext cx="3510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Generating metrics</a:t>
            </a:r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291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000000"/>
                </a:solidFill>
              </a:rPr>
              <a:t>Publishing</a:t>
            </a:r>
            <a:endParaRPr sz="1400">
              <a:solidFill>
                <a:srgbClr val="000000"/>
              </a:solidFill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-GB">
                <a:solidFill>
                  <a:srgbClr val="000000"/>
                </a:solidFill>
              </a:rPr>
              <a:t>Articles</a:t>
            </a:r>
            <a:endParaRPr>
              <a:solidFill>
                <a:srgbClr val="000000"/>
              </a:solidFill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-GB">
                <a:solidFill>
                  <a:srgbClr val="000000"/>
                </a:solidFill>
              </a:rPr>
              <a:t>Books &amp; Book chapters</a:t>
            </a:r>
            <a:endParaRPr>
              <a:solidFill>
                <a:srgbClr val="000000"/>
              </a:solidFill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-GB">
                <a:solidFill>
                  <a:srgbClr val="000000"/>
                </a:solidFill>
              </a:rPr>
              <a:t>Conference proceedings</a:t>
            </a:r>
            <a:endParaRPr>
              <a:solidFill>
                <a:srgbClr val="000000"/>
              </a:solidFill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-GB">
                <a:solidFill>
                  <a:srgbClr val="000000"/>
                </a:solidFill>
              </a:rPr>
              <a:t>Policy reports</a:t>
            </a:r>
            <a:endParaRPr>
              <a:solidFill>
                <a:srgbClr val="000000"/>
              </a:solidFill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-GB">
                <a:solidFill>
                  <a:srgbClr val="000000"/>
                </a:solidFill>
              </a:rPr>
              <a:t>Patents</a:t>
            </a:r>
            <a:endParaRPr sz="7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000000"/>
                </a:solidFill>
              </a:rPr>
              <a:t>Public and Community engagement</a:t>
            </a:r>
            <a:endParaRPr sz="1400">
              <a:solidFill>
                <a:srgbClr val="000000"/>
              </a:solidFill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-GB">
                <a:solidFill>
                  <a:srgbClr val="000000"/>
                </a:solidFill>
              </a:rPr>
              <a:t>Consulting (industry)</a:t>
            </a:r>
            <a:endParaRPr>
              <a:solidFill>
                <a:srgbClr val="000000"/>
              </a:solidFill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-GB">
                <a:solidFill>
                  <a:srgbClr val="000000"/>
                </a:solidFill>
              </a:rPr>
              <a:t>Radio and television appearances</a:t>
            </a:r>
            <a:endParaRPr>
              <a:solidFill>
                <a:srgbClr val="000000"/>
              </a:solidFill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-GB">
                <a:solidFill>
                  <a:srgbClr val="000000"/>
                </a:solidFill>
              </a:rPr>
              <a:t>Community forums and public lectures</a:t>
            </a:r>
            <a:endParaRPr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000000"/>
                </a:solidFill>
              </a:rPr>
              <a:t>Online engagement</a:t>
            </a:r>
            <a:endParaRPr sz="1400">
              <a:solidFill>
                <a:srgbClr val="000000"/>
              </a:solidFill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-GB">
                <a:solidFill>
                  <a:srgbClr val="000000"/>
                </a:solidFill>
              </a:rPr>
              <a:t>Blogs (academic, research, general)</a:t>
            </a:r>
            <a:endParaRPr>
              <a:solidFill>
                <a:srgbClr val="000000"/>
              </a:solidFill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-GB">
                <a:solidFill>
                  <a:srgbClr val="000000"/>
                </a:solidFill>
              </a:rPr>
              <a:t>Social media</a:t>
            </a:r>
            <a:endParaRPr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400">
              <a:solidFill>
                <a:srgbClr val="000000"/>
              </a:solidFill>
            </a:endParaRPr>
          </a:p>
        </p:txBody>
      </p:sp>
      <p:sp>
        <p:nvSpPr>
          <p:cNvPr id="85" name="Shape 85"/>
          <p:cNvSpPr txBox="1"/>
          <p:nvPr/>
        </p:nvSpPr>
        <p:spPr>
          <a:xfrm>
            <a:off x="5065375" y="1017725"/>
            <a:ext cx="3573600" cy="16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>
                <a:solidFill>
                  <a:schemeClr val="dk1"/>
                </a:solidFill>
              </a:rPr>
              <a:t>Library can assist</a:t>
            </a:r>
            <a:endParaRPr>
              <a:solidFill>
                <a:schemeClr val="dk1"/>
              </a:solidFill>
            </a:endParaRPr>
          </a:p>
          <a:p>
            <a: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-GB">
                <a:solidFill>
                  <a:schemeClr val="dk1"/>
                </a:solidFill>
              </a:rPr>
              <a:t>Strategic publishing</a:t>
            </a:r>
            <a:endParaRPr>
              <a:solidFill>
                <a:schemeClr val="dk1"/>
              </a:solidFill>
            </a:endParaRPr>
          </a:p>
          <a:p>
            <a: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-GB">
                <a:solidFill>
                  <a:schemeClr val="dk1"/>
                </a:solidFill>
              </a:rPr>
              <a:t>Advice on online engagement</a:t>
            </a:r>
            <a:endParaRPr>
              <a:solidFill>
                <a:schemeClr val="dk1"/>
              </a:solidFill>
            </a:endParaRPr>
          </a:p>
          <a:p>
            <a: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-GB">
                <a:solidFill>
                  <a:schemeClr val="dk1"/>
                </a:solidFill>
              </a:rPr>
              <a:t>Metrics consultations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2763575" y="352625"/>
            <a:ext cx="2962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Tracking metrics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773475" y="1109850"/>
            <a:ext cx="3027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000000"/>
                </a:solidFill>
              </a:rPr>
              <a:t>Main tools</a:t>
            </a:r>
            <a:endParaRPr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ORCiD</a:t>
            </a:r>
            <a:endParaRPr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Scopus</a:t>
            </a:r>
            <a:endParaRPr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Web of Science</a:t>
            </a:r>
            <a:endParaRPr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Google Scholar</a:t>
            </a:r>
            <a:endParaRPr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OCLC WorldCat</a:t>
            </a:r>
            <a:endParaRPr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>
                <a:solidFill>
                  <a:srgbClr val="000000"/>
                </a:solidFill>
              </a:rPr>
              <a:t>Altmetric.com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4939800" y="1109850"/>
            <a:ext cx="3027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000000"/>
                </a:solidFill>
              </a:rPr>
              <a:t>Other and emerging tools</a:t>
            </a:r>
            <a:endParaRPr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lens.org</a:t>
            </a:r>
            <a:endParaRPr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PlumX Analytics</a:t>
            </a:r>
            <a:endParaRPr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Publons</a:t>
            </a:r>
            <a:endParaRPr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Kudos</a:t>
            </a:r>
            <a:endParaRPr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Impact Story</a:t>
            </a:r>
            <a:endParaRPr>
              <a:solidFill>
                <a:srgbClr val="000000"/>
              </a:solidFill>
            </a:endParaRPr>
          </a:p>
          <a:p>
            <a:pPr marL="0" lvl="0" indent="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Dimensions Data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3" cy="41902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Shape 1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2025800" y="388200"/>
            <a:ext cx="4731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Measuring- types of metrics</a:t>
            </a:r>
            <a:endParaRPr/>
          </a:p>
        </p:txBody>
      </p:sp>
      <p:sp>
        <p:nvSpPr>
          <p:cNvPr id="106" name="Shape 106"/>
          <p:cNvSpPr txBox="1"/>
          <p:nvPr/>
        </p:nvSpPr>
        <p:spPr>
          <a:xfrm>
            <a:off x="1159550" y="1274125"/>
            <a:ext cx="6463800" cy="32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</a:rPr>
              <a:t>Traditional</a:t>
            </a:r>
            <a:endParaRPr sz="1100">
              <a:solidFill>
                <a:srgbClr val="000000"/>
              </a:solidFill>
            </a:endParaRPr>
          </a:p>
          <a:p>
            <a:pPr marL="457200" lvl="0" indent="-2984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</a:pPr>
            <a:r>
              <a:rPr lang="en-GB" sz="1100">
                <a:solidFill>
                  <a:srgbClr val="000000"/>
                </a:solidFill>
              </a:rPr>
              <a:t>Scholarly publications in books and journals</a:t>
            </a:r>
            <a:endParaRPr sz="1100">
              <a:solidFill>
                <a:srgbClr val="000000"/>
              </a:solidFill>
            </a:endParaRPr>
          </a:p>
          <a:p>
            <a:pPr marL="914400" lvl="1" indent="-2984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</a:pPr>
            <a:r>
              <a:rPr lang="en-GB" sz="1100">
                <a:solidFill>
                  <a:srgbClr val="000000"/>
                </a:solidFill>
              </a:rPr>
              <a:t>Track citation counts in other </a:t>
            </a:r>
            <a:r>
              <a:rPr lang="en-GB" sz="1100"/>
              <a:t>books and journals</a:t>
            </a:r>
            <a:endParaRPr sz="1100">
              <a:solidFill>
                <a:srgbClr val="000000"/>
              </a:solidFill>
            </a:endParaRPr>
          </a:p>
          <a:p>
            <a:pPr marL="914400" lvl="1" indent="-2984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</a:pPr>
            <a:r>
              <a:rPr lang="en-GB" sz="1100">
                <a:solidFill>
                  <a:srgbClr val="000000"/>
                </a:solidFill>
              </a:rPr>
              <a:t>Track quality of the journal/book and publisher</a:t>
            </a:r>
            <a:endParaRPr sz="1100">
              <a:solidFill>
                <a:srgbClr val="000000"/>
              </a:solidFill>
            </a:endParaRPr>
          </a:p>
          <a:p>
            <a:pPr marL="914400" lvl="1" indent="-2984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</a:pPr>
            <a:r>
              <a:rPr lang="en-GB" sz="1100">
                <a:solidFill>
                  <a:srgbClr val="000000"/>
                </a:solidFill>
              </a:rPr>
              <a:t>Formulates an h-index</a:t>
            </a:r>
            <a:endParaRPr sz="1100">
              <a:solidFill>
                <a:srgbClr val="000000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</a:rPr>
              <a:t>Non-traditional</a:t>
            </a:r>
            <a:endParaRPr sz="1100">
              <a:solidFill>
                <a:srgbClr val="000000"/>
              </a:solidFill>
            </a:endParaRPr>
          </a:p>
          <a:p>
            <a:pPr marL="457200" lvl="0" indent="-2984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</a:pPr>
            <a:r>
              <a:rPr lang="en-GB" sz="1100">
                <a:solidFill>
                  <a:srgbClr val="000000"/>
                </a:solidFill>
              </a:rPr>
              <a:t>Scholarly-related outputs in different publication types (ie. grey literatu</a:t>
            </a:r>
            <a:r>
              <a:rPr lang="en-GB" sz="1100"/>
              <a:t>re)</a:t>
            </a:r>
            <a:endParaRPr sz="1100">
              <a:solidFill>
                <a:srgbClr val="000000"/>
              </a:solidFill>
            </a:endParaRPr>
          </a:p>
          <a:p>
            <a:pPr marL="914400" lvl="1" indent="-2984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</a:pPr>
            <a:r>
              <a:rPr lang="en-GB" sz="1100">
                <a:solidFill>
                  <a:srgbClr val="000000"/>
                </a:solidFill>
              </a:rPr>
              <a:t>Track wider influence in scholarly areas and outputs</a:t>
            </a:r>
            <a:endParaRPr sz="1100">
              <a:solidFill>
                <a:srgbClr val="000000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</a:rPr>
              <a:t>Alternative</a:t>
            </a:r>
            <a:endParaRPr sz="1100">
              <a:solidFill>
                <a:srgbClr val="000000"/>
              </a:solidFill>
            </a:endParaRPr>
          </a:p>
          <a:p>
            <a:pPr marL="457200" lvl="0" indent="-2984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</a:pPr>
            <a:r>
              <a:rPr lang="en-GB" sz="1100">
                <a:solidFill>
                  <a:srgbClr val="000000"/>
                </a:solidFill>
              </a:rPr>
              <a:t>Scholarly/ general outputs in non-scholarly publications</a:t>
            </a:r>
            <a:endParaRPr sz="1100">
              <a:solidFill>
                <a:srgbClr val="000000"/>
              </a:solidFill>
            </a:endParaRPr>
          </a:p>
          <a:p>
            <a:pPr marL="914400" lvl="1" indent="-2984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</a:pPr>
            <a:r>
              <a:rPr lang="en-GB" sz="1100">
                <a:solidFill>
                  <a:srgbClr val="000000"/>
                </a:solidFill>
              </a:rPr>
              <a:t>Track the quantity- not the quality- of your impact and online presence</a:t>
            </a:r>
            <a:endParaRPr sz="1100">
              <a:solidFill>
                <a:srgbClr val="000000"/>
              </a:solidFill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</a:endParaRPr>
          </a:p>
          <a:p>
            <a:pPr marL="457200" lvl="0" indent="-2984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</a:pPr>
            <a:r>
              <a:rPr lang="en-GB" sz="1100">
                <a:solidFill>
                  <a:srgbClr val="000000"/>
                </a:solidFill>
              </a:rPr>
              <a:t>Good for early career researchers and when there is a short turnaround between publication and metrics</a:t>
            </a:r>
            <a:endParaRPr sz="1100">
              <a:solidFill>
                <a:srgbClr val="000000"/>
              </a:solidFill>
            </a:endParaRPr>
          </a:p>
        </p:txBody>
      </p:sp>
      <p:pic>
        <p:nvPicPr>
          <p:cNvPr id="107" name="Shape 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/>
        </p:nvSpPr>
        <p:spPr>
          <a:xfrm>
            <a:off x="301950" y="138750"/>
            <a:ext cx="8520600" cy="6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000000"/>
                </a:solidFill>
              </a:rPr>
              <a:t>Main index &amp; citation tools for traditional metrics</a:t>
            </a:r>
            <a:endParaRPr sz="3000">
              <a:solidFill>
                <a:srgbClr val="000000"/>
              </a:solidFill>
            </a:endParaRPr>
          </a:p>
        </p:txBody>
      </p:sp>
      <p:graphicFrame>
        <p:nvGraphicFramePr>
          <p:cNvPr id="113" name="Shape 113"/>
          <p:cNvGraphicFramePr/>
          <p:nvPr/>
        </p:nvGraphicFramePr>
        <p:xfrm>
          <a:off x="128813" y="943575"/>
          <a:ext cx="8866850" cy="4044350"/>
        </p:xfrm>
        <a:graphic>
          <a:graphicData uri="http://schemas.openxmlformats.org/drawingml/2006/table">
            <a:tbl>
              <a:tblPr>
                <a:noFill/>
                <a:tableStyleId>{1FA71D1D-D630-42E1-B7AE-251DD42573BD}</a:tableStyleId>
              </a:tblPr>
              <a:tblGrid>
                <a:gridCol w="799475"/>
                <a:gridCol w="807550"/>
                <a:gridCol w="931800"/>
                <a:gridCol w="746675"/>
                <a:gridCol w="910950"/>
                <a:gridCol w="1807475"/>
                <a:gridCol w="1674175"/>
                <a:gridCol w="1188750"/>
              </a:tblGrid>
              <a:tr h="13579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Web of Science</a:t>
                      </a:r>
                      <a:endParaRPr sz="900"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Clarivate Analytics</a:t>
                      </a:r>
                      <a:endParaRPr sz="90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ResearcherID</a:t>
                      </a:r>
                      <a:endParaRPr sz="7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Benchmarking in InCites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Reliable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- Doesn’t cover all disciplines</a:t>
                      </a:r>
                      <a:endParaRPr sz="90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- Strong in the sciences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28575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Char char="●"/>
                      </a:pPr>
                      <a:r>
                        <a:rPr lang="en-GB" sz="900"/>
                        <a:t>66 million+ records</a:t>
                      </a:r>
                      <a:endParaRPr sz="900"/>
                    </a:p>
                    <a:p>
                      <a:pPr marL="457200" lvl="0" indent="-28575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Char char="●"/>
                      </a:pPr>
                      <a:r>
                        <a:rPr lang="en-GB" sz="900"/>
                        <a:t>18,000+ journals, books, conference proceedings</a:t>
                      </a:r>
                      <a:endParaRPr sz="900"/>
                    </a:p>
                    <a:p>
                      <a:pPr marL="457200" lvl="0" indent="-28575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Char char="●"/>
                      </a:pPr>
                      <a:r>
                        <a:rPr lang="en-GB" sz="9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Strongest coverage of natural sciences, health sciences, engineering, computer science, materials sciences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22860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Time period:</a:t>
                      </a:r>
                      <a:endParaRPr sz="900"/>
                    </a:p>
                    <a:p>
                      <a:pPr marL="457200" lvl="0" indent="-28575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Char char="●"/>
                      </a:pPr>
                      <a:r>
                        <a:rPr lang="en-GB" sz="900"/>
                        <a:t>Sciences: 1900- present</a:t>
                      </a:r>
                      <a:endParaRPr sz="900"/>
                    </a:p>
                    <a:p>
                      <a:pPr marL="457200" lvl="0" indent="-28575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Char char="●"/>
                      </a:pPr>
                      <a:r>
                        <a:rPr lang="en-GB" sz="900"/>
                        <a:t>Social Sciences: 1900- present</a:t>
                      </a:r>
                      <a:endParaRPr sz="900"/>
                    </a:p>
                    <a:p>
                      <a:pPr marL="457200" lvl="0" indent="-28575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Char char="●"/>
                      </a:pPr>
                      <a:r>
                        <a:rPr lang="en-GB" sz="900"/>
                        <a:t>A&amp;H: 1975- present</a:t>
                      </a:r>
                      <a:endParaRPr sz="900"/>
                    </a:p>
                    <a:p>
                      <a:pPr marL="457200" lvl="0" indent="-28575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Char char="●"/>
                      </a:pPr>
                      <a:r>
                        <a:rPr lang="en-GB" sz="900"/>
                        <a:t>Proceedings: 1990- present</a:t>
                      </a:r>
                      <a:endParaRPr sz="900"/>
                    </a:p>
                    <a:p>
                      <a:pPr marL="457200" lvl="0" indent="-28575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Char char="●"/>
                      </a:pPr>
                      <a:r>
                        <a:rPr lang="en-GB" sz="900"/>
                        <a:t>Books: 2005- present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Journal Impact Factor in</a:t>
                      </a:r>
                      <a:endParaRPr sz="90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Journal Citation Reports</a:t>
                      </a:r>
                      <a:endParaRPr sz="900"/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Scopus</a:t>
                      </a:r>
                      <a:endParaRPr sz="900"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Elsevier</a:t>
                      </a:r>
                      <a:endParaRPr sz="90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Scopus AuthorID</a:t>
                      </a:r>
                      <a:endParaRPr sz="7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Benchmarking in SciVal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Reliable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- Doesn’t cover all disciplines</a:t>
                      </a:r>
                      <a:endParaRPr sz="90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- Strong in the sciences</a:t>
                      </a:r>
                      <a:endParaRPr sz="90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- Broader than WoS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28575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Char char="●"/>
                      </a:pPr>
                      <a:r>
                        <a:rPr lang="en-GB" sz="900"/>
                        <a:t>69 million records</a:t>
                      </a:r>
                      <a:endParaRPr sz="900"/>
                    </a:p>
                    <a:p>
                      <a:pPr marL="457200" lvl="0" indent="-28575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Char char="●"/>
                      </a:pPr>
                      <a:r>
                        <a:rPr lang="en-GB" sz="900"/>
                        <a:t>22,000+ serials</a:t>
                      </a:r>
                      <a:endParaRPr sz="900"/>
                    </a:p>
                    <a:p>
                      <a:pPr marL="457200" lvl="0" indent="-28575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Char char="●"/>
                      </a:pPr>
                      <a:r>
                        <a:rPr lang="en-GB" sz="900"/>
                        <a:t>14,000+ journals</a:t>
                      </a:r>
                      <a:endParaRPr sz="900"/>
                    </a:p>
                    <a:p>
                      <a:pPr marL="457200" lvl="0" indent="-28575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Char char="●"/>
                      </a:pPr>
                      <a:r>
                        <a:rPr lang="en-GB" sz="900"/>
                        <a:t>150,000+ books</a:t>
                      </a:r>
                      <a:endParaRPr sz="900"/>
                    </a:p>
                    <a:p>
                      <a:pPr marL="457200" lvl="0" indent="-28575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Char char="●"/>
                      </a:pPr>
                      <a:r>
                        <a:rPr lang="en-GB" sz="900"/>
                        <a:t>Coverage: health sciences (32%), physical sciences (29%), social sciences (24%), life sciences (15%)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Time period:</a:t>
                      </a:r>
                      <a:endParaRPr sz="900"/>
                    </a:p>
                    <a:p>
                      <a:pPr marL="457200" lvl="0" indent="-28575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Char char="●"/>
                      </a:pPr>
                      <a:r>
                        <a:rPr lang="en-GB" sz="900"/>
                        <a:t>Back dated to 1970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SJR in </a:t>
                      </a:r>
                      <a:endParaRPr sz="90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SCImago Journal Ranking</a:t>
                      </a:r>
                      <a:endParaRPr sz="900"/>
                    </a:p>
                  </a:txBody>
                  <a:tcPr marL="91425" marR="91425" marT="91425" marB="91425"/>
                </a:tc>
              </a:tr>
              <a:tr h="93545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Google Scholar</a:t>
                      </a:r>
                      <a:endParaRPr sz="900"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Google Scholar Profile</a:t>
                      </a:r>
                      <a:endParaRPr sz="7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Analysis in Harzing’s Publish or Perish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Unreliable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Covers most disciplines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???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???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N/A</a:t>
                      </a:r>
                      <a:endParaRPr sz="90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pic>
        <p:nvPicPr>
          <p:cNvPr id="114" name="Shape 1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975" y="1234150"/>
            <a:ext cx="747975" cy="798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Shape 1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8148" y="2751987"/>
            <a:ext cx="629625" cy="617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Shape 1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8966" y="4073291"/>
            <a:ext cx="747975" cy="74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Shape 1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" name="Shape 122"/>
          <p:cNvCxnSpPr>
            <a:stCxn id="123" idx="2"/>
          </p:cNvCxnSpPr>
          <p:nvPr/>
        </p:nvCxnSpPr>
        <p:spPr>
          <a:xfrm>
            <a:off x="419000" y="2613000"/>
            <a:ext cx="8397000" cy="285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4" name="Shape 124"/>
          <p:cNvSpPr/>
          <p:nvPr/>
        </p:nvSpPr>
        <p:spPr>
          <a:xfrm rot="5400000">
            <a:off x="3427800" y="-466650"/>
            <a:ext cx="760200" cy="5456100"/>
          </a:xfrm>
          <a:prstGeom prst="leftBrace">
            <a:avLst>
              <a:gd name="adj1" fmla="val 8333"/>
              <a:gd name="adj2" fmla="val 53097"/>
            </a:avLst>
          </a:prstGeom>
          <a:noFill/>
          <a:ln w="19050" cap="flat" cmpd="sng">
            <a:solidFill>
              <a:srgbClr val="1155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Shape 123"/>
          <p:cNvSpPr/>
          <p:nvPr/>
        </p:nvSpPr>
        <p:spPr>
          <a:xfrm rot="5400000" flipH="1">
            <a:off x="806300" y="2225700"/>
            <a:ext cx="760200" cy="1534800"/>
          </a:xfrm>
          <a:prstGeom prst="leftBrace">
            <a:avLst>
              <a:gd name="adj1" fmla="val 8333"/>
              <a:gd name="adj2" fmla="val 53097"/>
            </a:avLst>
          </a:prstGeom>
          <a:noFill/>
          <a:ln w="19050" cap="flat" cmpd="sng">
            <a:solidFill>
              <a:srgbClr val="351C7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Shape 125"/>
          <p:cNvSpPr/>
          <p:nvPr/>
        </p:nvSpPr>
        <p:spPr>
          <a:xfrm rot="5400000" flipH="1">
            <a:off x="1696050" y="1673400"/>
            <a:ext cx="760200" cy="2639400"/>
          </a:xfrm>
          <a:prstGeom prst="leftBrace">
            <a:avLst>
              <a:gd name="adj1" fmla="val 8333"/>
              <a:gd name="adj2" fmla="val 43604"/>
            </a:avLst>
          </a:prstGeom>
          <a:noFill/>
          <a:ln w="1905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 txBox="1"/>
          <p:nvPr/>
        </p:nvSpPr>
        <p:spPr>
          <a:xfrm>
            <a:off x="2561575" y="1540200"/>
            <a:ext cx="1456500" cy="3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Google Scholar</a:t>
            </a:r>
            <a:endParaRPr/>
          </a:p>
        </p:txBody>
      </p:sp>
      <p:sp>
        <p:nvSpPr>
          <p:cNvPr id="127" name="Shape 127"/>
          <p:cNvSpPr txBox="1"/>
          <p:nvPr/>
        </p:nvSpPr>
        <p:spPr>
          <a:xfrm>
            <a:off x="1854325" y="3245325"/>
            <a:ext cx="785400" cy="3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Scopus</a:t>
            </a:r>
            <a:endParaRPr/>
          </a:p>
        </p:txBody>
      </p:sp>
      <p:sp>
        <p:nvSpPr>
          <p:cNvPr id="128" name="Shape 128"/>
          <p:cNvSpPr txBox="1"/>
          <p:nvPr/>
        </p:nvSpPr>
        <p:spPr>
          <a:xfrm>
            <a:off x="596350" y="3330575"/>
            <a:ext cx="995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Web of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Science</a:t>
            </a:r>
            <a:endParaRPr/>
          </a:p>
        </p:txBody>
      </p:sp>
      <p:sp>
        <p:nvSpPr>
          <p:cNvPr id="129" name="Shape 129"/>
          <p:cNvSpPr/>
          <p:nvPr/>
        </p:nvSpPr>
        <p:spPr>
          <a:xfrm rot="5400000">
            <a:off x="7070525" y="2099700"/>
            <a:ext cx="810000" cy="216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Shape 130"/>
          <p:cNvSpPr txBox="1"/>
          <p:nvPr/>
        </p:nvSpPr>
        <p:spPr>
          <a:xfrm>
            <a:off x="7000775" y="1039625"/>
            <a:ext cx="949500" cy="66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Your research outputs</a:t>
            </a:r>
            <a:endParaRPr/>
          </a:p>
        </p:txBody>
      </p:sp>
      <p:sp>
        <p:nvSpPr>
          <p:cNvPr id="131" name="Shape 131"/>
          <p:cNvSpPr txBox="1"/>
          <p:nvPr/>
        </p:nvSpPr>
        <p:spPr>
          <a:xfrm>
            <a:off x="2561575" y="251050"/>
            <a:ext cx="3903900" cy="6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Indexing scope</a:t>
            </a:r>
            <a:endParaRPr sz="3000">
              <a:solidFill>
                <a:srgbClr val="000000"/>
              </a:solidFill>
            </a:endParaRPr>
          </a:p>
        </p:txBody>
      </p:sp>
      <p:pic>
        <p:nvPicPr>
          <p:cNvPr id="132" name="Shape 1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8725" y="4418225"/>
            <a:ext cx="725275" cy="72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1342</Words>
  <Application>Microsoft Office PowerPoint</Application>
  <PresentationFormat>On-screen Show (16:9)</PresentationFormat>
  <Paragraphs>254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Simple Light</vt:lpstr>
      <vt:lpstr>Metrics: a game of hide and seek</vt:lpstr>
      <vt:lpstr>To cover</vt:lpstr>
      <vt:lpstr>Metrics overview</vt:lpstr>
      <vt:lpstr>Generating metrics</vt:lpstr>
      <vt:lpstr>Tracking metrics</vt:lpstr>
      <vt:lpstr>PowerPoint Presentation</vt:lpstr>
      <vt:lpstr>Measuring- types of metrics</vt:lpstr>
      <vt:lpstr>PowerPoint Presentation</vt:lpstr>
      <vt:lpstr>PowerPoint Presentation</vt:lpstr>
      <vt:lpstr>Measuring- H-index</vt:lpstr>
      <vt:lpstr>Measuring- journal quality</vt:lpstr>
      <vt:lpstr>Measuring- article level</vt:lpstr>
      <vt:lpstr>Non-traditional metrics</vt:lpstr>
      <vt:lpstr>Alternative metrics</vt:lpstr>
      <vt:lpstr>Seeking the metrics</vt:lpstr>
      <vt:lpstr>Presenting- Where</vt:lpstr>
      <vt:lpstr>Metrics in grant applications and CVs</vt:lpstr>
      <vt:lpstr>Metrics in grant applications and CVs</vt:lpstr>
      <vt:lpstr>Metrics in grant applications and CVs</vt:lpstr>
      <vt:lpstr>Resources</vt:lpstr>
      <vt:lpstr>Three key messages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Metrics: a game of hide and seek</dc:title>
  <cp:lastModifiedBy>Eleanor Colla</cp:lastModifiedBy>
  <cp:revision>1</cp:revision>
  <dcterms:modified xsi:type="dcterms:W3CDTF">2018-05-16T04:21:55Z</dcterms:modified>
</cp:coreProperties>
</file>