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9926638" cy="6797675"/>
  <p:embeddedFontLst>
    <p:embeddedFont>
      <p:font typeface="Lucida Sans" panose="020B0602030504020204" pitchFamily="34" charset="0"/>
      <p:regular r:id="rId29"/>
      <p:bold r:id="rId30"/>
      <p:italic r:id="rId31"/>
      <p:boldItalic r:id="rId32"/>
    </p:embeddedFont>
    <p:embeddedFont>
      <p:font typeface="Rambl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137E72-9CE6-4C1F-BF3E-16F79D1E0B14}">
  <a:tblStyle styleId="{2A137E72-9CE6-4C1F-BF3E-16F79D1E0B1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F2EC6812-0408-49B2-8749-14F59E562F7E}"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654750" y="509825"/>
            <a:ext cx="6618074" cy="25491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92650" y="3228875"/>
            <a:ext cx="7941299" cy="3058949"/>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695736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 name="Shape 8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6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992662" y="3228895"/>
            <a:ext cx="7941300" cy="30591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AU" sz="1100" b="0" i="0" u="none" strike="noStrike" cap="none" dirty="0">
                <a:solidFill>
                  <a:schemeClr val="dk1"/>
                </a:solidFill>
                <a:latin typeface="Arial"/>
                <a:ea typeface="Arial"/>
                <a:cs typeface="Arial"/>
                <a:sym typeface="Arial"/>
              </a:rPr>
              <a:t>Clarifies some confusing aspect of the Policy</a:t>
            </a:r>
          </a:p>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ct val="100000"/>
              <a:buFont typeface="Arial"/>
              <a:buAutoNum type="arabicPeriod"/>
            </a:pPr>
            <a:r>
              <a:rPr lang="en-AU" sz="1100" b="0" i="0" u="none" strike="noStrike" cap="none" dirty="0">
                <a:solidFill>
                  <a:schemeClr val="dk1"/>
                </a:solidFill>
                <a:latin typeface="Arial"/>
                <a:ea typeface="Arial"/>
                <a:cs typeface="Arial"/>
                <a:sym typeface="Arial"/>
              </a:rPr>
              <a:t>Makes distinction between active research data and completed or archived research data. This opens up a whole new issue; what provisions are being made for archiving research data?</a:t>
            </a:r>
          </a:p>
          <a:p>
            <a:pPr marL="457200" marR="0" lvl="0" indent="-228600" algn="l" rtl="0">
              <a:spcBef>
                <a:spcPts val="0"/>
              </a:spcBef>
              <a:spcAft>
                <a:spcPts val="0"/>
              </a:spcAft>
              <a:buClr>
                <a:schemeClr val="dk1"/>
              </a:buClr>
              <a:buSzPct val="100000"/>
              <a:buFont typeface="Arial"/>
              <a:buAutoNum type="arabicPeriod"/>
            </a:pPr>
            <a:r>
              <a:rPr lang="en-AU" sz="1100" b="0" i="0" u="none" strike="noStrike" cap="none" dirty="0">
                <a:solidFill>
                  <a:schemeClr val="dk1"/>
                </a:solidFill>
                <a:latin typeface="Arial"/>
                <a:ea typeface="Arial"/>
                <a:cs typeface="Arial"/>
                <a:sym typeface="Arial"/>
              </a:rPr>
              <a:t>Clarifies some responsibilities in the Policy (e.g., while the onus is on the researcher to manage durability and </a:t>
            </a:r>
            <a:r>
              <a:rPr lang="en-AU" sz="1100" b="0" i="0" u="none" strike="noStrike" cap="none" dirty="0" err="1">
                <a:solidFill>
                  <a:schemeClr val="dk1"/>
                </a:solidFill>
                <a:latin typeface="Arial"/>
                <a:ea typeface="Arial"/>
                <a:cs typeface="Arial"/>
                <a:sym typeface="Arial"/>
              </a:rPr>
              <a:t>retrievability</a:t>
            </a:r>
            <a:r>
              <a:rPr lang="en-AU" sz="1100" b="0" i="0" u="none" strike="noStrike" cap="none" dirty="0">
                <a:solidFill>
                  <a:schemeClr val="dk1"/>
                </a:solidFill>
                <a:latin typeface="Arial"/>
                <a:ea typeface="Arial"/>
                <a:cs typeface="Arial"/>
                <a:sym typeface="Arial"/>
              </a:rPr>
              <a:t> of the archived datasets, there must be a systematic way of doing so which is the responsibility of ITD in being able to manage research data with persistent identifiers)</a:t>
            </a:r>
          </a:p>
          <a:p>
            <a:pPr marL="457200" marR="0" lvl="0" indent="-228600" algn="l" rtl="0">
              <a:spcBef>
                <a:spcPts val="0"/>
              </a:spcBef>
              <a:spcAft>
                <a:spcPts val="0"/>
              </a:spcAft>
              <a:buClr>
                <a:schemeClr val="dk1"/>
              </a:buClr>
              <a:buSzPct val="100000"/>
              <a:buFont typeface="Arial"/>
              <a:buAutoNum type="arabicPeriod"/>
            </a:pPr>
            <a:r>
              <a:rPr lang="en-AU" sz="1100" b="0" i="0" u="none" strike="noStrike" cap="none" dirty="0">
                <a:solidFill>
                  <a:schemeClr val="dk1"/>
                </a:solidFill>
                <a:latin typeface="Arial"/>
                <a:ea typeface="Arial"/>
                <a:cs typeface="Arial"/>
                <a:sym typeface="Arial"/>
              </a:rPr>
              <a:t>Outlines specific software solutions that are now in place, such as cloud.une.edu.au and the </a:t>
            </a:r>
            <a:r>
              <a:rPr lang="en-AU" sz="1100" b="0" i="0" u="none" strike="noStrike" cap="none" dirty="0" err="1">
                <a:solidFill>
                  <a:schemeClr val="dk1"/>
                </a:solidFill>
                <a:latin typeface="Arial"/>
                <a:ea typeface="Arial"/>
                <a:cs typeface="Arial"/>
                <a:sym typeface="Arial"/>
              </a:rPr>
              <a:t>interroperability</a:t>
            </a:r>
            <a:r>
              <a:rPr lang="en-AU" sz="1100" b="0" i="0" u="none" strike="noStrike" cap="none" dirty="0">
                <a:solidFill>
                  <a:schemeClr val="dk1"/>
                </a:solidFill>
                <a:latin typeface="Arial"/>
                <a:ea typeface="Arial"/>
                <a:cs typeface="Arial"/>
                <a:sym typeface="Arial"/>
              </a:rPr>
              <a:t> between the metadata store and RDA and e-publications </a:t>
            </a:r>
          </a:p>
          <a:p>
            <a:pPr marL="457200" marR="0" lvl="0" indent="-228600" algn="l" rtl="0">
              <a:spcBef>
                <a:spcPts val="0"/>
              </a:spcBef>
              <a:spcAft>
                <a:spcPts val="0"/>
              </a:spcAft>
              <a:buClr>
                <a:schemeClr val="dk1"/>
              </a:buClr>
              <a:buSzPct val="100000"/>
              <a:buFont typeface="Arial"/>
              <a:buAutoNum type="arabicPeriod"/>
            </a:pPr>
            <a:r>
              <a:rPr lang="en-AU" sz="1100" b="0" i="0" u="none" strike="noStrike" cap="none" dirty="0">
                <a:solidFill>
                  <a:schemeClr val="dk1"/>
                </a:solidFill>
                <a:latin typeface="Arial"/>
                <a:ea typeface="Arial"/>
                <a:cs typeface="Arial"/>
                <a:sym typeface="Arial"/>
              </a:rPr>
              <a:t>Gives some options for data sharing and publishing (however we do not yet have the solutions for these)</a:t>
            </a:r>
          </a:p>
          <a:p>
            <a:pPr marL="457200" marR="0" lvl="0" indent="-228600" algn="l" rtl="0">
              <a:spcBef>
                <a:spcPts val="0"/>
              </a:spcBef>
              <a:buClr>
                <a:schemeClr val="dk1"/>
              </a:buClr>
              <a:buSzPct val="100000"/>
              <a:buFont typeface="Arial"/>
              <a:buAutoNum type="arabicPeriod"/>
            </a:pPr>
            <a:r>
              <a:rPr lang="en-AU" sz="1100" b="0" i="0" u="none" strike="noStrike" cap="none" dirty="0">
                <a:solidFill>
                  <a:schemeClr val="dk1"/>
                </a:solidFill>
                <a:latin typeface="Arial"/>
                <a:ea typeface="Arial"/>
                <a:cs typeface="Arial"/>
                <a:sym typeface="Arial"/>
              </a:rPr>
              <a:t>Gives Exit Plan procedures, upon a researcher leaving the institution, and the procedures for destroying the archived research data</a:t>
            </a:r>
          </a:p>
        </p:txBody>
      </p:sp>
    </p:spTree>
    <p:extLst>
      <p:ext uri="{BB962C8B-B14F-4D97-AF65-F5344CB8AC3E}">
        <p14:creationId xmlns:p14="http://schemas.microsoft.com/office/powerpoint/2010/main" val="276119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2" y="3228895"/>
            <a:ext cx="7941300" cy="30591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97592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992662" y="3228895"/>
            <a:ext cx="7941300" cy="30591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21995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992650" y="3228875"/>
            <a:ext cx="7941300" cy="3058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253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AU">
                <a:solidFill>
                  <a:schemeClr val="dk1"/>
                </a:solidFill>
              </a:rPr>
              <a:t>Usually at the point after a research question has been developed, researchers seek advice on research strategies - creating a search plan, which databases to use, what other tools can be used eg. EndNote. We also advise on where to publish, measuring impact</a:t>
            </a:r>
          </a:p>
        </p:txBody>
      </p:sp>
      <p:sp>
        <p:nvSpPr>
          <p:cNvPr id="169" name="Shape 16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973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r>
              <a:rPr lang="en-AU"/>
              <a:t>Within the new Library structure the remainder of the vacant positions in the RAES team have been filled, just awaiting new recruits to take up their positions this month. A more comprehensive strategic team plan should eventuate once the Library Research Manager is in place, along with a Senior Researcher Services Librarian and a Senior Research Publications and Data Librarian, as well as another Researcher Services Librarian. For the time being I’m looking after Education, BCSS, Health, etc, but this could change. Each of us has specific areas that we concentrate on and lead eg. Chute and ORCID promotion are mine. Pauline is focusing on EndNote and updating online resources, Gilbert will be focusing on bibliometrics and Open Access.</a:t>
            </a:r>
          </a:p>
        </p:txBody>
      </p:sp>
      <p:sp>
        <p:nvSpPr>
          <p:cNvPr id="177" name="Shape 17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10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278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r>
              <a:rPr lang="en-AU" dirty="0" smtClean="0"/>
              <a:t>Log in with UNE user name and password.</a:t>
            </a:r>
          </a:p>
          <a:p>
            <a:pPr lvl="0">
              <a:spcBef>
                <a:spcPts val="0"/>
              </a:spcBef>
              <a:buNone/>
            </a:pPr>
            <a:r>
              <a:rPr lang="en-AU" dirty="0" smtClean="0"/>
              <a:t>Every</a:t>
            </a:r>
            <a:r>
              <a:rPr lang="en-AU" baseline="0" dirty="0" smtClean="0"/>
              <a:t> UNE researcher/</a:t>
            </a:r>
            <a:r>
              <a:rPr lang="en-AU" baseline="0" dirty="0" err="1" smtClean="0"/>
              <a:t>hdr</a:t>
            </a:r>
            <a:r>
              <a:rPr lang="en-AU" baseline="0" dirty="0" smtClean="0"/>
              <a:t> will have access automatically. 500GB storage by default. Project spaces can be set up for groups of users.</a:t>
            </a:r>
            <a:endParaRPr dirty="0"/>
          </a:p>
        </p:txBody>
      </p:sp>
      <p:sp>
        <p:nvSpPr>
          <p:cNvPr id="195" name="Shape 19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08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r>
              <a:rPr lang="en-AU" dirty="0" smtClean="0"/>
              <a:t>Under</a:t>
            </a:r>
            <a:r>
              <a:rPr lang="en-AU" baseline="0" dirty="0" smtClean="0"/>
              <a:t> user name in the top right and into ‘personal’.</a:t>
            </a:r>
          </a:p>
          <a:p>
            <a:pPr lvl="0">
              <a:spcBef>
                <a:spcPts val="0"/>
              </a:spcBef>
              <a:buNone/>
            </a:pPr>
            <a:r>
              <a:rPr lang="en-AU" baseline="0" dirty="0" smtClean="0"/>
              <a:t>Can scroll down to find the sync apps. Allowing you to install directory files on your PC or mobile device that sync stored files and folders up to your cloud space.</a:t>
            </a:r>
            <a:endParaRPr dirty="0"/>
          </a:p>
        </p:txBody>
      </p:sp>
      <p:sp>
        <p:nvSpPr>
          <p:cNvPr id="202" name="Shape 202"/>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08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92662" y="3228895"/>
            <a:ext cx="7941300" cy="30591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AU" sz="1100" b="0" i="0" u="none" strike="noStrike" cap="none" dirty="0" smtClean="0">
                <a:solidFill>
                  <a:schemeClr val="dk1"/>
                </a:solidFill>
                <a:latin typeface="Arial"/>
                <a:ea typeface="Arial"/>
                <a:cs typeface="Arial"/>
                <a:sym typeface="Arial"/>
              </a:rPr>
              <a:t>Previously is stipulated RDM as “an important part” of research conduct; now it says "The ARC strongly encourages the depositing of data arising from a Project in an appropriate publically accessible subject and/or institutional repository. Where appropriate, the Final Report must outline how data has been made publically accessible.” </a:t>
            </a:r>
          </a:p>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
        <p:nvSpPr>
          <p:cNvPr id="91" name="Shape 9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455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992650" y="3228875"/>
            <a:ext cx="7941300" cy="3058800"/>
          </a:xfrm>
          <a:prstGeom prst="rect">
            <a:avLst/>
          </a:prstGeom>
          <a:noFill/>
          <a:ln>
            <a:noFill/>
          </a:ln>
        </p:spPr>
        <p:txBody>
          <a:bodyPr lIns="91425" tIns="91425" rIns="91425" bIns="91425" anchor="ctr" anchorCtr="0">
            <a:noAutofit/>
          </a:bodyPr>
          <a:lstStyle/>
          <a:p>
            <a:pPr lvl="0" rtl="0">
              <a:spcBef>
                <a:spcPts val="0"/>
              </a:spcBef>
              <a:buNone/>
            </a:pPr>
            <a:r>
              <a:rPr lang="en-AU" dirty="0" smtClean="0"/>
              <a:t>Can choose</a:t>
            </a:r>
            <a:r>
              <a:rPr lang="en-AU" baseline="0" dirty="0" smtClean="0"/>
              <a:t> what files and folders are being synced to your device via settings.</a:t>
            </a:r>
            <a:endParaRPr dirty="0"/>
          </a:p>
        </p:txBody>
      </p:sp>
      <p:sp>
        <p:nvSpPr>
          <p:cNvPr id="211" name="Shape 21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24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33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92650" y="3228875"/>
            <a:ext cx="7941299" cy="305894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67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992650" y="3228875"/>
            <a:ext cx="7941300" cy="3058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120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992650" y="3228875"/>
            <a:ext cx="7941300" cy="3058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8287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Font typeface="Arial"/>
              <a:buNone/>
            </a:pPr>
            <a:endParaRPr sz="1200">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60742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Font typeface="Arial"/>
              <a:buNone/>
            </a:pPr>
            <a:endParaRPr sz="1200">
              <a:solidFill>
                <a:schemeClr val="dk1"/>
              </a:solidFill>
              <a:latin typeface="Arial"/>
              <a:ea typeface="Arial"/>
              <a:cs typeface="Arial"/>
              <a:sym typeface="Arial"/>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0577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992662" y="3228895"/>
            <a:ext cx="7941300" cy="30591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29834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992662" y="3228895"/>
            <a:ext cx="7941300" cy="30591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AU" sz="1100" b="0" i="0" u="none" strike="noStrike" cap="none" dirty="0">
                <a:solidFill>
                  <a:schemeClr val="dk1"/>
                </a:solidFill>
                <a:latin typeface="Arial"/>
                <a:ea typeface="Arial"/>
                <a:cs typeface="Arial"/>
                <a:sym typeface="Arial"/>
              </a:rPr>
              <a:t>Following the UK REF rules, considering research data as a research output since 2014.</a:t>
            </a:r>
          </a:p>
        </p:txBody>
      </p:sp>
    </p:spTree>
    <p:extLst>
      <p:ext uri="{BB962C8B-B14F-4D97-AF65-F5344CB8AC3E}">
        <p14:creationId xmlns:p14="http://schemas.microsoft.com/office/powerpoint/2010/main" val="301002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992662" y="3228895"/>
            <a:ext cx="7941300" cy="30591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AU" sz="1100" dirty="0" smtClean="0">
                <a:solidFill>
                  <a:schemeClr val="dk1"/>
                </a:solidFill>
                <a:highlight>
                  <a:srgbClr val="FFFFFF"/>
                </a:highlight>
              </a:rPr>
              <a:t>Education version</a:t>
            </a:r>
            <a:endParaRPr lang="en-AU" sz="1100" dirty="0">
              <a:solidFill>
                <a:schemeClr val="dk1"/>
              </a:solidFill>
              <a:highlight>
                <a:srgbClr val="FFFFFF"/>
              </a:highlight>
            </a:endParaRPr>
          </a:p>
        </p:txBody>
      </p:sp>
    </p:spTree>
    <p:extLst>
      <p:ext uri="{BB962C8B-B14F-4D97-AF65-F5344CB8AC3E}">
        <p14:creationId xmlns:p14="http://schemas.microsoft.com/office/powerpoint/2010/main" val="186989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992662" y="3228895"/>
            <a:ext cx="7941300" cy="30591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AU" sz="1400">
                <a:solidFill>
                  <a:schemeClr val="dk2"/>
                </a:solidFill>
              </a:rPr>
              <a:t>Data from journal articles being extant decreased by 17% per year (Vines et al, 2014, ‘The Availability of Research Data Declines Rapidly with Article Age’, </a:t>
            </a:r>
            <a:r>
              <a:rPr lang="en-AU" sz="1400" i="1">
                <a:solidFill>
                  <a:schemeClr val="dk2"/>
                </a:solidFill>
              </a:rPr>
              <a:t>Current Biology</a:t>
            </a:r>
            <a:r>
              <a:rPr lang="en-AU" sz="1400">
                <a:solidFill>
                  <a:schemeClr val="dk2"/>
                </a:solidFill>
              </a:rPr>
              <a:t>, 24, 94-97) Study related to morphological dimensions from plants or animals, typically biologists or taxonomists</a:t>
            </a:r>
          </a:p>
        </p:txBody>
      </p:sp>
    </p:spTree>
    <p:extLst>
      <p:ext uri="{BB962C8B-B14F-4D97-AF65-F5344CB8AC3E}">
        <p14:creationId xmlns:p14="http://schemas.microsoft.com/office/powerpoint/2010/main" val="198665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992662" y="3228895"/>
            <a:ext cx="7941300" cy="30591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558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92662" y="3228895"/>
            <a:ext cx="7941300" cy="30591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33" name="Shape 13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5376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992650" y="3228875"/>
            <a:ext cx="7941300" cy="3058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5029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pic>
        <p:nvPicPr>
          <p:cNvPr id="14" name="Shape 14" descr="UNE_Spot_2_Colour_RGBmatched"/>
          <p:cNvPicPr preferRelativeResize="0"/>
          <p:nvPr/>
        </p:nvPicPr>
        <p:blipFill rotWithShape="1">
          <a:blip r:embed="rId2">
            <a:alphaModFix/>
          </a:blip>
          <a:srcRect/>
          <a:stretch/>
        </p:blipFill>
        <p:spPr>
          <a:xfrm>
            <a:off x="684212" y="0"/>
            <a:ext cx="1439862" cy="1439862"/>
          </a:xfrm>
          <a:prstGeom prst="rect">
            <a:avLst/>
          </a:prstGeom>
          <a:noFill/>
          <a:ln>
            <a:noFill/>
          </a:ln>
        </p:spPr>
      </p:pic>
      <p:sp>
        <p:nvSpPr>
          <p:cNvPr id="15" name="Shape 15"/>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Rambla"/>
              <a:buNone/>
              <a:defRPr sz="2000" b="0" i="0" u="none" strike="noStrike" cap="none">
                <a:solidFill>
                  <a:schemeClr val="dk1"/>
                </a:solidFill>
                <a:latin typeface="Rambla"/>
                <a:ea typeface="Rambla"/>
                <a:cs typeface="Rambla"/>
                <a:sym typeface="Rambla"/>
              </a:defRPr>
            </a:lvl1pPr>
            <a:lvl2pPr marL="457200" marR="0" lvl="1" indent="0" algn="ctr" rtl="0">
              <a:spcBef>
                <a:spcPts val="400"/>
              </a:spcBef>
              <a:spcAft>
                <a:spcPts val="0"/>
              </a:spcAft>
              <a:buClr>
                <a:schemeClr val="dk1"/>
              </a:buClr>
              <a:buFont typeface="Rambla"/>
              <a:buNone/>
              <a:defRPr sz="2000" b="0" i="0" u="none" strike="noStrike" cap="none">
                <a:solidFill>
                  <a:schemeClr val="dk1"/>
                </a:solidFill>
                <a:latin typeface="Rambla"/>
                <a:ea typeface="Rambla"/>
                <a:cs typeface="Rambla"/>
                <a:sym typeface="Rambla"/>
              </a:defRPr>
            </a:lvl2pPr>
            <a:lvl3pPr marL="914400" marR="0" lvl="2" indent="0" algn="ctr" rtl="0">
              <a:spcBef>
                <a:spcPts val="36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3pPr>
            <a:lvl4pPr marL="1371600" marR="0" lvl="3" indent="0" algn="ctr" rtl="0">
              <a:spcBef>
                <a:spcPts val="320"/>
              </a:spcBef>
              <a:spcAft>
                <a:spcPts val="0"/>
              </a:spcAft>
              <a:buClr>
                <a:schemeClr val="dk1"/>
              </a:buClr>
              <a:buFont typeface="Rambla"/>
              <a:buNone/>
              <a:defRPr sz="1600" b="0" i="0" u="none" strike="noStrike" cap="none">
                <a:solidFill>
                  <a:schemeClr val="dk1"/>
                </a:solidFill>
                <a:latin typeface="Rambla"/>
                <a:ea typeface="Rambla"/>
                <a:cs typeface="Rambla"/>
                <a:sym typeface="Rambla"/>
              </a:defRPr>
            </a:lvl4pPr>
            <a:lvl5pPr marL="1828800" marR="0" lvl="4" indent="0" algn="ctr" rtl="0">
              <a:spcBef>
                <a:spcPts val="320"/>
              </a:spcBef>
              <a:spcAft>
                <a:spcPts val="0"/>
              </a:spcAft>
              <a:buClr>
                <a:schemeClr val="dk1"/>
              </a:buClr>
              <a:buFont typeface="Rambla"/>
              <a:buNone/>
              <a:defRPr sz="1600" b="0" i="0" u="none" strike="noStrike" cap="none">
                <a:solidFill>
                  <a:schemeClr val="dk1"/>
                </a:solidFill>
                <a:latin typeface="Rambla"/>
                <a:ea typeface="Rambla"/>
                <a:cs typeface="Rambla"/>
                <a:sym typeface="Rambla"/>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b="0" i="0" u="none" strike="noStrike" cap="none">
                <a:solidFill>
                  <a:schemeClr val="dk1"/>
                </a:solidFill>
                <a:latin typeface="Rambla"/>
                <a:ea typeface="Rambla"/>
                <a:cs typeface="Rambla"/>
                <a:sym typeface="Rambla"/>
              </a:rPr>
              <a:t>‹#›</a:t>
            </a:fld>
            <a:endParaRPr lang="en-AU" sz="1200" b="0" i="0" u="none" strike="noStrike" cap="none">
              <a:solidFill>
                <a:schemeClr val="dk1"/>
              </a:solidFill>
              <a:latin typeface="Rambla"/>
              <a:ea typeface="Rambla"/>
              <a:cs typeface="Rambla"/>
              <a:sym typeface="Rambl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867800"/>
            <a:ext cx="8520600" cy="1122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3600">
                <a:solidFill>
                  <a:schemeClr val="dk1"/>
                </a:solidFill>
              </a:defRPr>
            </a:lvl2pPr>
            <a:lvl3pPr lvl="2" indent="0" algn="ctr" rtl="0">
              <a:spcBef>
                <a:spcPts val="0"/>
              </a:spcBef>
              <a:buClr>
                <a:schemeClr val="dk1"/>
              </a:buClr>
              <a:buFont typeface="Arial"/>
              <a:buNone/>
              <a:defRPr sz="3600">
                <a:solidFill>
                  <a:schemeClr val="dk1"/>
                </a:solidFill>
              </a:defRPr>
            </a:lvl3pPr>
            <a:lvl4pPr lvl="3" indent="0" algn="ctr" rtl="0">
              <a:spcBef>
                <a:spcPts val="0"/>
              </a:spcBef>
              <a:buClr>
                <a:schemeClr val="dk1"/>
              </a:buClr>
              <a:buFont typeface="Arial"/>
              <a:buNone/>
              <a:defRPr sz="3600">
                <a:solidFill>
                  <a:schemeClr val="dk1"/>
                </a:solidFill>
              </a:defRPr>
            </a:lvl4pPr>
            <a:lvl5pPr lvl="4" indent="0" algn="ctr" rtl="0">
              <a:spcBef>
                <a:spcPts val="0"/>
              </a:spcBef>
              <a:buClr>
                <a:schemeClr val="dk1"/>
              </a:buClr>
              <a:buFont typeface="Arial"/>
              <a:buNone/>
              <a:defRPr sz="3600">
                <a:solidFill>
                  <a:schemeClr val="dk1"/>
                </a:solidFill>
              </a:defRPr>
            </a:lvl5pPr>
            <a:lvl6pPr lvl="5" indent="0" algn="ctr" rtl="0">
              <a:spcBef>
                <a:spcPts val="0"/>
              </a:spcBef>
              <a:buClr>
                <a:schemeClr val="dk1"/>
              </a:buClr>
              <a:buFont typeface="Arial"/>
              <a:buNone/>
              <a:defRPr sz="3600">
                <a:solidFill>
                  <a:schemeClr val="dk1"/>
                </a:solidFill>
              </a:defRPr>
            </a:lvl6pPr>
            <a:lvl7pPr lvl="6" indent="0" algn="ctr" rtl="0">
              <a:spcBef>
                <a:spcPts val="0"/>
              </a:spcBef>
              <a:buClr>
                <a:schemeClr val="dk1"/>
              </a:buClr>
              <a:buFont typeface="Arial"/>
              <a:buNone/>
              <a:defRPr sz="3600">
                <a:solidFill>
                  <a:schemeClr val="dk1"/>
                </a:solidFill>
              </a:defRPr>
            </a:lvl7pPr>
            <a:lvl8pPr lvl="7" indent="0" algn="ctr" rtl="0">
              <a:spcBef>
                <a:spcPts val="0"/>
              </a:spcBef>
              <a:buClr>
                <a:schemeClr val="dk1"/>
              </a:buClr>
              <a:buFont typeface="Arial"/>
              <a:buNone/>
              <a:defRPr sz="3600">
                <a:solidFill>
                  <a:schemeClr val="dk1"/>
                </a:solidFill>
              </a:defRPr>
            </a:lvl8pPr>
            <a:lvl9pPr lvl="8" indent="0" algn="ctr" rtl="0">
              <a:spcBef>
                <a:spcPts val="0"/>
              </a:spcBef>
              <a:buClr>
                <a:schemeClr val="dk1"/>
              </a:buClr>
              <a:buFont typeface="Arial"/>
              <a:buNone/>
              <a:defRPr sz="3600">
                <a:solidFill>
                  <a:schemeClr val="dk1"/>
                </a:solidFill>
              </a:defRPr>
            </a:lvl9pPr>
          </a:lstStyle>
          <a:p>
            <a:endParaRPr/>
          </a:p>
        </p:txBody>
      </p:sp>
      <p:sp>
        <p:nvSpPr>
          <p:cNvPr id="76" name="Shape 76"/>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AU" sz="1400" b="0" i="0" u="none" strike="noStrike" cap="none">
                <a:solidFill>
                  <a:srgbClr val="000000"/>
                </a:solidFill>
                <a:latin typeface="Arial"/>
                <a:ea typeface="Arial"/>
                <a:cs typeface="Arial"/>
                <a:sym typeface="Arial"/>
              </a:rPr>
              <a:t>‹#›</a:t>
            </a:fld>
            <a:endParaRPr lang="en-AU"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9" name="Shape 79"/>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AU" sz="1400" b="0" i="0" u="none" strike="noStrike" cap="none">
                <a:solidFill>
                  <a:srgbClr val="000000"/>
                </a:solidFill>
                <a:latin typeface="Arial"/>
                <a:ea typeface="Arial"/>
                <a:cs typeface="Arial"/>
                <a:sym typeface="Arial"/>
              </a:rPr>
              <a:t>‹#›</a:t>
            </a:fld>
            <a:endParaRPr lang="en-AU"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 name="Shape 23"/>
          <p:cNvSpPr txBox="1">
            <a:spLocks noGrp="1"/>
          </p:cNvSpPr>
          <p:nvPr>
            <p:ph type="title"/>
          </p:nvPr>
        </p:nvSpPr>
        <p:spPr>
          <a:xfrm>
            <a:off x="2214563" y="274637"/>
            <a:ext cx="6472236"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Rambla"/>
              <a:buChar char="•"/>
              <a:defRPr sz="2800" b="0" i="0" u="none" strike="noStrike" cap="none">
                <a:solidFill>
                  <a:schemeClr val="dk1"/>
                </a:solidFill>
                <a:latin typeface="Rambla"/>
                <a:ea typeface="Rambla"/>
                <a:cs typeface="Rambla"/>
                <a:sym typeface="Rambla"/>
              </a:defRPr>
            </a:lvl1pPr>
            <a:lvl2pPr marL="742950" marR="0" lvl="1" indent="-133350" algn="l" rtl="0">
              <a:spcBef>
                <a:spcPts val="480"/>
              </a:spcBef>
              <a:spcAft>
                <a:spcPts val="0"/>
              </a:spcAft>
              <a:buClr>
                <a:schemeClr val="dk1"/>
              </a:buClr>
              <a:buSzPct val="100000"/>
              <a:buFont typeface="Rambla"/>
              <a:buChar char="–"/>
              <a:defRPr sz="2400" b="0" i="0" u="none" strike="noStrike" cap="none">
                <a:solidFill>
                  <a:schemeClr val="dk1"/>
                </a:solidFill>
                <a:latin typeface="Rambla"/>
                <a:ea typeface="Rambla"/>
                <a:cs typeface="Rambla"/>
                <a:sym typeface="Rambla"/>
              </a:defRPr>
            </a:lvl2pPr>
            <a:lvl3pPr marL="1143000" marR="0" lvl="2" indent="-10160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3pPr>
            <a:lvl4pPr marL="1600200" marR="0" lvl="3"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4pPr>
            <a:lvl5pPr marL="2057400" marR="0" lvl="4"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Rambla"/>
              <a:buChar char="•"/>
              <a:defRPr sz="2800" b="0" i="0" u="none" strike="noStrike" cap="none">
                <a:solidFill>
                  <a:schemeClr val="dk1"/>
                </a:solidFill>
                <a:latin typeface="Rambla"/>
                <a:ea typeface="Rambla"/>
                <a:cs typeface="Rambla"/>
                <a:sym typeface="Rambla"/>
              </a:defRPr>
            </a:lvl1pPr>
            <a:lvl2pPr marL="742950" marR="0" lvl="1" indent="-133350" algn="l" rtl="0">
              <a:spcBef>
                <a:spcPts val="480"/>
              </a:spcBef>
              <a:spcAft>
                <a:spcPts val="0"/>
              </a:spcAft>
              <a:buClr>
                <a:schemeClr val="dk1"/>
              </a:buClr>
              <a:buSzPct val="100000"/>
              <a:buFont typeface="Rambla"/>
              <a:buChar char="–"/>
              <a:defRPr sz="2400" b="0" i="0" u="none" strike="noStrike" cap="none">
                <a:solidFill>
                  <a:schemeClr val="dk1"/>
                </a:solidFill>
                <a:latin typeface="Rambla"/>
                <a:ea typeface="Rambla"/>
                <a:cs typeface="Rambla"/>
                <a:sym typeface="Rambla"/>
              </a:defRPr>
            </a:lvl2pPr>
            <a:lvl3pPr marL="1143000" marR="0" lvl="2" indent="-10160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3pPr>
            <a:lvl4pPr marL="1600200" marR="0" lvl="3"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4pPr>
            <a:lvl5pPr marL="2057400" marR="0" lvl="4"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b="0" i="0" u="none" strike="noStrike" cap="none">
                <a:solidFill>
                  <a:schemeClr val="dk1"/>
                </a:solidFill>
                <a:latin typeface="Rambla"/>
                <a:ea typeface="Rambla"/>
                <a:cs typeface="Rambla"/>
                <a:sym typeface="Rambla"/>
              </a:rPr>
              <a:t>‹#›</a:t>
            </a:fld>
            <a:endParaRPr lang="en-AU" sz="1200" b="0" i="0" u="none" strike="noStrike" cap="none">
              <a:solidFill>
                <a:schemeClr val="dk1"/>
              </a:solidFill>
              <a:latin typeface="Rambla"/>
              <a:ea typeface="Rambla"/>
              <a:cs typeface="Rambla"/>
              <a:sym typeface="Rambl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1" name="Shape 31"/>
          <p:cNvSpPr txBox="1">
            <a:spLocks noGrp="1"/>
          </p:cNvSpPr>
          <p:nvPr>
            <p:ph type="title"/>
          </p:nvPr>
        </p:nvSpPr>
        <p:spPr>
          <a:xfrm>
            <a:off x="2214563" y="274637"/>
            <a:ext cx="6472236"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Rambla"/>
              <a:buChar char="•"/>
              <a:defRPr sz="2400" b="0" i="0" u="none" strike="noStrike" cap="none">
                <a:solidFill>
                  <a:schemeClr val="dk1"/>
                </a:solidFill>
                <a:latin typeface="Rambla"/>
                <a:ea typeface="Rambla"/>
                <a:cs typeface="Rambla"/>
                <a:sym typeface="Rambla"/>
              </a:defRPr>
            </a:lvl1pPr>
            <a:lvl2pPr marL="742950" marR="0" lvl="1" indent="-15875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2pPr>
            <a:lvl3pPr marL="1143000" marR="0" lvl="2"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3pPr>
            <a:lvl4pPr marL="1600200" marR="0" lvl="3"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4pPr>
            <a:lvl5pPr marL="2057400" marR="0" lvl="4"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b="0" i="0" u="none" strike="noStrike" cap="none">
                <a:solidFill>
                  <a:schemeClr val="dk1"/>
                </a:solidFill>
                <a:latin typeface="Rambla"/>
                <a:ea typeface="Rambla"/>
                <a:cs typeface="Rambla"/>
                <a:sym typeface="Rambla"/>
              </a:rPr>
              <a:t>‹#›</a:t>
            </a:fld>
            <a:endParaRPr lang="en-AU" sz="1200" b="0" i="0" u="none" strike="noStrike" cap="none">
              <a:solidFill>
                <a:schemeClr val="dk1"/>
              </a:solidFill>
              <a:latin typeface="Rambla"/>
              <a:ea typeface="Rambla"/>
              <a:cs typeface="Rambla"/>
              <a:sym typeface="Ramb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6"/>
        <p:cNvGrpSpPr/>
        <p:nvPr/>
      </p:nvGrpSpPr>
      <p:grpSpPr>
        <a:xfrm>
          <a:off x="0" y="0"/>
          <a:ext cx="0" cy="0"/>
          <a:chOff x="0" y="0"/>
          <a:chExt cx="0" cy="0"/>
        </a:xfrm>
      </p:grpSpPr>
      <p:sp>
        <p:nvSpPr>
          <p:cNvPr id="37" name="Shape 37"/>
          <p:cNvSpPr/>
          <p:nvPr/>
        </p:nvSpPr>
        <p:spPr>
          <a:xfrm>
            <a:off x="0" y="0"/>
            <a:ext cx="9144000" cy="6858000"/>
          </a:xfrm>
          <a:prstGeom prst="rect">
            <a:avLst/>
          </a:prstGeom>
          <a:solidFill>
            <a:srgbClr val="7AB8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 name="Shape 38"/>
          <p:cNvSpPr/>
          <p:nvPr/>
        </p:nvSpPr>
        <p:spPr>
          <a:xfrm>
            <a:off x="0" y="6308725"/>
            <a:ext cx="9144000" cy="549275"/>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9" name="Shape 39" descr="UNE_Graphic_Green"/>
          <p:cNvPicPr preferRelativeResize="0"/>
          <p:nvPr/>
        </p:nvPicPr>
        <p:blipFill rotWithShape="1">
          <a:blip r:embed="rId2">
            <a:alphaModFix/>
          </a:blip>
          <a:srcRect/>
          <a:stretch/>
        </p:blipFill>
        <p:spPr>
          <a:xfrm>
            <a:off x="8316913" y="6453187"/>
            <a:ext cx="647700" cy="230186"/>
          </a:xfrm>
          <a:prstGeom prst="rect">
            <a:avLst/>
          </a:prstGeom>
          <a:noFill/>
          <a:ln>
            <a:noFill/>
          </a:ln>
        </p:spPr>
      </p:pic>
      <p:sp>
        <p:nvSpPr>
          <p:cNvPr id="40" name="Shape 40"/>
          <p:cNvSpPr txBox="1">
            <a:spLocks noGrp="1"/>
          </p:cNvSpPr>
          <p:nvPr>
            <p:ph type="title"/>
          </p:nvPr>
        </p:nvSpPr>
        <p:spPr>
          <a:xfrm>
            <a:off x="428595" y="274637"/>
            <a:ext cx="8258203"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Rambla"/>
              <a:buChar char="•"/>
              <a:defRPr sz="2400" b="0" i="0" u="none" strike="noStrike" cap="none">
                <a:solidFill>
                  <a:schemeClr val="dk1"/>
                </a:solidFill>
                <a:latin typeface="Rambla"/>
                <a:ea typeface="Rambla"/>
                <a:cs typeface="Rambla"/>
                <a:sym typeface="Rambla"/>
              </a:defRPr>
            </a:lvl1pPr>
            <a:lvl2pPr marL="742950" marR="0" lvl="1" indent="-15875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2pPr>
            <a:lvl3pPr marL="1143000" marR="0" lvl="2"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3pPr>
            <a:lvl4pPr marL="1600200" marR="0" lvl="3"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4pPr>
            <a:lvl5pPr marL="2057400" marR="0" lvl="4"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Rambla"/>
              <a:buNone/>
              <a:defRPr sz="2000" b="0" i="0" u="none" strike="noStrike" cap="none">
                <a:solidFill>
                  <a:schemeClr val="dk1"/>
                </a:solidFill>
                <a:latin typeface="Rambla"/>
                <a:ea typeface="Rambla"/>
                <a:cs typeface="Rambla"/>
                <a:sym typeface="Rambla"/>
              </a:defRPr>
            </a:lvl1pPr>
            <a:lvl2pPr marL="457200" marR="0" lvl="1" indent="0" algn="l" rtl="0">
              <a:spcBef>
                <a:spcPts val="36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2pPr>
            <a:lvl3pPr marL="914400" marR="0" lvl="2" indent="0" algn="l" rtl="0">
              <a:spcBef>
                <a:spcPts val="320"/>
              </a:spcBef>
              <a:spcAft>
                <a:spcPts val="0"/>
              </a:spcAft>
              <a:buClr>
                <a:schemeClr val="dk1"/>
              </a:buClr>
              <a:buFont typeface="Rambla"/>
              <a:buNone/>
              <a:defRPr sz="1600" b="0" i="0" u="none" strike="noStrike" cap="none">
                <a:solidFill>
                  <a:schemeClr val="dk1"/>
                </a:solidFill>
                <a:latin typeface="Rambla"/>
                <a:ea typeface="Rambla"/>
                <a:cs typeface="Rambla"/>
                <a:sym typeface="Rambla"/>
              </a:defRPr>
            </a:lvl3pPr>
            <a:lvl4pPr marL="1371600" marR="0" lvl="3" indent="0" algn="l" rtl="0">
              <a:spcBef>
                <a:spcPts val="280"/>
              </a:spcBef>
              <a:spcAft>
                <a:spcPts val="0"/>
              </a:spcAft>
              <a:buClr>
                <a:schemeClr val="dk1"/>
              </a:buClr>
              <a:buFont typeface="Rambla"/>
              <a:buNone/>
              <a:defRPr sz="1400" b="0" i="0" u="none" strike="noStrike" cap="none">
                <a:solidFill>
                  <a:schemeClr val="dk1"/>
                </a:solidFill>
                <a:latin typeface="Rambla"/>
                <a:ea typeface="Rambla"/>
                <a:cs typeface="Rambla"/>
                <a:sym typeface="Rambla"/>
              </a:defRPr>
            </a:lvl4pPr>
            <a:lvl5pPr marL="1828800" marR="0" lvl="4" indent="0" algn="l" rtl="0">
              <a:spcBef>
                <a:spcPts val="280"/>
              </a:spcBef>
              <a:spcAft>
                <a:spcPts val="0"/>
              </a:spcAft>
              <a:buClr>
                <a:schemeClr val="dk1"/>
              </a:buClr>
              <a:buFont typeface="Rambla"/>
              <a:buNone/>
              <a:defRPr sz="1400" b="0" i="0" u="none" strike="noStrike" cap="none">
                <a:solidFill>
                  <a:schemeClr val="dk1"/>
                </a:solidFill>
                <a:latin typeface="Rambla"/>
                <a:ea typeface="Rambla"/>
                <a:cs typeface="Rambla"/>
                <a:sym typeface="Rambla"/>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a:solidFill>
                  <a:schemeClr val="dk1"/>
                </a:solidFill>
                <a:latin typeface="Rambla"/>
                <a:ea typeface="Rambla"/>
                <a:cs typeface="Rambla"/>
                <a:sym typeface="Rambla"/>
              </a:rPr>
              <a:t>‹#›</a:t>
            </a:fld>
            <a:endParaRPr lang="en-AU" sz="1200">
              <a:solidFill>
                <a:schemeClr val="dk1"/>
              </a:solidFill>
              <a:latin typeface="Rambla"/>
              <a:ea typeface="Rambla"/>
              <a:cs typeface="Rambla"/>
              <a:sym typeface="Rambl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Shape 51"/>
          <p:cNvSpPr txBox="1">
            <a:spLocks noGrp="1"/>
          </p:cNvSpPr>
          <p:nvPr>
            <p:ph type="title"/>
          </p:nvPr>
        </p:nvSpPr>
        <p:spPr>
          <a:xfrm>
            <a:off x="2214563" y="274637"/>
            <a:ext cx="6472236"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Rambla"/>
              <a:buNone/>
              <a:defRPr sz="2000" b="1" i="0" u="none" strike="noStrike" cap="none">
                <a:solidFill>
                  <a:schemeClr val="dk1"/>
                </a:solidFill>
                <a:latin typeface="Rambla"/>
                <a:ea typeface="Rambla"/>
                <a:cs typeface="Rambla"/>
                <a:sym typeface="Rambla"/>
              </a:defRPr>
            </a:lvl1pPr>
            <a:lvl2pPr marL="457200" marR="0" lvl="1" indent="0" algn="l" rtl="0">
              <a:spcBef>
                <a:spcPts val="400"/>
              </a:spcBef>
              <a:spcAft>
                <a:spcPts val="0"/>
              </a:spcAft>
              <a:buClr>
                <a:schemeClr val="dk1"/>
              </a:buClr>
              <a:buFont typeface="Rambla"/>
              <a:buNone/>
              <a:defRPr sz="2000" b="1" i="0" u="none" strike="noStrike" cap="none">
                <a:solidFill>
                  <a:schemeClr val="dk1"/>
                </a:solidFill>
                <a:latin typeface="Rambla"/>
                <a:ea typeface="Rambla"/>
                <a:cs typeface="Rambla"/>
                <a:sym typeface="Rambla"/>
              </a:defRPr>
            </a:lvl2pPr>
            <a:lvl3pPr marL="914400" marR="0" lvl="2" indent="0" algn="l" rtl="0">
              <a:spcBef>
                <a:spcPts val="360"/>
              </a:spcBef>
              <a:spcAft>
                <a:spcPts val="0"/>
              </a:spcAft>
              <a:buClr>
                <a:schemeClr val="dk1"/>
              </a:buClr>
              <a:buFont typeface="Rambla"/>
              <a:buNone/>
              <a:defRPr sz="1800" b="1" i="0" u="none" strike="noStrike" cap="none">
                <a:solidFill>
                  <a:schemeClr val="dk1"/>
                </a:solidFill>
                <a:latin typeface="Rambla"/>
                <a:ea typeface="Rambla"/>
                <a:cs typeface="Rambla"/>
                <a:sym typeface="Rambla"/>
              </a:defRPr>
            </a:lvl3pPr>
            <a:lvl4pPr marL="1371600" marR="0" lvl="3" indent="0" algn="l" rtl="0">
              <a:spcBef>
                <a:spcPts val="320"/>
              </a:spcBef>
              <a:spcAft>
                <a:spcPts val="0"/>
              </a:spcAft>
              <a:buClr>
                <a:schemeClr val="dk1"/>
              </a:buClr>
              <a:buFont typeface="Rambla"/>
              <a:buNone/>
              <a:defRPr sz="1600" b="1" i="0" u="none" strike="noStrike" cap="none">
                <a:solidFill>
                  <a:schemeClr val="dk1"/>
                </a:solidFill>
                <a:latin typeface="Rambla"/>
                <a:ea typeface="Rambla"/>
                <a:cs typeface="Rambla"/>
                <a:sym typeface="Rambla"/>
              </a:defRPr>
            </a:lvl4pPr>
            <a:lvl5pPr marL="1828800" marR="0" lvl="4" indent="0" algn="l" rtl="0">
              <a:spcBef>
                <a:spcPts val="320"/>
              </a:spcBef>
              <a:spcAft>
                <a:spcPts val="0"/>
              </a:spcAft>
              <a:buClr>
                <a:schemeClr val="dk1"/>
              </a:buClr>
              <a:buFont typeface="Rambla"/>
              <a:buNone/>
              <a:defRPr sz="1600" b="1" i="0" u="none" strike="noStrike" cap="none">
                <a:solidFill>
                  <a:schemeClr val="dk1"/>
                </a:solidFill>
                <a:latin typeface="Rambla"/>
                <a:ea typeface="Rambla"/>
                <a:cs typeface="Rambla"/>
                <a:sym typeface="Rambla"/>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1pPr>
            <a:lvl2pPr marL="742950" marR="0" lvl="1" indent="-17145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2pPr>
            <a:lvl3pPr marL="1143000" marR="0" lvl="2"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3pPr>
            <a:lvl4pPr marL="1600200" marR="0" lvl="3" indent="-139700" algn="l" rtl="0">
              <a:spcBef>
                <a:spcPts val="280"/>
              </a:spcBef>
              <a:spcAft>
                <a:spcPts val="0"/>
              </a:spcAft>
              <a:buClr>
                <a:schemeClr val="dk1"/>
              </a:buClr>
              <a:buSzPct val="100000"/>
              <a:buFont typeface="Rambla"/>
              <a:buChar char="–"/>
              <a:defRPr sz="1400" b="0" i="0" u="none" strike="noStrike" cap="none">
                <a:solidFill>
                  <a:schemeClr val="dk1"/>
                </a:solidFill>
                <a:latin typeface="Rambla"/>
                <a:ea typeface="Rambla"/>
                <a:cs typeface="Rambla"/>
                <a:sym typeface="Rambla"/>
              </a:defRPr>
            </a:lvl4pPr>
            <a:lvl5pPr marL="2057400" marR="0" lvl="4" indent="-139700" algn="l" rtl="0">
              <a:spcBef>
                <a:spcPts val="280"/>
              </a:spcBef>
              <a:spcAft>
                <a:spcPts val="0"/>
              </a:spcAft>
              <a:buClr>
                <a:schemeClr val="dk1"/>
              </a:buClr>
              <a:buSzPct val="100000"/>
              <a:buFont typeface="Rambla"/>
              <a:buChar char="»"/>
              <a:defRPr sz="1400" b="0" i="0" u="none" strike="noStrike" cap="none">
                <a:solidFill>
                  <a:schemeClr val="dk1"/>
                </a:solidFill>
                <a:latin typeface="Rambla"/>
                <a:ea typeface="Rambla"/>
                <a:cs typeface="Rambla"/>
                <a:sym typeface="Rambla"/>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Rambla"/>
              <a:buNone/>
              <a:defRPr sz="2000" b="1" i="0" u="none" strike="noStrike" cap="none">
                <a:solidFill>
                  <a:schemeClr val="dk1"/>
                </a:solidFill>
                <a:latin typeface="Rambla"/>
                <a:ea typeface="Rambla"/>
                <a:cs typeface="Rambla"/>
                <a:sym typeface="Rambla"/>
              </a:defRPr>
            </a:lvl1pPr>
            <a:lvl2pPr marL="457200" marR="0" lvl="1" indent="0" algn="l" rtl="0">
              <a:spcBef>
                <a:spcPts val="400"/>
              </a:spcBef>
              <a:spcAft>
                <a:spcPts val="0"/>
              </a:spcAft>
              <a:buClr>
                <a:schemeClr val="dk1"/>
              </a:buClr>
              <a:buFont typeface="Rambla"/>
              <a:buNone/>
              <a:defRPr sz="2000" b="1" i="0" u="none" strike="noStrike" cap="none">
                <a:solidFill>
                  <a:schemeClr val="dk1"/>
                </a:solidFill>
                <a:latin typeface="Rambla"/>
                <a:ea typeface="Rambla"/>
                <a:cs typeface="Rambla"/>
                <a:sym typeface="Rambla"/>
              </a:defRPr>
            </a:lvl2pPr>
            <a:lvl3pPr marL="914400" marR="0" lvl="2" indent="0" algn="l" rtl="0">
              <a:spcBef>
                <a:spcPts val="360"/>
              </a:spcBef>
              <a:spcAft>
                <a:spcPts val="0"/>
              </a:spcAft>
              <a:buClr>
                <a:schemeClr val="dk1"/>
              </a:buClr>
              <a:buFont typeface="Rambla"/>
              <a:buNone/>
              <a:defRPr sz="1800" b="1" i="0" u="none" strike="noStrike" cap="none">
                <a:solidFill>
                  <a:schemeClr val="dk1"/>
                </a:solidFill>
                <a:latin typeface="Rambla"/>
                <a:ea typeface="Rambla"/>
                <a:cs typeface="Rambla"/>
                <a:sym typeface="Rambla"/>
              </a:defRPr>
            </a:lvl3pPr>
            <a:lvl4pPr marL="1371600" marR="0" lvl="3" indent="0" algn="l" rtl="0">
              <a:spcBef>
                <a:spcPts val="320"/>
              </a:spcBef>
              <a:spcAft>
                <a:spcPts val="0"/>
              </a:spcAft>
              <a:buClr>
                <a:schemeClr val="dk1"/>
              </a:buClr>
              <a:buFont typeface="Rambla"/>
              <a:buNone/>
              <a:defRPr sz="1600" b="1" i="0" u="none" strike="noStrike" cap="none">
                <a:solidFill>
                  <a:schemeClr val="dk1"/>
                </a:solidFill>
                <a:latin typeface="Rambla"/>
                <a:ea typeface="Rambla"/>
                <a:cs typeface="Rambla"/>
                <a:sym typeface="Rambla"/>
              </a:defRPr>
            </a:lvl4pPr>
            <a:lvl5pPr marL="1828800" marR="0" lvl="4" indent="0" algn="l" rtl="0">
              <a:spcBef>
                <a:spcPts val="320"/>
              </a:spcBef>
              <a:spcAft>
                <a:spcPts val="0"/>
              </a:spcAft>
              <a:buClr>
                <a:schemeClr val="dk1"/>
              </a:buClr>
              <a:buFont typeface="Rambla"/>
              <a:buNone/>
              <a:defRPr sz="1600" b="1" i="0" u="none" strike="noStrike" cap="none">
                <a:solidFill>
                  <a:schemeClr val="dk1"/>
                </a:solidFill>
                <a:latin typeface="Rambla"/>
                <a:ea typeface="Rambla"/>
                <a:cs typeface="Rambla"/>
                <a:sym typeface="Rambla"/>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1pPr>
            <a:lvl2pPr marL="742950" marR="0" lvl="1" indent="-17145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2pPr>
            <a:lvl3pPr marL="1143000" marR="0" lvl="2"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3pPr>
            <a:lvl4pPr marL="1600200" marR="0" lvl="3" indent="-139700" algn="l" rtl="0">
              <a:spcBef>
                <a:spcPts val="280"/>
              </a:spcBef>
              <a:spcAft>
                <a:spcPts val="0"/>
              </a:spcAft>
              <a:buClr>
                <a:schemeClr val="dk1"/>
              </a:buClr>
              <a:buSzPct val="100000"/>
              <a:buFont typeface="Rambla"/>
              <a:buChar char="–"/>
              <a:defRPr sz="1400" b="0" i="0" u="none" strike="noStrike" cap="none">
                <a:solidFill>
                  <a:schemeClr val="dk1"/>
                </a:solidFill>
                <a:latin typeface="Rambla"/>
                <a:ea typeface="Rambla"/>
                <a:cs typeface="Rambla"/>
                <a:sym typeface="Rambla"/>
              </a:defRPr>
            </a:lvl4pPr>
            <a:lvl5pPr marL="2057400" marR="0" lvl="4" indent="-139700" algn="l" rtl="0">
              <a:spcBef>
                <a:spcPts val="280"/>
              </a:spcBef>
              <a:spcAft>
                <a:spcPts val="0"/>
              </a:spcAft>
              <a:buClr>
                <a:schemeClr val="dk1"/>
              </a:buClr>
              <a:buSzPct val="100000"/>
              <a:buFont typeface="Rambla"/>
              <a:buChar char="»"/>
              <a:defRPr sz="1400" b="0" i="0" u="none" strike="noStrike" cap="none">
                <a:solidFill>
                  <a:schemeClr val="dk1"/>
                </a:solidFill>
                <a:latin typeface="Rambla"/>
                <a:ea typeface="Rambla"/>
                <a:cs typeface="Rambla"/>
                <a:sym typeface="Rambla"/>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a:solidFill>
                  <a:schemeClr val="dk1"/>
                </a:solidFill>
                <a:latin typeface="Rambla"/>
                <a:ea typeface="Rambla"/>
                <a:cs typeface="Rambla"/>
                <a:sym typeface="Rambla"/>
              </a:rPr>
              <a:t>‹#›</a:t>
            </a:fld>
            <a:endParaRPr lang="en-AU" sz="1200">
              <a:solidFill>
                <a:schemeClr val="dk1"/>
              </a:solidFill>
              <a:latin typeface="Rambla"/>
              <a:ea typeface="Rambla"/>
              <a:cs typeface="Rambla"/>
              <a:sym typeface="Rambl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 name="Shape 61"/>
          <p:cNvSpPr txBox="1">
            <a:spLocks noGrp="1"/>
          </p:cNvSpPr>
          <p:nvPr>
            <p:ph type="title"/>
          </p:nvPr>
        </p:nvSpPr>
        <p:spPr>
          <a:xfrm>
            <a:off x="2214563" y="274637"/>
            <a:ext cx="6472236"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a:solidFill>
                  <a:schemeClr val="dk1"/>
                </a:solidFill>
                <a:latin typeface="Rambla"/>
                <a:ea typeface="Rambla"/>
                <a:cs typeface="Rambla"/>
                <a:sym typeface="Rambla"/>
              </a:rPr>
              <a:t>‹#›</a:t>
            </a:fld>
            <a:endParaRPr lang="en-AU" sz="1200">
              <a:solidFill>
                <a:schemeClr val="dk1"/>
              </a:solidFill>
              <a:latin typeface="Rambla"/>
              <a:ea typeface="Rambla"/>
              <a:cs typeface="Rambla"/>
              <a:sym typeface="Rambl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a:solidFill>
                  <a:schemeClr val="dk1"/>
                </a:solidFill>
                <a:latin typeface="Rambla"/>
                <a:ea typeface="Rambla"/>
                <a:cs typeface="Rambla"/>
                <a:sym typeface="Rambla"/>
              </a:rPr>
              <a:t>‹#›</a:t>
            </a:fld>
            <a:endParaRPr lang="en-AU" sz="1200">
              <a:solidFill>
                <a:schemeClr val="dk1"/>
              </a:solidFill>
              <a:latin typeface="Rambla"/>
              <a:ea typeface="Rambla"/>
              <a:cs typeface="Rambla"/>
              <a:sym typeface="Rambl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1" name="Shape 71"/>
          <p:cNvSpPr txBox="1">
            <a:spLocks noGrp="1"/>
          </p:cNvSpPr>
          <p:nvPr>
            <p:ph type="body" idx="1"/>
          </p:nvPr>
        </p:nvSpPr>
        <p:spPr>
          <a:xfrm>
            <a:off x="311700" y="1536633"/>
            <a:ext cx="39999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72" name="Shape 72"/>
          <p:cNvSpPr txBox="1">
            <a:spLocks noGrp="1"/>
          </p:cNvSpPr>
          <p:nvPr>
            <p:ph type="body" idx="2"/>
          </p:nvPr>
        </p:nvSpPr>
        <p:spPr>
          <a:xfrm>
            <a:off x="4832400" y="1536633"/>
            <a:ext cx="39999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AU" sz="1400" b="0" i="0" u="none" strike="noStrike" cap="none">
                <a:solidFill>
                  <a:srgbClr val="000000"/>
                </a:solidFill>
                <a:latin typeface="Arial"/>
                <a:ea typeface="Arial"/>
                <a:cs typeface="Arial"/>
                <a:sym typeface="Arial"/>
              </a:rPr>
              <a:t>‹#›</a:t>
            </a:fld>
            <a:endParaRPr lang="en-AU"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214563" y="274637"/>
            <a:ext cx="6472236"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2"/>
                </a:solidFill>
                <a:latin typeface="Rambla"/>
                <a:ea typeface="Rambla"/>
                <a:cs typeface="Rambla"/>
                <a:sym typeface="Rambla"/>
              </a:defRPr>
            </a:lvl1pPr>
            <a:lvl2pPr marL="0" marR="0" lvl="1" indent="0" algn="ctr" rtl="0">
              <a:spcBef>
                <a:spcPts val="0"/>
              </a:spcBef>
              <a:spcAft>
                <a:spcPts val="0"/>
              </a:spcAft>
              <a:buNone/>
              <a:defRPr sz="3600" b="0" i="0" u="none" strike="noStrike" cap="none">
                <a:solidFill>
                  <a:schemeClr val="dk2"/>
                </a:solidFill>
                <a:latin typeface="Rambla"/>
                <a:ea typeface="Rambla"/>
                <a:cs typeface="Rambla"/>
                <a:sym typeface="Rambla"/>
              </a:defRPr>
            </a:lvl2pPr>
            <a:lvl3pPr marL="0" marR="0" lvl="2" indent="0" algn="ctr" rtl="0">
              <a:spcBef>
                <a:spcPts val="0"/>
              </a:spcBef>
              <a:spcAft>
                <a:spcPts val="0"/>
              </a:spcAft>
              <a:buNone/>
              <a:defRPr sz="3600" b="0" i="0" u="none" strike="noStrike" cap="none">
                <a:solidFill>
                  <a:schemeClr val="dk2"/>
                </a:solidFill>
                <a:latin typeface="Rambla"/>
                <a:ea typeface="Rambla"/>
                <a:cs typeface="Rambla"/>
                <a:sym typeface="Rambla"/>
              </a:defRPr>
            </a:lvl3pPr>
            <a:lvl4pPr marL="0" marR="0" lvl="3" indent="0" algn="ctr" rtl="0">
              <a:spcBef>
                <a:spcPts val="0"/>
              </a:spcBef>
              <a:spcAft>
                <a:spcPts val="0"/>
              </a:spcAft>
              <a:buNone/>
              <a:defRPr sz="3600" b="0" i="0" u="none" strike="noStrike" cap="none">
                <a:solidFill>
                  <a:schemeClr val="dk2"/>
                </a:solidFill>
                <a:latin typeface="Rambla"/>
                <a:ea typeface="Rambla"/>
                <a:cs typeface="Rambla"/>
                <a:sym typeface="Rambla"/>
              </a:defRPr>
            </a:lvl4pPr>
            <a:lvl5pPr marL="0" marR="0" lvl="4" indent="0" algn="ctr" rtl="0">
              <a:spcBef>
                <a:spcPts val="0"/>
              </a:spcBef>
              <a:spcAft>
                <a:spcPts val="0"/>
              </a:spcAft>
              <a:buNone/>
              <a:defRPr sz="3600" b="0" i="0" u="none" strike="noStrike" cap="none">
                <a:solidFill>
                  <a:schemeClr val="dk2"/>
                </a:solidFill>
                <a:latin typeface="Rambla"/>
                <a:ea typeface="Rambla"/>
                <a:cs typeface="Rambla"/>
                <a:sym typeface="Rambl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Rambla"/>
              <a:buChar char="•"/>
              <a:defRPr sz="2400" b="0" i="0" u="none" strike="noStrike" cap="none">
                <a:solidFill>
                  <a:schemeClr val="dk1"/>
                </a:solidFill>
                <a:latin typeface="Rambla"/>
                <a:ea typeface="Rambla"/>
                <a:cs typeface="Rambla"/>
                <a:sym typeface="Rambla"/>
              </a:defRPr>
            </a:lvl1pPr>
            <a:lvl2pPr marL="742950" marR="0" lvl="1" indent="-158750" algn="l" rtl="0">
              <a:spcBef>
                <a:spcPts val="400"/>
              </a:spcBef>
              <a:spcAft>
                <a:spcPts val="0"/>
              </a:spcAft>
              <a:buClr>
                <a:schemeClr val="dk1"/>
              </a:buClr>
              <a:buSzPct val="100000"/>
              <a:buFont typeface="Rambla"/>
              <a:buChar char="–"/>
              <a:defRPr sz="2000" b="0" i="0" u="none" strike="noStrike" cap="none">
                <a:solidFill>
                  <a:schemeClr val="dk1"/>
                </a:solidFill>
                <a:latin typeface="Rambla"/>
                <a:ea typeface="Rambla"/>
                <a:cs typeface="Rambla"/>
                <a:sym typeface="Rambla"/>
              </a:defRPr>
            </a:lvl2pPr>
            <a:lvl3pPr marL="1143000" marR="0" lvl="2" indent="-114300" algn="l" rtl="0">
              <a:spcBef>
                <a:spcPts val="360"/>
              </a:spcBef>
              <a:spcAft>
                <a:spcPts val="0"/>
              </a:spcAft>
              <a:buClr>
                <a:schemeClr val="dk1"/>
              </a:buClr>
              <a:buSzPct val="100000"/>
              <a:buFont typeface="Rambla"/>
              <a:buChar char="•"/>
              <a:defRPr sz="1800" b="0" i="0" u="none" strike="noStrike" cap="none">
                <a:solidFill>
                  <a:schemeClr val="dk1"/>
                </a:solidFill>
                <a:latin typeface="Rambla"/>
                <a:ea typeface="Rambla"/>
                <a:cs typeface="Rambla"/>
                <a:sym typeface="Rambla"/>
              </a:defRPr>
            </a:lvl3pPr>
            <a:lvl4pPr marL="1600200" marR="0" lvl="3"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4pPr>
            <a:lvl5pPr marL="2057400" marR="0" lvl="4" indent="-127000" algn="l" rtl="0">
              <a:spcBef>
                <a:spcPts val="320"/>
              </a:spcBef>
              <a:spcAft>
                <a:spcPts val="0"/>
              </a:spcAft>
              <a:buClr>
                <a:schemeClr val="dk1"/>
              </a:buClr>
              <a:buSzPct val="100000"/>
              <a:buFont typeface="Rambla"/>
              <a:buChar char="»"/>
              <a:defRPr sz="1600" b="0" i="0" u="none" strike="noStrike" cap="none">
                <a:solidFill>
                  <a:schemeClr val="dk1"/>
                </a:solidFill>
                <a:latin typeface="Rambla"/>
                <a:ea typeface="Rambla"/>
                <a:cs typeface="Rambla"/>
                <a:sym typeface="Rambl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p:nvPr/>
        </p:nvSpPr>
        <p:spPr>
          <a:xfrm>
            <a:off x="0" y="6165850"/>
            <a:ext cx="9144000" cy="692149"/>
          </a:xfrm>
          <a:prstGeom prst="rect">
            <a:avLst/>
          </a:prstGeom>
          <a:solidFill>
            <a:srgbClr val="7AB800"/>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 name="Shape 9"/>
          <p:cNvSpPr txBox="1">
            <a:spLocks noGrp="1"/>
          </p:cNvSpPr>
          <p:nvPr>
            <p:ph type="dt" idx="10"/>
          </p:nvPr>
        </p:nvSpPr>
        <p:spPr>
          <a:xfrm>
            <a:off x="457200" y="6245225"/>
            <a:ext cx="1185862"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ftr" idx="11"/>
          </p:nvPr>
        </p:nvSpPr>
        <p:spPr>
          <a:xfrm>
            <a:off x="1714500" y="6245225"/>
            <a:ext cx="6429375"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Rambla"/>
                <a:ea typeface="Rambla"/>
                <a:cs typeface="Rambla"/>
                <a:sym typeface="Rambla"/>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8224838" y="6245225"/>
            <a:ext cx="490537"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AU" sz="1200" b="0" i="0" u="none" strike="noStrike" cap="none">
                <a:solidFill>
                  <a:schemeClr val="dk1"/>
                </a:solidFill>
                <a:latin typeface="Rambla"/>
                <a:ea typeface="Rambla"/>
                <a:cs typeface="Rambla"/>
                <a:sym typeface="Rambla"/>
              </a:rPr>
              <a:t>‹#›</a:t>
            </a:fld>
            <a:endParaRPr lang="en-AU" sz="1200" b="0" i="0" u="none" strike="noStrike" cap="none">
              <a:solidFill>
                <a:schemeClr val="dk1"/>
              </a:solidFill>
              <a:latin typeface="Rambla"/>
              <a:ea typeface="Rambla"/>
              <a:cs typeface="Rambla"/>
              <a:sym typeface="Rambla"/>
            </a:endParaRPr>
          </a:p>
        </p:txBody>
      </p:sp>
      <p:pic>
        <p:nvPicPr>
          <p:cNvPr id="12" name="Shape 12" descr="UNE_Spot_2_Colour_RGBmatched"/>
          <p:cNvPicPr preferRelativeResize="0"/>
          <p:nvPr/>
        </p:nvPicPr>
        <p:blipFill rotWithShape="1">
          <a:blip r:embed="rId13">
            <a:alphaModFix/>
          </a:blip>
          <a:srcRect/>
          <a:stretch/>
        </p:blipFill>
        <p:spPr>
          <a:xfrm>
            <a:off x="684212" y="0"/>
            <a:ext cx="1439862" cy="14398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eson@une.edu.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tobias2@une.edu.au" TargetMode="External"/><Relationship Id="rId4" Type="http://schemas.openxmlformats.org/officeDocument/2006/relationships/hyperlink" Target="mailto:glamb2@une.edu.a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oaic.gov.au/individuals/privacy-fact-sheets/general/privacy-fact-sheet-17-australian-privacy-principles" TargetMode="External"/><Relationship Id="rId3" Type="http://schemas.openxmlformats.org/officeDocument/2006/relationships/hyperlink" Target="http://policies.une.edu.au/view.current.php?id=00208" TargetMode="External"/><Relationship Id="rId7" Type="http://schemas.openxmlformats.org/officeDocument/2006/relationships/hyperlink" Target="http://www.arc.gov.au/discovery-program-funding-agreemen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nhmrc.gov.au/_files_nhmrc/file/grants/policy/nhmrc_funding_agreement_effective_october15_150807.pdf" TargetMode="External"/><Relationship Id="rId5" Type="http://schemas.openxmlformats.org/officeDocument/2006/relationships/hyperlink" Target="https://www.nhmrc.gov.au/guidelines-publications/r39" TargetMode="External"/><Relationship Id="rId10" Type="http://schemas.openxmlformats.org/officeDocument/2006/relationships/hyperlink" Target="https://www.nhmrc.gov.au/_files_nhmrc/publications/attachments/e72_national_statement_may_2015_150514_a.pdf" TargetMode="External"/><Relationship Id="rId4" Type="http://schemas.openxmlformats.org/officeDocument/2006/relationships/hyperlink" Target="http://policies.une.edu.au/view.current.php?id=00375" TargetMode="External"/><Relationship Id="rId9" Type="http://schemas.openxmlformats.org/officeDocument/2006/relationships/hyperlink" Target="http://www.legislation.nsw.gov.au/#/view/act/2002/7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loud.une.edu.a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e-publications.une.edu.au/vital/access/manager/Inde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ne.au.libguides.com/research"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capture.une.edu.au/ess/portal/section/9a7a42b2-ab39-4786-9748-3aacc51f5d2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loud.une.edu.a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cloud.une.edu.a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loud.une.edu.a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une.edu.au/research/digital-research-support/research-data-managemen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libraryresearch@une.edu.a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ptobias2@une.edu.a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treeson@une.edu.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ijccep.springeropen.com/submission-guidelines/copyright" TargetMode="External"/><Relationship Id="rId3" Type="http://schemas.openxmlformats.org/officeDocument/2006/relationships/hyperlink" Target="http://www.um.edu.mt/pde/index.php/pde1/about/editorialPolicies#openAccessPolicy" TargetMode="External"/><Relationship Id="rId7" Type="http://schemas.openxmlformats.org/officeDocument/2006/relationships/hyperlink" Target="http://www.ijlter.org/index.php/ijlter/about/editorialPolicies#custom-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onlinelibrary.wiley.com/journal/10.1111/(ISSN)1751-228X/homepage/ForAuthors.html" TargetMode="External"/><Relationship Id="rId5" Type="http://schemas.openxmlformats.org/officeDocument/2006/relationships/hyperlink" Target="https://au.sagepub.com/en-gb/oce/supplementary-files-on-sage-journals-sj-guidelines-for-authors" TargetMode="External"/><Relationship Id="rId4" Type="http://schemas.openxmlformats.org/officeDocument/2006/relationships/hyperlink" Target="http://globalization.icaap.org/submissioncriteria.html" TargetMode="External"/><Relationship Id="rId9" Type="http://schemas.openxmlformats.org/officeDocument/2006/relationships/hyperlink" Target="https://ervet-journal.springeropen.com/submission-guidelines/copyrigh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nds.org.au/__data/assets/pdf_file/0019/393022/open-research-data-report.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liberquarterly.eu/articles/10.18352/lq.10149/" TargetMode="External"/><Relationship Id="rId5" Type="http://schemas.openxmlformats.org/officeDocument/2006/relationships/hyperlink" Target="http://www.ands.org.au/working-with-data/articulating-the-value-of-open-data/data-engagement-and-impact" TargetMode="External"/><Relationship Id="rId4" Type="http://schemas.openxmlformats.org/officeDocument/2006/relationships/hyperlink" Target="https://www.ncbi.nlm.nih.gov/pubmed/2436106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sz="3600" b="0" i="0" u="none" strike="noStrike" cap="none">
                <a:solidFill>
                  <a:schemeClr val="dk2"/>
                </a:solidFill>
                <a:latin typeface="Rambla"/>
                <a:ea typeface="Rambla"/>
                <a:cs typeface="Rambla"/>
                <a:sym typeface="Rambla"/>
              </a:rPr>
              <a:t>Research Data Management</a:t>
            </a:r>
          </a:p>
        </p:txBody>
      </p:sp>
      <p:sp>
        <p:nvSpPr>
          <p:cNvPr id="86" name="Shape 86"/>
          <p:cNvSpPr txBox="1">
            <a:spLocks noGrp="1"/>
          </p:cNvSpPr>
          <p:nvPr>
            <p:ph type="subTitle" idx="1"/>
          </p:nvPr>
        </p:nvSpPr>
        <p:spPr>
          <a:xfrm>
            <a:off x="164925" y="3902850"/>
            <a:ext cx="2403900" cy="1752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Rambla"/>
              <a:buNone/>
            </a:pPr>
            <a:r>
              <a:rPr lang="en-AU" sz="2000" b="1" i="0" u="none" strike="noStrike" cap="none">
                <a:solidFill>
                  <a:schemeClr val="dk1"/>
                </a:solidFill>
              </a:rPr>
              <a:t>Thomas Reeson</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Research Data Librarian</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University Library</a:t>
            </a:r>
          </a:p>
          <a:p>
            <a:pPr marL="0" marR="0" lvl="0" indent="0" algn="l" rtl="0">
              <a:lnSpc>
                <a:spcPct val="115000"/>
              </a:lnSpc>
              <a:spcBef>
                <a:spcPts val="400"/>
              </a:spcBef>
              <a:spcAft>
                <a:spcPts val="0"/>
              </a:spcAft>
              <a:buClr>
                <a:schemeClr val="dk1"/>
              </a:buClr>
              <a:buSzPct val="25000"/>
              <a:buFont typeface="Rambla"/>
              <a:buNone/>
            </a:pPr>
            <a:r>
              <a:rPr lang="en-AU" sz="1800" b="0" i="0" u="sng" strike="noStrike" cap="none">
                <a:solidFill>
                  <a:schemeClr val="hlink"/>
                </a:solidFill>
                <a:latin typeface="Rambla"/>
                <a:ea typeface="Rambla"/>
                <a:cs typeface="Rambla"/>
                <a:sym typeface="Rambla"/>
                <a:hlinkClick r:id="rId3"/>
              </a:rPr>
              <a:t>treeson@une.edu.au</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02 6773 5989</a:t>
            </a:r>
          </a:p>
        </p:txBody>
      </p:sp>
      <p:sp>
        <p:nvSpPr>
          <p:cNvPr id="87" name="Shape 87"/>
          <p:cNvSpPr txBox="1">
            <a:spLocks noGrp="1"/>
          </p:cNvSpPr>
          <p:nvPr>
            <p:ph type="subTitle" idx="1"/>
          </p:nvPr>
        </p:nvSpPr>
        <p:spPr>
          <a:xfrm>
            <a:off x="2837475" y="3902850"/>
            <a:ext cx="2937000" cy="1752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Rambla"/>
              <a:buNone/>
            </a:pPr>
            <a:r>
              <a:rPr lang="en-AU" b="1"/>
              <a:t>Gabrielle Lamb</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Researcher </a:t>
            </a:r>
            <a:r>
              <a:rPr lang="en-AU" sz="1800"/>
              <a:t>Services</a:t>
            </a:r>
            <a:r>
              <a:rPr lang="en-AU" sz="1800" b="0" i="0" u="none" strike="noStrike" cap="none">
                <a:solidFill>
                  <a:schemeClr val="dk1"/>
                </a:solidFill>
                <a:latin typeface="Rambla"/>
                <a:ea typeface="Rambla"/>
                <a:cs typeface="Rambla"/>
                <a:sym typeface="Rambla"/>
              </a:rPr>
              <a:t> Librarian</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University Library</a:t>
            </a:r>
          </a:p>
          <a:p>
            <a:pPr marL="0" marR="0" lvl="0" indent="0" algn="l" rtl="0">
              <a:lnSpc>
                <a:spcPct val="115000"/>
              </a:lnSpc>
              <a:spcBef>
                <a:spcPts val="400"/>
              </a:spcBef>
              <a:spcAft>
                <a:spcPts val="0"/>
              </a:spcAft>
              <a:buClr>
                <a:schemeClr val="dk1"/>
              </a:buClr>
              <a:buSzPct val="25000"/>
              <a:buFont typeface="Rambla"/>
              <a:buNone/>
            </a:pPr>
            <a:r>
              <a:rPr lang="en-AU" sz="1800" u="sng">
                <a:solidFill>
                  <a:schemeClr val="hlink"/>
                </a:solidFill>
                <a:hlinkClick r:id="rId4"/>
              </a:rPr>
              <a:t>glamb2@une.edu.au</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02 6773 </a:t>
            </a:r>
            <a:r>
              <a:rPr lang="en-AU" sz="1800"/>
              <a:t>3697</a:t>
            </a:r>
          </a:p>
        </p:txBody>
      </p:sp>
      <p:sp>
        <p:nvSpPr>
          <p:cNvPr id="88" name="Shape 88"/>
          <p:cNvSpPr txBox="1">
            <a:spLocks noGrp="1"/>
          </p:cNvSpPr>
          <p:nvPr>
            <p:ph type="subTitle" idx="1"/>
          </p:nvPr>
        </p:nvSpPr>
        <p:spPr>
          <a:xfrm>
            <a:off x="6043125" y="3902850"/>
            <a:ext cx="2883900" cy="1752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Rambla"/>
              <a:buNone/>
            </a:pPr>
            <a:r>
              <a:rPr lang="en-AU" b="1"/>
              <a:t>Dr. Paddy Tobias</a:t>
            </a:r>
          </a:p>
          <a:p>
            <a:pPr marL="0" marR="0" lvl="0" indent="0" algn="l" rtl="0">
              <a:lnSpc>
                <a:spcPct val="115000"/>
              </a:lnSpc>
              <a:spcBef>
                <a:spcPts val="400"/>
              </a:spcBef>
              <a:spcAft>
                <a:spcPts val="0"/>
              </a:spcAft>
              <a:buClr>
                <a:schemeClr val="dk1"/>
              </a:buClr>
              <a:buSzPct val="25000"/>
              <a:buFont typeface="Rambla"/>
              <a:buNone/>
            </a:pPr>
            <a:r>
              <a:rPr lang="en-AU" sz="1800"/>
              <a:t>e</a:t>
            </a:r>
            <a:r>
              <a:rPr lang="en-AU" sz="1800" b="0" i="0" u="none" strike="noStrike" cap="none">
                <a:solidFill>
                  <a:schemeClr val="dk1"/>
                </a:solidFill>
                <a:latin typeface="Rambla"/>
                <a:ea typeface="Rambla"/>
                <a:cs typeface="Rambla"/>
                <a:sym typeface="Rambla"/>
              </a:rPr>
              <a:t>Research Ana</a:t>
            </a:r>
            <a:r>
              <a:rPr lang="en-AU" sz="1800"/>
              <a:t>lyst</a:t>
            </a:r>
          </a:p>
          <a:p>
            <a:pPr marL="0" marR="0" lvl="0" indent="0" algn="l" rtl="0">
              <a:lnSpc>
                <a:spcPct val="115000"/>
              </a:lnSpc>
              <a:spcBef>
                <a:spcPts val="400"/>
              </a:spcBef>
              <a:spcAft>
                <a:spcPts val="0"/>
              </a:spcAft>
              <a:buClr>
                <a:schemeClr val="dk1"/>
              </a:buClr>
              <a:buSzPct val="25000"/>
              <a:buFont typeface="Rambla"/>
              <a:buNone/>
            </a:pPr>
            <a:r>
              <a:rPr lang="en-AU" sz="1800"/>
              <a:t>Intersect / Research</a:t>
            </a:r>
            <a:r>
              <a:rPr lang="en-AU" sz="1800" b="0" i="0" u="none" strike="noStrike" cap="none">
                <a:solidFill>
                  <a:schemeClr val="dk1"/>
                </a:solidFill>
                <a:latin typeface="Rambla"/>
                <a:ea typeface="Rambla"/>
                <a:cs typeface="Rambla"/>
                <a:sym typeface="Rambla"/>
              </a:rPr>
              <a:t> </a:t>
            </a:r>
            <a:r>
              <a:rPr lang="en-AU" sz="1800"/>
              <a:t>Services</a:t>
            </a:r>
          </a:p>
          <a:p>
            <a:pPr marL="0" marR="0" lvl="0" indent="0" algn="l" rtl="0">
              <a:lnSpc>
                <a:spcPct val="115000"/>
              </a:lnSpc>
              <a:spcBef>
                <a:spcPts val="400"/>
              </a:spcBef>
              <a:spcAft>
                <a:spcPts val="0"/>
              </a:spcAft>
              <a:buClr>
                <a:schemeClr val="dk1"/>
              </a:buClr>
              <a:buSzPct val="25000"/>
              <a:buFont typeface="Rambla"/>
              <a:buNone/>
            </a:pPr>
            <a:r>
              <a:rPr lang="en-AU" sz="1800" u="sng">
                <a:solidFill>
                  <a:schemeClr val="hlink"/>
                </a:solidFill>
                <a:hlinkClick r:id="rId5"/>
              </a:rPr>
              <a:t>ptobias2@une.edu.au</a:t>
            </a:r>
          </a:p>
          <a:p>
            <a:pPr marL="0" marR="0" lvl="0" indent="0" algn="l" rtl="0">
              <a:lnSpc>
                <a:spcPct val="115000"/>
              </a:lnSpc>
              <a:spcBef>
                <a:spcPts val="400"/>
              </a:spcBef>
              <a:spcAft>
                <a:spcPts val="0"/>
              </a:spcAft>
              <a:buClr>
                <a:schemeClr val="dk1"/>
              </a:buClr>
              <a:buSzPct val="25000"/>
              <a:buFont typeface="Rambla"/>
              <a:buNone/>
            </a:pPr>
            <a:r>
              <a:rPr lang="en-AU" sz="1800" b="0" i="0" u="none" strike="noStrike" cap="none">
                <a:solidFill>
                  <a:schemeClr val="dk1"/>
                </a:solidFill>
                <a:latin typeface="Rambla"/>
                <a:ea typeface="Rambla"/>
                <a:cs typeface="Rambla"/>
                <a:sym typeface="Rambla"/>
              </a:rPr>
              <a:t>02 6773 </a:t>
            </a:r>
            <a:r>
              <a:rPr lang="en-AU" sz="1800"/>
              <a:t>5304</a:t>
            </a:r>
          </a:p>
        </p:txBody>
      </p:sp>
    </p:spTree>
  </p:cSld>
  <p:clrMapOvr>
    <a:masterClrMapping/>
  </p:clrMapOvr>
  <p:transition spd="med">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611450" y="260559"/>
            <a:ext cx="7707300" cy="58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Rambla"/>
              <a:buNone/>
            </a:pPr>
            <a:endParaRPr sz="2400"/>
          </a:p>
        </p:txBody>
      </p:sp>
      <p:sp>
        <p:nvSpPr>
          <p:cNvPr id="148" name="Shape 14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317500" algn="l" rtl="0">
              <a:lnSpc>
                <a:spcPct val="150000"/>
              </a:lnSpc>
              <a:spcBef>
                <a:spcPts val="0"/>
              </a:spcBef>
              <a:spcAft>
                <a:spcPts val="0"/>
              </a:spcAft>
              <a:buClr>
                <a:schemeClr val="dk1"/>
              </a:buClr>
              <a:buSzPct val="100000"/>
              <a:buFont typeface="Arial"/>
              <a:buChar char="●"/>
            </a:pPr>
            <a:r>
              <a:rPr lang="en-AU" sz="1400" b="0" i="0" u="none" strike="noStrike" cap="none">
                <a:solidFill>
                  <a:schemeClr val="dk1"/>
                </a:solidFill>
                <a:latin typeface="Arial"/>
                <a:ea typeface="Arial"/>
                <a:cs typeface="Arial"/>
                <a:sym typeface="Arial"/>
              </a:rPr>
              <a:t>Makes distinction between active research data and completed or archived research data</a:t>
            </a:r>
            <a:r>
              <a:rPr lang="en-AU" sz="1400">
                <a:latin typeface="Arial"/>
                <a:ea typeface="Arial"/>
                <a:cs typeface="Arial"/>
                <a:sym typeface="Arial"/>
              </a:rPr>
              <a:t> and outlines separate management procedures</a:t>
            </a:r>
            <a:r>
              <a:rPr lang="en-AU" sz="1400" b="0" i="0" u="none" strike="noStrike" cap="none">
                <a:solidFill>
                  <a:schemeClr val="dk1"/>
                </a:solidFill>
                <a:latin typeface="Arial"/>
                <a:ea typeface="Arial"/>
                <a:cs typeface="Arial"/>
                <a:sym typeface="Arial"/>
              </a:rPr>
              <a:t> </a:t>
            </a:r>
          </a:p>
          <a:p>
            <a:pPr marL="457200" marR="0" lvl="0" indent="-317500" algn="l" rtl="0">
              <a:lnSpc>
                <a:spcPct val="150000"/>
              </a:lnSpc>
              <a:spcBef>
                <a:spcPts val="0"/>
              </a:spcBef>
              <a:spcAft>
                <a:spcPts val="0"/>
              </a:spcAft>
              <a:buClr>
                <a:schemeClr val="dk1"/>
              </a:buClr>
              <a:buSzPct val="100000"/>
              <a:buFont typeface="Arial"/>
              <a:buChar char="●"/>
            </a:pPr>
            <a:r>
              <a:rPr lang="en-AU" sz="1400" b="0" i="0" u="none" strike="noStrike" cap="none">
                <a:solidFill>
                  <a:schemeClr val="dk1"/>
                </a:solidFill>
                <a:latin typeface="Arial"/>
                <a:ea typeface="Arial"/>
                <a:cs typeface="Arial"/>
                <a:sym typeface="Arial"/>
              </a:rPr>
              <a:t>Clarifies department responsibilities</a:t>
            </a:r>
          </a:p>
          <a:p>
            <a:pPr marL="457200" marR="0" lvl="0" indent="-317500" algn="l" rtl="0">
              <a:lnSpc>
                <a:spcPct val="150000"/>
              </a:lnSpc>
              <a:spcBef>
                <a:spcPts val="0"/>
              </a:spcBef>
              <a:spcAft>
                <a:spcPts val="0"/>
              </a:spcAft>
              <a:buClr>
                <a:schemeClr val="dk1"/>
              </a:buClr>
              <a:buSzPct val="100000"/>
              <a:buFont typeface="Arial"/>
              <a:buChar char="●"/>
            </a:pPr>
            <a:r>
              <a:rPr lang="en-AU" sz="1400" b="0" i="0" u="none" strike="noStrike" cap="none">
                <a:solidFill>
                  <a:schemeClr val="dk1"/>
                </a:solidFill>
                <a:latin typeface="Arial"/>
                <a:ea typeface="Arial"/>
                <a:cs typeface="Arial"/>
                <a:sym typeface="Arial"/>
              </a:rPr>
              <a:t>Outlines specific </a:t>
            </a:r>
            <a:r>
              <a:rPr lang="en-AU" sz="1400">
                <a:latin typeface="Arial"/>
                <a:ea typeface="Arial"/>
                <a:cs typeface="Arial"/>
                <a:sym typeface="Arial"/>
              </a:rPr>
              <a:t>services and support</a:t>
            </a:r>
            <a:r>
              <a:rPr lang="en-AU" sz="1400" b="0" i="0" u="none" strike="noStrike" cap="none">
                <a:solidFill>
                  <a:schemeClr val="dk1"/>
                </a:solidFill>
                <a:latin typeface="Arial"/>
                <a:ea typeface="Arial"/>
                <a:cs typeface="Arial"/>
                <a:sym typeface="Arial"/>
              </a:rPr>
              <a:t> that are now in place </a:t>
            </a:r>
            <a:r>
              <a:rPr lang="en-AU" sz="1400">
                <a:latin typeface="Arial"/>
                <a:ea typeface="Arial"/>
                <a:cs typeface="Arial"/>
                <a:sym typeface="Arial"/>
              </a:rPr>
              <a:t>for </a:t>
            </a:r>
            <a:r>
              <a:rPr lang="en-AU" sz="1400" b="0" i="0" u="none" strike="noStrike" cap="none">
                <a:solidFill>
                  <a:schemeClr val="dk1"/>
                </a:solidFill>
                <a:latin typeface="Arial"/>
                <a:ea typeface="Arial"/>
                <a:cs typeface="Arial"/>
                <a:sym typeface="Arial"/>
              </a:rPr>
              <a:t>researcher</a:t>
            </a:r>
            <a:r>
              <a:rPr lang="en-AU" sz="1400">
                <a:latin typeface="Arial"/>
                <a:ea typeface="Arial"/>
                <a:cs typeface="Arial"/>
                <a:sym typeface="Arial"/>
              </a:rPr>
              <a:t>s</a:t>
            </a:r>
          </a:p>
          <a:p>
            <a:pPr marL="457200" marR="0" lvl="0" indent="-317500" algn="l" rtl="0">
              <a:lnSpc>
                <a:spcPct val="150000"/>
              </a:lnSpc>
              <a:spcBef>
                <a:spcPts val="0"/>
              </a:spcBef>
              <a:spcAft>
                <a:spcPts val="0"/>
              </a:spcAft>
              <a:buClr>
                <a:schemeClr val="dk1"/>
              </a:buClr>
              <a:buSzPct val="100000"/>
              <a:buFont typeface="Arial"/>
              <a:buChar char="●"/>
            </a:pPr>
            <a:r>
              <a:rPr lang="en-AU" sz="1400" b="0" i="0" u="none" strike="noStrike" cap="none">
                <a:solidFill>
                  <a:schemeClr val="dk1"/>
                </a:solidFill>
                <a:latin typeface="Arial"/>
                <a:ea typeface="Arial"/>
                <a:cs typeface="Arial"/>
                <a:sym typeface="Arial"/>
              </a:rPr>
              <a:t>Gives options for data sharing and publishing</a:t>
            </a:r>
          </a:p>
          <a:p>
            <a:pPr marL="457200" marR="0" lvl="0" indent="-317500" algn="l" rtl="0">
              <a:lnSpc>
                <a:spcPct val="150000"/>
              </a:lnSpc>
              <a:spcBef>
                <a:spcPts val="0"/>
              </a:spcBef>
              <a:spcAft>
                <a:spcPts val="0"/>
              </a:spcAft>
              <a:buClr>
                <a:schemeClr val="dk1"/>
              </a:buClr>
              <a:buSzPct val="100000"/>
              <a:buFont typeface="Arial"/>
              <a:buChar char="●"/>
            </a:pPr>
            <a:r>
              <a:rPr lang="en-AU" sz="1400">
                <a:latin typeface="Arial"/>
                <a:ea typeface="Arial"/>
                <a:cs typeface="Arial"/>
                <a:sym typeface="Arial"/>
              </a:rPr>
              <a:t>Provides</a:t>
            </a:r>
            <a:r>
              <a:rPr lang="en-AU" sz="1400" b="0" i="0" u="none" strike="noStrike" cap="none">
                <a:solidFill>
                  <a:schemeClr val="dk1"/>
                </a:solidFill>
                <a:latin typeface="Arial"/>
                <a:ea typeface="Arial"/>
                <a:cs typeface="Arial"/>
                <a:sym typeface="Arial"/>
              </a:rPr>
              <a:t> Exit Plan and Destruction procedures</a:t>
            </a:r>
          </a:p>
          <a:p>
            <a:pPr marL="457200" marR="0" lvl="0" indent="-317500" algn="l" rtl="0">
              <a:lnSpc>
                <a:spcPct val="150000"/>
              </a:lnSpc>
              <a:spcBef>
                <a:spcPts val="0"/>
              </a:spcBef>
              <a:spcAft>
                <a:spcPts val="0"/>
              </a:spcAft>
              <a:buSzPct val="100000"/>
              <a:buFont typeface="Arial"/>
              <a:buChar char="●"/>
            </a:pPr>
            <a:r>
              <a:rPr lang="en-AU" sz="1400">
                <a:latin typeface="Arial"/>
                <a:ea typeface="Arial"/>
                <a:cs typeface="Arial"/>
                <a:sym typeface="Arial"/>
              </a:rPr>
              <a:t>Training and Communication responsibilities</a:t>
            </a:r>
          </a:p>
        </p:txBody>
      </p:sp>
      <p:sp>
        <p:nvSpPr>
          <p:cNvPr id="149" name="Shape 149"/>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a:spcBef>
                <a:spcPts val="0"/>
              </a:spcBef>
              <a:buNone/>
            </a:pPr>
            <a:r>
              <a:rPr lang="en-AU" sz="2400">
                <a:solidFill>
                  <a:schemeClr val="dk1"/>
                </a:solidFill>
              </a:rPr>
              <a:t>Management and Storage of Research Data and Materials Procedures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214575" y="1059750"/>
            <a:ext cx="6472200" cy="465600"/>
          </a:xfrm>
          <a:prstGeom prst="rect">
            <a:avLst/>
          </a:prstGeom>
        </p:spPr>
        <p:txBody>
          <a:bodyPr lIns="91425" tIns="91425" rIns="91425" bIns="91425" anchor="ctr" anchorCtr="0">
            <a:noAutofit/>
          </a:bodyPr>
          <a:lstStyle/>
          <a:p>
            <a:pPr lvl="0" algn="l" rtl="0">
              <a:spcBef>
                <a:spcPts val="0"/>
              </a:spcBef>
              <a:buNone/>
            </a:pPr>
            <a:r>
              <a:rPr lang="en-AU" sz="1800"/>
              <a:t>Research Data Management Standards</a:t>
            </a:r>
          </a:p>
        </p:txBody>
      </p:sp>
      <p:sp>
        <p:nvSpPr>
          <p:cNvPr id="155" name="Shape 155"/>
          <p:cNvSpPr txBox="1">
            <a:spLocks noGrp="1"/>
          </p:cNvSpPr>
          <p:nvPr>
            <p:ph type="body" idx="1"/>
          </p:nvPr>
        </p:nvSpPr>
        <p:spPr>
          <a:xfrm>
            <a:off x="457200" y="2133600"/>
            <a:ext cx="8229600" cy="36063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AutoNum type="arabicParenBoth"/>
            </a:pPr>
            <a:r>
              <a:rPr lang="en-AU" sz="1200">
                <a:solidFill>
                  <a:srgbClr val="000000"/>
                </a:solidFill>
              </a:rPr>
              <a:t>UNE’s Management and Storage of Research Data and Materials Policy: </a:t>
            </a:r>
            <a:r>
              <a:rPr lang="en-AU" sz="1200" u="sng">
                <a:solidFill>
                  <a:schemeClr val="hlink"/>
                </a:solidFill>
                <a:hlinkClick r:id="rId3"/>
              </a:rPr>
              <a:t>http://policies.une.edu.au/view.current.php?id=00208</a:t>
            </a:r>
            <a:r>
              <a:rPr lang="en-AU" sz="1200">
                <a:solidFill>
                  <a:srgbClr val="000000"/>
                </a:solidFill>
              </a:rPr>
              <a:t> </a:t>
            </a:r>
          </a:p>
          <a:p>
            <a:pPr marL="457200" lvl="0" indent="-304800" rtl="0">
              <a:spcBef>
                <a:spcPts val="0"/>
              </a:spcBef>
              <a:buClr>
                <a:srgbClr val="000000"/>
              </a:buClr>
              <a:buSzPct val="100000"/>
              <a:buAutoNum type="arabicParenBoth"/>
            </a:pPr>
            <a:r>
              <a:rPr lang="en-AU" sz="1200">
                <a:solidFill>
                  <a:srgbClr val="000000"/>
                </a:solidFill>
              </a:rPr>
              <a:t>UNE’s Management and Storage of Research Data and Materials Procedures: </a:t>
            </a:r>
            <a:r>
              <a:rPr lang="en-AU" sz="1200" u="sng">
                <a:solidFill>
                  <a:schemeClr val="hlink"/>
                </a:solidFill>
                <a:hlinkClick r:id="rId4"/>
              </a:rPr>
              <a:t>http://policies.une.edu.au/view.current.php?id=00375</a:t>
            </a:r>
            <a:r>
              <a:rPr lang="en-AU" sz="1200">
                <a:solidFill>
                  <a:srgbClr val="000000"/>
                </a:solidFill>
              </a:rPr>
              <a:t> </a:t>
            </a:r>
          </a:p>
          <a:p>
            <a:pPr marL="457200" lvl="0" indent="-304800" rtl="0">
              <a:spcBef>
                <a:spcPts val="0"/>
              </a:spcBef>
              <a:buClr>
                <a:srgbClr val="000000"/>
              </a:buClr>
              <a:buSzPct val="100000"/>
              <a:buAutoNum type="arabicParenBoth"/>
            </a:pPr>
            <a:r>
              <a:rPr lang="en-AU" sz="1200">
                <a:solidFill>
                  <a:srgbClr val="000000"/>
                </a:solidFill>
              </a:rPr>
              <a:t>Australian Code for the Responsible Conduct of Research: </a:t>
            </a:r>
            <a:r>
              <a:rPr lang="en-AU" sz="1200" u="sng">
                <a:solidFill>
                  <a:schemeClr val="hlink"/>
                </a:solidFill>
                <a:hlinkClick r:id="rId5"/>
              </a:rPr>
              <a:t>https://www.nhmrc.gov.au/guidelines-publications/r39 </a:t>
            </a:r>
          </a:p>
          <a:p>
            <a:pPr marL="457200" lvl="0" indent="-304800" rtl="0">
              <a:spcBef>
                <a:spcPts val="0"/>
              </a:spcBef>
              <a:buClr>
                <a:srgbClr val="000000"/>
              </a:buClr>
              <a:buSzPct val="100000"/>
              <a:buAutoNum type="arabicParenBoth"/>
            </a:pPr>
            <a:r>
              <a:rPr lang="en-AU" sz="1200">
                <a:solidFill>
                  <a:srgbClr val="000000"/>
                </a:solidFill>
              </a:rPr>
              <a:t>NHMRC Funding Agreement: </a:t>
            </a:r>
            <a:r>
              <a:rPr lang="en-AU" sz="1200" u="sng">
                <a:solidFill>
                  <a:schemeClr val="hlink"/>
                </a:solidFill>
                <a:hlinkClick r:id="rId6"/>
              </a:rPr>
              <a:t>https://www.nhmrc.gov.au/_files_nhmrc/file/grants/policy/nhmrc_funding_agreement_effective_october15_150807.pdf</a:t>
            </a:r>
          </a:p>
          <a:p>
            <a:pPr marL="457200" lvl="0" indent="-304800" rtl="0">
              <a:spcBef>
                <a:spcPts val="0"/>
              </a:spcBef>
              <a:buClr>
                <a:srgbClr val="000000"/>
              </a:buClr>
              <a:buSzPct val="100000"/>
              <a:buAutoNum type="arabicParenBoth"/>
            </a:pPr>
            <a:r>
              <a:rPr lang="en-AU" sz="1200">
                <a:solidFill>
                  <a:srgbClr val="000000"/>
                </a:solidFill>
              </a:rPr>
              <a:t>ARC Funding Agreement (Discovery Projects): </a:t>
            </a:r>
            <a:r>
              <a:rPr lang="en-AU" sz="1200" u="sng">
                <a:solidFill>
                  <a:schemeClr val="hlink"/>
                </a:solidFill>
                <a:hlinkClick r:id="rId7"/>
              </a:rPr>
              <a:t>http://www.arc.gov.au/discovery-program-funding-agreements#DP</a:t>
            </a:r>
          </a:p>
          <a:p>
            <a:pPr marL="457200" lvl="0" indent="-304800" rtl="0">
              <a:spcBef>
                <a:spcPts val="0"/>
              </a:spcBef>
              <a:buClr>
                <a:srgbClr val="000000"/>
              </a:buClr>
              <a:buSzPct val="100000"/>
              <a:buAutoNum type="arabicParenBoth"/>
            </a:pPr>
            <a:r>
              <a:rPr lang="en-AU" sz="1200">
                <a:solidFill>
                  <a:srgbClr val="000000"/>
                </a:solidFill>
              </a:rPr>
              <a:t>The Australian Privacy Principles (APP): </a:t>
            </a:r>
            <a:r>
              <a:rPr lang="en-AU" sz="1200" u="sng">
                <a:solidFill>
                  <a:schemeClr val="hlink"/>
                </a:solidFill>
                <a:hlinkClick r:id="rId8"/>
              </a:rPr>
              <a:t>https://www.oaic.gov.au/individuals/privacy-fact-sheets/general/privacy-fact-sheet-17-australian-privacy-principles</a:t>
            </a:r>
          </a:p>
          <a:p>
            <a:pPr marL="457200" lvl="0" indent="-304800" rtl="0">
              <a:spcBef>
                <a:spcPts val="0"/>
              </a:spcBef>
              <a:buClr>
                <a:srgbClr val="000000"/>
              </a:buClr>
              <a:buSzPct val="100000"/>
              <a:buAutoNum type="arabicParenBoth"/>
            </a:pPr>
            <a:r>
              <a:rPr lang="en-AU" sz="1200">
                <a:solidFill>
                  <a:srgbClr val="000000"/>
                </a:solidFill>
              </a:rPr>
              <a:t>The NSW Health Records and Information Privacy Act 2002 (HRIPA) Health Privacy Principle: </a:t>
            </a:r>
            <a:r>
              <a:rPr lang="en-AU" sz="1200" u="sng">
                <a:solidFill>
                  <a:schemeClr val="hlink"/>
                </a:solidFill>
                <a:hlinkClick r:id="rId9"/>
              </a:rPr>
              <a:t>http://www.legislation.nsw.gov.au/#/view/act/2002/71/</a:t>
            </a:r>
            <a:r>
              <a:rPr lang="en-AU" sz="1200" u="sng">
                <a:solidFill>
                  <a:schemeClr val="hlink"/>
                </a:solidFill>
                <a:hlinkClick r:id="rId9"/>
              </a:rPr>
              <a:t> </a:t>
            </a:r>
          </a:p>
          <a:p>
            <a:pPr marL="457200" lvl="0" indent="-304800" rtl="0">
              <a:spcBef>
                <a:spcPts val="0"/>
              </a:spcBef>
              <a:buSzPct val="100000"/>
              <a:buAutoNum type="arabicParenBoth"/>
            </a:pPr>
            <a:r>
              <a:rPr lang="en-AU" sz="1200"/>
              <a:t>National Statement on Ethical Conduct in Human Research (2007, updated May 2015): </a:t>
            </a:r>
            <a:r>
              <a:rPr lang="en-AU" sz="1200" u="sng">
                <a:solidFill>
                  <a:schemeClr val="hlink"/>
                </a:solidFill>
                <a:hlinkClick r:id="rId10"/>
              </a:rPr>
              <a:t>https://www.nhmrc.gov.au/_files_nhmrc/publications/attachments/e72_national_statement_may_2015_150514_a.pdf</a:t>
            </a:r>
            <a:r>
              <a:rPr lang="en-AU" sz="1200"/>
              <a:t> </a:t>
            </a:r>
          </a:p>
          <a:p>
            <a:pPr marL="0" lvl="0" indent="0" rtl="0">
              <a:spcBef>
                <a:spcPts val="0"/>
              </a:spcBef>
              <a:buNone/>
            </a:pP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Shape 160"/>
          <p:cNvGraphicFramePr/>
          <p:nvPr/>
        </p:nvGraphicFramePr>
        <p:xfrm>
          <a:off x="129637" y="558600"/>
          <a:ext cx="8911725" cy="5619627"/>
        </p:xfrm>
        <a:graphic>
          <a:graphicData uri="http://schemas.openxmlformats.org/drawingml/2006/table">
            <a:tbl>
              <a:tblPr>
                <a:noFill/>
                <a:tableStyleId>{F2EC6812-0408-49B2-8749-14F59E562F7E}</a:tableStyleId>
              </a:tblPr>
              <a:tblGrid>
                <a:gridCol w="1045075"/>
                <a:gridCol w="2292025"/>
                <a:gridCol w="2753450"/>
                <a:gridCol w="1820875"/>
                <a:gridCol w="1000300"/>
              </a:tblGrid>
              <a:tr h="0">
                <a:tc>
                  <a:txBody>
                    <a:bodyPr/>
                    <a:lstStyle/>
                    <a:p>
                      <a:pPr lvl="0" rtl="0">
                        <a:spcBef>
                          <a:spcPts val="0"/>
                        </a:spcBef>
                        <a:buNone/>
                      </a:pPr>
                      <a:endParaRPr sz="700"/>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00000"/>
                        </a:lnSpc>
                        <a:spcBef>
                          <a:spcPts val="0"/>
                        </a:spcBef>
                        <a:buNone/>
                      </a:pPr>
                      <a:r>
                        <a:rPr lang="en-AU" sz="700" b="1"/>
                        <a:t>Research Activity</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00000"/>
                        </a:lnSpc>
                        <a:spcBef>
                          <a:spcPts val="0"/>
                        </a:spcBef>
                        <a:buNone/>
                      </a:pPr>
                      <a:r>
                        <a:rPr lang="en-AU" sz="700" b="1"/>
                        <a:t>Data Archiving</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00000"/>
                        </a:lnSpc>
                        <a:spcBef>
                          <a:spcPts val="0"/>
                        </a:spcBef>
                        <a:buNone/>
                      </a:pPr>
                      <a:r>
                        <a:rPr lang="en-AU" sz="700" b="1"/>
                        <a:t>Data Sharing</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00000"/>
                        </a:lnSpc>
                        <a:spcBef>
                          <a:spcPts val="0"/>
                        </a:spcBef>
                        <a:buNone/>
                      </a:pPr>
                      <a:r>
                        <a:rPr lang="en-AU" sz="700" b="1"/>
                        <a:t>Data Disposal</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r>
              <a:tr h="1717625">
                <a:tc>
                  <a:txBody>
                    <a:bodyPr/>
                    <a:lstStyle/>
                    <a:p>
                      <a:pPr lvl="0" rtl="0">
                        <a:lnSpc>
                          <a:spcPct val="115000"/>
                        </a:lnSpc>
                        <a:spcBef>
                          <a:spcPts val="0"/>
                        </a:spcBef>
                        <a:buNone/>
                      </a:pPr>
                      <a:r>
                        <a:rPr lang="en-AU" sz="700" b="1"/>
                        <a:t>What is the requirement?</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Researchers must</a:t>
                      </a:r>
                      <a:r>
                        <a:rPr lang="en-AU" sz="700"/>
                        <a:t>: Keep clear and accurate records </a:t>
                      </a:r>
                      <a:r>
                        <a:rPr lang="en-AU" sz="700" b="1"/>
                        <a:t>(1); </a:t>
                      </a:r>
                      <a:r>
                        <a:rPr lang="en-AU" sz="700"/>
                        <a:t>Follow ethics protocols and abide by legislation </a:t>
                      </a:r>
                      <a:r>
                        <a:rPr lang="en-AU" sz="700" b="1"/>
                        <a:t>(1, 2, 3, 8)</a:t>
                      </a:r>
                    </a:p>
                    <a:p>
                      <a:pPr lvl="0" rtl="0">
                        <a:lnSpc>
                          <a:spcPct val="115000"/>
                        </a:lnSpc>
                        <a:spcBef>
                          <a:spcPts val="0"/>
                        </a:spcBef>
                        <a:buNone/>
                      </a:pPr>
                      <a:r>
                        <a:rPr lang="en-AU" sz="700" b="1"/>
                        <a:t>Institutions must</a:t>
                      </a:r>
                      <a:r>
                        <a:rPr lang="en-AU" sz="700"/>
                        <a:t>: Provide facilities for “safe and secure storage of research data” </a:t>
                      </a:r>
                      <a:r>
                        <a:rPr lang="en-AU" sz="700" b="1"/>
                        <a:t>(1, 2, 3, 4); </a:t>
                      </a:r>
                      <a:r>
                        <a:rPr lang="en-AU" sz="700"/>
                        <a:t>Maintain records of where research data are stored </a:t>
                      </a:r>
                      <a:r>
                        <a:rPr lang="en-AU" sz="700" b="1"/>
                        <a:t>(1,2 3, 5); </a:t>
                      </a:r>
                      <a:r>
                        <a:rPr lang="en-AU" sz="700"/>
                        <a:t>Have policies and procedures in place to ensure security and prevent unauthorised access (consistent with confidentiality requirements, legislation, privacy rules and guidelines) </a:t>
                      </a:r>
                      <a:r>
                        <a:rPr lang="en-AU" sz="700" b="1"/>
                        <a:t>(3,4,5,7)</a:t>
                      </a:r>
                    </a:p>
                    <a:p>
                      <a:pPr lvl="0" rtl="0">
                        <a:lnSpc>
                          <a:spcPct val="115000"/>
                        </a:lnSpc>
                        <a:spcBef>
                          <a:spcPts val="0"/>
                        </a:spcBef>
                        <a:buClr>
                          <a:srgbClr val="000000"/>
                        </a:buClr>
                        <a:buSzPct val="157142"/>
                        <a:buFont typeface="Arial"/>
                        <a:buNone/>
                      </a:pPr>
                      <a:r>
                        <a:rPr lang="en-AU" sz="700" b="1"/>
                        <a:t>Institutions must: </a:t>
                      </a:r>
                      <a:r>
                        <a:rPr lang="en-AU" sz="700"/>
                        <a:t>provide safe and secure storage for research data</a:t>
                      </a:r>
                      <a:r>
                        <a:rPr lang="en-AU" sz="700" b="1"/>
                        <a:t> (3)</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Researchers must</a:t>
                      </a:r>
                      <a:r>
                        <a:rPr lang="en-AU" sz="700"/>
                        <a:t>: Store a copy of research data in institutional data archive </a:t>
                      </a:r>
                      <a:r>
                        <a:rPr lang="en-AU" sz="700" b="1"/>
                        <a:t>(2)</a:t>
                      </a:r>
                      <a:r>
                        <a:rPr lang="en-AU" sz="700"/>
                        <a:t>; Retain sufficient materials and data to justify the outcomes of research and defend them if challenged </a:t>
                      </a:r>
                      <a:r>
                        <a:rPr lang="en-AU" sz="700" b="1"/>
                        <a:t>(3)</a:t>
                      </a:r>
                    </a:p>
                    <a:p>
                      <a:pPr lvl="0" rtl="0">
                        <a:lnSpc>
                          <a:spcPct val="115000"/>
                        </a:lnSpc>
                        <a:spcBef>
                          <a:spcPts val="0"/>
                        </a:spcBef>
                        <a:buNone/>
                      </a:pPr>
                      <a:r>
                        <a:rPr lang="en-AU" sz="700"/>
                        <a:t>Institutions must: Provide facilities for “safe and secure storage of research data” </a:t>
                      </a:r>
                      <a:r>
                        <a:rPr lang="en-AU" sz="700" b="1"/>
                        <a:t>(3, 4)</a:t>
                      </a:r>
                      <a:r>
                        <a:rPr lang="en-AU" sz="700"/>
                        <a:t>; Maintain records of where research data are stored </a:t>
                      </a:r>
                      <a:r>
                        <a:rPr lang="en-AU" sz="700" b="1"/>
                        <a:t>(3)</a:t>
                      </a:r>
                      <a:r>
                        <a:rPr lang="en-AU" sz="700"/>
                        <a:t>; Have policies in place to ensure security and prevent unauthorised access (consistent with confidentiality, legislation, privacy rules and guidelines) </a:t>
                      </a:r>
                      <a:r>
                        <a:rPr lang="en-AU" sz="700" b="1"/>
                        <a:t>(3,4,5,7, 8)</a:t>
                      </a:r>
                      <a:r>
                        <a:rPr lang="en-AU" sz="700"/>
                        <a:t>.</a:t>
                      </a:r>
                    </a:p>
                    <a:p>
                      <a:pPr lvl="0" rtl="0">
                        <a:lnSpc>
                          <a:spcPct val="115000"/>
                        </a:lnSpc>
                        <a:spcBef>
                          <a:spcPts val="0"/>
                        </a:spcBef>
                        <a:buClr>
                          <a:schemeClr val="dk1"/>
                        </a:buClr>
                        <a:buSzPct val="157142"/>
                        <a:buFont typeface="Arial"/>
                        <a:buNone/>
                      </a:pPr>
                      <a:r>
                        <a:rPr lang="en-AU" sz="700">
                          <a:solidFill>
                            <a:schemeClr val="dk1"/>
                          </a:solidFill>
                        </a:rPr>
                        <a:t>For ARC funded research, institutions must:</a:t>
                      </a:r>
                    </a:p>
                    <a:p>
                      <a:pPr lvl="0" rtl="0">
                        <a:lnSpc>
                          <a:spcPct val="115000"/>
                        </a:lnSpc>
                        <a:spcBef>
                          <a:spcPts val="0"/>
                        </a:spcBef>
                        <a:buClr>
                          <a:schemeClr val="dk1"/>
                        </a:buClr>
                        <a:buSzPct val="157142"/>
                        <a:buFont typeface="Arial"/>
                        <a:buNone/>
                      </a:pPr>
                      <a:r>
                        <a:rPr lang="en-AU" sz="700">
                          <a:solidFill>
                            <a:schemeClr val="dk1"/>
                          </a:solidFill>
                        </a:rPr>
                        <a:t>Make acceptable arrangements for lodgement of data collected during, or resulting from, their Project, with an Australian archive </a:t>
                      </a:r>
                      <a:r>
                        <a:rPr lang="en-AU" sz="700" b="1">
                          <a:solidFill>
                            <a:schemeClr val="dk1"/>
                          </a:solidFill>
                        </a:rPr>
                        <a:t>(5)</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Researchers are encouraged to</a:t>
                      </a:r>
                      <a:r>
                        <a:rPr lang="en-AU" sz="700"/>
                        <a:t>: Make data available for reuse, especially where the research would be difficult or impossible to repeat </a:t>
                      </a:r>
                      <a:r>
                        <a:rPr lang="en-AU" sz="700" b="1"/>
                        <a:t>(2, 3); </a:t>
                      </a:r>
                      <a:r>
                        <a:rPr lang="en-AU" sz="700"/>
                        <a:t>Maintain confidentiality when given access to confidential information </a:t>
                      </a:r>
                      <a:r>
                        <a:rPr lang="en-AU" sz="700" b="1"/>
                        <a:t>(3, 8)</a:t>
                      </a:r>
                    </a:p>
                    <a:p>
                      <a:pPr lvl="0" rtl="0">
                        <a:lnSpc>
                          <a:spcPct val="115000"/>
                        </a:lnSpc>
                        <a:spcBef>
                          <a:spcPts val="0"/>
                        </a:spcBef>
                        <a:buNone/>
                      </a:pPr>
                      <a:endParaRPr sz="700" b="1"/>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Institutions must</a:t>
                      </a:r>
                      <a:r>
                        <a:rPr lang="en-AU" sz="700"/>
                        <a:t>:</a:t>
                      </a:r>
                    </a:p>
                    <a:p>
                      <a:pPr lvl="0" rtl="0">
                        <a:lnSpc>
                          <a:spcPct val="115000"/>
                        </a:lnSpc>
                        <a:spcBef>
                          <a:spcPts val="0"/>
                        </a:spcBef>
                        <a:buNone/>
                      </a:pPr>
                      <a:r>
                        <a:rPr lang="en-AU" sz="700"/>
                        <a:t>Have a policy covering safe and secure disposal </a:t>
                      </a:r>
                      <a:r>
                        <a:rPr lang="en-AU" sz="700" b="1"/>
                        <a:t>(3)</a:t>
                      </a:r>
                    </a:p>
                    <a:p>
                      <a:pPr lvl="0" rtl="0">
                        <a:lnSpc>
                          <a:spcPct val="115000"/>
                        </a:lnSpc>
                        <a:spcBef>
                          <a:spcPts val="0"/>
                        </a:spcBef>
                        <a:buNone/>
                      </a:pPr>
                      <a:r>
                        <a:rPr lang="en-AU" sz="700"/>
                        <a:t>Must dispose of health and personal information when no longer required - while observing minimum retention requirements</a:t>
                      </a:r>
                      <a:r>
                        <a:rPr lang="en-AU" sz="700" b="1"/>
                        <a:t> (6, 7, 8)</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r>
              <a:tr h="893700">
                <a:tc>
                  <a:txBody>
                    <a:bodyPr/>
                    <a:lstStyle/>
                    <a:p>
                      <a:pPr lvl="0" rtl="0">
                        <a:lnSpc>
                          <a:spcPct val="115000"/>
                        </a:lnSpc>
                        <a:spcBef>
                          <a:spcPts val="0"/>
                        </a:spcBef>
                        <a:buNone/>
                      </a:pPr>
                      <a:r>
                        <a:rPr lang="en-AU" sz="700" b="1"/>
                        <a:t>Are there restrictions on where the data can be stored or the activity should happen?</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Researchers must:</a:t>
                      </a:r>
                      <a:r>
                        <a:rPr lang="en-AU" sz="700"/>
                        <a:t> use </a:t>
                      </a:r>
                      <a:r>
                        <a:rPr lang="en-AU" sz="700" u="sng"/>
                        <a:t>cloud.une.edu.au</a:t>
                      </a:r>
                      <a:r>
                        <a:rPr lang="en-AU" sz="700"/>
                        <a:t> unless not a viable solution </a:t>
                      </a:r>
                      <a:r>
                        <a:rPr lang="en-AU" sz="700" b="1"/>
                        <a:t>(2)</a:t>
                      </a:r>
                    </a:p>
                    <a:p>
                      <a:pPr lvl="0" rtl="0">
                        <a:lnSpc>
                          <a:spcPct val="115000"/>
                        </a:lnSpc>
                        <a:spcBef>
                          <a:spcPts val="0"/>
                        </a:spcBef>
                        <a:buNone/>
                      </a:pPr>
                      <a:r>
                        <a:rPr lang="en-AU" sz="700"/>
                        <a:t>Personal information must be within Australia without prior approval</a:t>
                      </a:r>
                      <a:r>
                        <a:rPr lang="en-AU" sz="700" b="1"/>
                        <a:t> (4, 5, 6)</a:t>
                      </a:r>
                    </a:p>
                    <a:p>
                      <a:pPr lvl="0" rtl="0">
                        <a:lnSpc>
                          <a:spcPct val="115000"/>
                        </a:lnSpc>
                        <a:spcBef>
                          <a:spcPts val="0"/>
                        </a:spcBef>
                        <a:buNone/>
                      </a:pPr>
                      <a:r>
                        <a:rPr lang="en-AU" sz="700"/>
                        <a:t>Health information must be within NSW without prior approval </a:t>
                      </a:r>
                      <a:r>
                        <a:rPr lang="en-AU" sz="700" b="1"/>
                        <a:t>(7)</a:t>
                      </a:r>
                    </a:p>
                    <a:p>
                      <a:pPr lvl="0" rtl="0">
                        <a:lnSpc>
                          <a:spcPct val="115000"/>
                        </a:lnSpc>
                        <a:spcBef>
                          <a:spcPts val="0"/>
                        </a:spcBef>
                        <a:buNone/>
                      </a:pPr>
                      <a:r>
                        <a:rPr lang="en-AU" sz="700"/>
                        <a:t>Research spanning several institutions should have storage agreement with all parties</a:t>
                      </a:r>
                      <a:r>
                        <a:rPr lang="en-AU" sz="700" b="1"/>
                        <a:t> (3)</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Researchers must</a:t>
                      </a:r>
                      <a:r>
                        <a:rPr lang="en-AU" sz="700"/>
                        <a:t>: Submit data underpinning a publication to university data archive and create metadata record </a:t>
                      </a:r>
                      <a:r>
                        <a:rPr lang="en-AU" sz="700" b="1"/>
                        <a:t>(2)</a:t>
                      </a:r>
                    </a:p>
                    <a:p>
                      <a:pPr lvl="0" rtl="0">
                        <a:lnSpc>
                          <a:spcPct val="115000"/>
                        </a:lnSpc>
                        <a:spcBef>
                          <a:spcPts val="0"/>
                        </a:spcBef>
                        <a:buNone/>
                      </a:pPr>
                      <a:r>
                        <a:rPr lang="en-AU" sz="700" b="1"/>
                        <a:t>Institutions must: </a:t>
                      </a:r>
                      <a:r>
                        <a:rPr lang="en-AU" sz="700"/>
                        <a:t>support depositing data in a departmental or other appropriate institutional repository </a:t>
                      </a:r>
                      <a:r>
                        <a:rPr lang="en-AU" sz="700" b="1"/>
                        <a:t>(3)</a:t>
                      </a:r>
                    </a:p>
                    <a:p>
                      <a:pPr lvl="0" rtl="0">
                        <a:lnSpc>
                          <a:spcPct val="115000"/>
                        </a:lnSpc>
                        <a:spcBef>
                          <a:spcPts val="0"/>
                        </a:spcBef>
                        <a:buNone/>
                      </a:pPr>
                      <a:r>
                        <a:rPr lang="en-AU" sz="700"/>
                        <a:t>Personal information must be within Australia without prior approval </a:t>
                      </a:r>
                      <a:r>
                        <a:rPr lang="en-AU" sz="700" b="1"/>
                        <a:t>(4, 5, 6)</a:t>
                      </a:r>
                    </a:p>
                    <a:p>
                      <a:pPr lvl="0" rtl="0">
                        <a:lnSpc>
                          <a:spcPct val="115000"/>
                        </a:lnSpc>
                        <a:spcBef>
                          <a:spcPts val="0"/>
                        </a:spcBef>
                        <a:buNone/>
                      </a:pPr>
                      <a:r>
                        <a:rPr lang="en-AU" sz="700"/>
                        <a:t>Health information must be within NSW without prior approval </a:t>
                      </a:r>
                      <a:r>
                        <a:rPr lang="en-AU" sz="700" b="1"/>
                        <a:t>(7)</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NHMRC and ARC funded research</a:t>
                      </a:r>
                      <a:r>
                        <a:rPr lang="en-AU" sz="700"/>
                        <a:t>: Should deposit in an appropriate publicly accessible subject and/or institutional repository </a:t>
                      </a:r>
                      <a:r>
                        <a:rPr lang="en-AU" sz="700" b="1">
                          <a:solidFill>
                            <a:schemeClr val="dk1"/>
                          </a:solidFill>
                        </a:rPr>
                        <a:t>(4, 5)</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spcBef>
                          <a:spcPts val="0"/>
                        </a:spcBef>
                        <a:buNone/>
                      </a:pPr>
                      <a:endParaRPr sz="700"/>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r>
              <a:tr h="437300">
                <a:tc>
                  <a:txBody>
                    <a:bodyPr/>
                    <a:lstStyle/>
                    <a:p>
                      <a:pPr lvl="0" rtl="0">
                        <a:lnSpc>
                          <a:spcPct val="115000"/>
                        </a:lnSpc>
                        <a:spcBef>
                          <a:spcPts val="0"/>
                        </a:spcBef>
                        <a:buNone/>
                      </a:pPr>
                      <a:r>
                        <a:rPr lang="en-AU" sz="700" b="1"/>
                        <a:t>How long does this need to be retained?</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endParaRPr sz="700" b="1"/>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a:t>Varies on a case by case basis. The general minimum is 5 years, but can be much longer (e.g. 20 years, 25 years, or permanent) </a:t>
                      </a:r>
                      <a:r>
                        <a:rPr lang="en-AU" sz="700" b="1"/>
                        <a:t>(1, 3, 4, 5).</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Clr>
                          <a:schemeClr val="dk1"/>
                        </a:buClr>
                        <a:buSzPct val="157142"/>
                        <a:buFont typeface="Arial"/>
                        <a:buNone/>
                      </a:pPr>
                      <a:r>
                        <a:rPr lang="en-AU" sz="700">
                          <a:solidFill>
                            <a:schemeClr val="dk1"/>
                          </a:solidFill>
                        </a:rPr>
                        <a:t>Data should be retained for as long as interest and discussion persist following publication </a:t>
                      </a:r>
                      <a:r>
                        <a:rPr lang="en-AU" sz="700" b="1">
                          <a:solidFill>
                            <a:schemeClr val="dk1"/>
                          </a:solidFill>
                        </a:rPr>
                        <a:t>(3)</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spcBef>
                          <a:spcPts val="0"/>
                        </a:spcBef>
                        <a:buNone/>
                      </a:pPr>
                      <a:endParaRPr sz="700"/>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r>
              <a:tr h="461000">
                <a:tc>
                  <a:txBody>
                    <a:bodyPr/>
                    <a:lstStyle/>
                    <a:p>
                      <a:pPr lvl="0" rtl="0">
                        <a:lnSpc>
                          <a:spcPct val="115000"/>
                        </a:lnSpc>
                        <a:spcBef>
                          <a:spcPts val="0"/>
                        </a:spcBef>
                        <a:buNone/>
                      </a:pPr>
                      <a:r>
                        <a:rPr lang="en-AU" sz="700" b="1"/>
                        <a:t>Who should have access?</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For personal, sensitive or health informatio</a:t>
                      </a:r>
                      <a:r>
                        <a:rPr lang="en-AU" sz="700"/>
                        <a:t>n: Approval is governed by ethics protocols </a:t>
                      </a:r>
                      <a:r>
                        <a:rPr lang="en-AU" sz="700" b="1"/>
                        <a:t>(6)</a:t>
                      </a:r>
                    </a:p>
                    <a:p>
                      <a:pPr lvl="0" rtl="0">
                        <a:lnSpc>
                          <a:spcPct val="115000"/>
                        </a:lnSpc>
                        <a:spcBef>
                          <a:spcPts val="0"/>
                        </a:spcBef>
                        <a:buNone/>
                      </a:pPr>
                      <a:r>
                        <a:rPr lang="en-AU" sz="700" b="1"/>
                        <a:t>For other research</a:t>
                      </a:r>
                      <a:r>
                        <a:rPr lang="en-AU" sz="700"/>
                        <a:t>: no specific – researcher to determine.</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For personal, sensitive or health information</a:t>
                      </a:r>
                      <a:r>
                        <a:rPr lang="en-AU" sz="700"/>
                        <a:t>: Approval is governed by ethics protocols </a:t>
                      </a:r>
                      <a:r>
                        <a:rPr lang="en-AU" sz="700" b="1">
                          <a:solidFill>
                            <a:schemeClr val="dk1"/>
                          </a:solidFill>
                        </a:rPr>
                        <a:t>(6)</a:t>
                      </a:r>
                    </a:p>
                    <a:p>
                      <a:pPr lvl="0" rtl="0">
                        <a:lnSpc>
                          <a:spcPct val="115000"/>
                        </a:lnSpc>
                        <a:spcBef>
                          <a:spcPts val="0"/>
                        </a:spcBef>
                        <a:buNone/>
                      </a:pPr>
                      <a:r>
                        <a:rPr lang="en-AU" sz="700" b="1"/>
                        <a:t>For other research</a:t>
                      </a:r>
                      <a:r>
                        <a:rPr lang="en-AU" sz="700"/>
                        <a:t>: no specific requirements – researcher to determine.</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For all research</a:t>
                      </a:r>
                      <a:r>
                        <a:rPr lang="en-AU" sz="700"/>
                        <a:t>: Open access is encouraged </a:t>
                      </a:r>
                      <a:r>
                        <a:rPr lang="en-AU" sz="700" b="1"/>
                        <a:t>(3) </a:t>
                      </a:r>
                    </a:p>
                    <a:p>
                      <a:pPr lvl="0" rtl="0">
                        <a:lnSpc>
                          <a:spcPct val="115000"/>
                        </a:lnSpc>
                        <a:spcBef>
                          <a:spcPts val="0"/>
                        </a:spcBef>
                        <a:buNone/>
                      </a:pPr>
                      <a:r>
                        <a:rPr lang="en-AU" sz="700" b="1"/>
                        <a:t>NHMRC funded research</a:t>
                      </a:r>
                      <a:r>
                        <a:rPr lang="en-AU" sz="700"/>
                        <a:t>: May require open-access</a:t>
                      </a:r>
                      <a:r>
                        <a:rPr lang="en-AU" sz="700" b="1"/>
                        <a:t> (4)</a:t>
                      </a:r>
                    </a:p>
                    <a:p>
                      <a:pPr lvl="0" rtl="0">
                        <a:lnSpc>
                          <a:spcPct val="115000"/>
                        </a:lnSpc>
                        <a:spcBef>
                          <a:spcPts val="0"/>
                        </a:spcBef>
                        <a:buNone/>
                      </a:pPr>
                      <a:r>
                        <a:rPr lang="en-AU" sz="700" b="1"/>
                        <a:t>ARC funded research:</a:t>
                      </a:r>
                      <a:r>
                        <a:rPr lang="en-AU" sz="700"/>
                        <a:t> Encourages open-access </a:t>
                      </a:r>
                      <a:r>
                        <a:rPr lang="en-AU" sz="700" b="1"/>
                        <a:t>(5)</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spcBef>
                          <a:spcPts val="0"/>
                        </a:spcBef>
                        <a:buNone/>
                      </a:pPr>
                      <a:endParaRPr sz="700"/>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r>
              <a:tr h="0">
                <a:tc>
                  <a:txBody>
                    <a:bodyPr/>
                    <a:lstStyle/>
                    <a:p>
                      <a:pPr lvl="0" rtl="0">
                        <a:lnSpc>
                          <a:spcPct val="115000"/>
                        </a:lnSpc>
                        <a:spcBef>
                          <a:spcPts val="0"/>
                        </a:spcBef>
                        <a:buNone/>
                      </a:pPr>
                      <a:r>
                        <a:rPr lang="en-AU" sz="700" b="1"/>
                        <a:t>Where to go</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For storage</a:t>
                      </a:r>
                      <a:r>
                        <a:rPr lang="en-AU" sz="700"/>
                        <a:t>: </a:t>
                      </a:r>
                      <a:r>
                        <a:rPr lang="en-AU" sz="700" u="sng">
                          <a:hlinkClick r:id="rId3"/>
                        </a:rPr>
                        <a:t>C</a:t>
                      </a:r>
                      <a:r>
                        <a:rPr lang="en-AU" sz="700" u="sng">
                          <a:hlinkClick r:id="rId3"/>
                        </a:rPr>
                        <a:t>loud.une.edu.au</a:t>
                      </a:r>
                    </a:p>
                    <a:p>
                      <a:pPr lvl="0" rtl="0">
                        <a:lnSpc>
                          <a:spcPct val="115000"/>
                        </a:lnSpc>
                        <a:spcBef>
                          <a:spcPts val="0"/>
                        </a:spcBef>
                        <a:buNone/>
                      </a:pPr>
                      <a:r>
                        <a:rPr lang="en-AU" sz="700" b="1"/>
                        <a:t>Contact</a:t>
                      </a:r>
                      <a:r>
                        <a:rPr lang="en-AU" sz="700"/>
                        <a:t>: ITD Servicedesk</a:t>
                      </a:r>
                    </a:p>
                    <a:p>
                      <a:pPr lvl="0" rtl="0">
                        <a:lnSpc>
                          <a:spcPct val="115000"/>
                        </a:lnSpc>
                        <a:spcBef>
                          <a:spcPts val="0"/>
                        </a:spcBef>
                        <a:buNone/>
                      </a:pPr>
                      <a:r>
                        <a:rPr lang="en-AU" sz="700"/>
                        <a:t>une.edu.au/research/digital-research-support</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t>Published record</a:t>
                      </a:r>
                      <a:r>
                        <a:rPr lang="en-AU" sz="700"/>
                        <a:t>: </a:t>
                      </a:r>
                      <a:r>
                        <a:rPr lang="en-AU" sz="700" u="sng">
                          <a:hlinkClick r:id="rId4"/>
                        </a:rPr>
                        <a:t>e-Publications@UNE</a:t>
                      </a:r>
                    </a:p>
                    <a:p>
                      <a:pPr lvl="0" rtl="0">
                        <a:lnSpc>
                          <a:spcPct val="115000"/>
                        </a:lnSpc>
                        <a:spcBef>
                          <a:spcPts val="0"/>
                        </a:spcBef>
                        <a:buNone/>
                      </a:pPr>
                      <a:r>
                        <a:rPr lang="en-AU" sz="700" b="1"/>
                        <a:t>Contact</a:t>
                      </a:r>
                      <a:r>
                        <a:rPr lang="en-AU" sz="700"/>
                        <a:t>: </a:t>
                      </a:r>
                      <a:r>
                        <a:rPr lang="en-AU" sz="700">
                          <a:solidFill>
                            <a:schemeClr val="dk1"/>
                          </a:solidFill>
                        </a:rPr>
                        <a:t>Research Data Librarian</a:t>
                      </a:r>
                    </a:p>
                    <a:p>
                      <a:pPr lvl="0" rtl="0">
                        <a:lnSpc>
                          <a:spcPct val="115000"/>
                        </a:lnSpc>
                        <a:spcBef>
                          <a:spcPts val="0"/>
                        </a:spcBef>
                        <a:buClr>
                          <a:schemeClr val="dk1"/>
                        </a:buClr>
                        <a:buSzPct val="157142"/>
                        <a:buFont typeface="Arial"/>
                        <a:buNone/>
                      </a:pPr>
                      <a:r>
                        <a:rPr lang="en-AU" sz="700">
                          <a:solidFill>
                            <a:schemeClr val="dk1"/>
                          </a:solidFill>
                        </a:rPr>
                        <a:t>une.edu.au/research/digital-research-support</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rtl="0">
                        <a:lnSpc>
                          <a:spcPct val="115000"/>
                        </a:lnSpc>
                        <a:spcBef>
                          <a:spcPts val="0"/>
                        </a:spcBef>
                        <a:buNone/>
                      </a:pPr>
                      <a:r>
                        <a:rPr lang="en-AU" sz="700" b="1">
                          <a:solidFill>
                            <a:schemeClr val="dk1"/>
                          </a:solidFill>
                        </a:rPr>
                        <a:t>Published record</a:t>
                      </a:r>
                      <a:r>
                        <a:rPr lang="en-AU" sz="700">
                          <a:solidFill>
                            <a:schemeClr val="dk1"/>
                          </a:solidFill>
                        </a:rPr>
                        <a:t>: </a:t>
                      </a:r>
                      <a:r>
                        <a:rPr lang="en-AU" sz="700" u="sng">
                          <a:hlinkClick r:id="rId4"/>
                        </a:rPr>
                        <a:t>e-Publications@UNE</a:t>
                      </a:r>
                    </a:p>
                    <a:p>
                      <a:pPr lvl="0" rtl="0">
                        <a:lnSpc>
                          <a:spcPct val="115000"/>
                        </a:lnSpc>
                        <a:spcBef>
                          <a:spcPts val="0"/>
                        </a:spcBef>
                        <a:buNone/>
                      </a:pPr>
                      <a:r>
                        <a:rPr lang="en-AU" sz="700" b="1">
                          <a:solidFill>
                            <a:schemeClr val="dk1"/>
                          </a:solidFill>
                        </a:rPr>
                        <a:t>Contact</a:t>
                      </a:r>
                      <a:r>
                        <a:rPr lang="en-AU" sz="700">
                          <a:solidFill>
                            <a:schemeClr val="dk1"/>
                          </a:solidFill>
                        </a:rPr>
                        <a:t>: Research Data Librarian</a:t>
                      </a:r>
                    </a:p>
                    <a:p>
                      <a:pPr lvl="0" rtl="0">
                        <a:lnSpc>
                          <a:spcPct val="115000"/>
                        </a:lnSpc>
                        <a:spcBef>
                          <a:spcPts val="0"/>
                        </a:spcBef>
                        <a:buClr>
                          <a:schemeClr val="dk1"/>
                        </a:buClr>
                        <a:buSzPct val="157142"/>
                        <a:buFont typeface="Arial"/>
                        <a:buNone/>
                      </a:pPr>
                      <a:r>
                        <a:rPr lang="en-AU" sz="700">
                          <a:solidFill>
                            <a:schemeClr val="dk1"/>
                          </a:solidFill>
                        </a:rPr>
                        <a:t>une.edu.au/research/digital-research-support</a:t>
                      </a:r>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c>
                  <a:txBody>
                    <a:bodyPr/>
                    <a:lstStyle/>
                    <a:p>
                      <a:pPr lvl="0">
                        <a:spcBef>
                          <a:spcPts val="0"/>
                        </a:spcBef>
                        <a:buNone/>
                      </a:pPr>
                      <a:r>
                        <a:rPr lang="en-AU" sz="700" b="1"/>
                        <a:t>Contact:</a:t>
                      </a:r>
                      <a:r>
                        <a:rPr lang="en-AU" sz="700"/>
                        <a:t>  Research Data Librarian</a:t>
                      </a:r>
                    </a:p>
                    <a:p>
                      <a:pPr lvl="0" rtl="0">
                        <a:spcBef>
                          <a:spcPts val="0"/>
                        </a:spcBef>
                        <a:buClr>
                          <a:srgbClr val="000000"/>
                        </a:buClr>
                        <a:buSzPct val="157142"/>
                        <a:buFont typeface="Arial"/>
                        <a:buNone/>
                      </a:pPr>
                      <a:endParaRPr sz="700"/>
                    </a:p>
                  </a:txBody>
                  <a:tcPr marL="91425" marR="91425"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6D7A8"/>
                    </a:solidFill>
                  </a:tcPr>
                </a:tc>
              </a:tr>
            </a:tbl>
          </a:graphicData>
        </a:graphic>
      </p:graphicFrame>
      <p:sp>
        <p:nvSpPr>
          <p:cNvPr id="161" name="Shape 161"/>
          <p:cNvSpPr txBox="1"/>
          <p:nvPr/>
        </p:nvSpPr>
        <p:spPr>
          <a:xfrm>
            <a:off x="129525" y="128250"/>
            <a:ext cx="8911800" cy="506700"/>
          </a:xfrm>
          <a:prstGeom prst="rect">
            <a:avLst/>
          </a:prstGeom>
          <a:noFill/>
          <a:ln>
            <a:noFill/>
          </a:ln>
        </p:spPr>
        <p:txBody>
          <a:bodyPr lIns="91425" tIns="91425" rIns="91425" bIns="91425" anchor="t" anchorCtr="0">
            <a:noAutofit/>
          </a:bodyPr>
          <a:lstStyle/>
          <a:p>
            <a:pPr lvl="0">
              <a:spcBef>
                <a:spcPts val="0"/>
              </a:spcBef>
              <a:buNone/>
            </a:pPr>
            <a:r>
              <a:rPr lang="en-AU" sz="1800"/>
              <a:t>Research Data Management Standards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r>
              <a:rPr lang="en-AU"/>
              <a:t>RDM Services at UNE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descr="research-life-c_21060657_4c6ad07e93cb52be6ae817417dd21a170f1df8a0.png"/>
          <p:cNvPicPr preferRelativeResize="0"/>
          <p:nvPr/>
        </p:nvPicPr>
        <p:blipFill>
          <a:blip r:embed="rId3">
            <a:alphaModFix/>
          </a:blip>
          <a:stretch>
            <a:fillRect/>
          </a:stretch>
        </p:blipFill>
        <p:spPr>
          <a:xfrm>
            <a:off x="1557250" y="1484225"/>
            <a:ext cx="6112648" cy="4660900"/>
          </a:xfrm>
          <a:prstGeom prst="rect">
            <a:avLst/>
          </a:prstGeom>
          <a:noFill/>
          <a:ln>
            <a:noFill/>
          </a:ln>
        </p:spPr>
      </p:pic>
      <p:sp>
        <p:nvSpPr>
          <p:cNvPr id="172" name="Shape 172"/>
          <p:cNvSpPr txBox="1">
            <a:spLocks noGrp="1"/>
          </p:cNvSpPr>
          <p:nvPr>
            <p:ph type="title"/>
          </p:nvPr>
        </p:nvSpPr>
        <p:spPr>
          <a:xfrm>
            <a:off x="2189613" y="91512"/>
            <a:ext cx="6472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sz="3600" b="0" i="0" u="none" strike="noStrike" cap="none">
                <a:solidFill>
                  <a:schemeClr val="dk2"/>
                </a:solidFill>
                <a:latin typeface="Rambla"/>
                <a:ea typeface="Rambla"/>
                <a:cs typeface="Rambla"/>
                <a:sym typeface="Rambla"/>
              </a:rPr>
              <a:t>Research Lifecycle</a:t>
            </a:r>
          </a:p>
        </p:txBody>
      </p:sp>
      <p:sp>
        <p:nvSpPr>
          <p:cNvPr id="173" name="Shape 173"/>
          <p:cNvSpPr/>
          <p:nvPr/>
        </p:nvSpPr>
        <p:spPr>
          <a:xfrm>
            <a:off x="3276600" y="1638300"/>
            <a:ext cx="901800" cy="317400"/>
          </a:xfrm>
          <a:prstGeom prst="rightArrow">
            <a:avLst>
              <a:gd name="adj1" fmla="val 50000"/>
              <a:gd name="adj2" fmla="val 50000"/>
            </a:avLst>
          </a:prstGeom>
          <a:solidFill>
            <a:srgbClr val="7AB8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txBox="1"/>
          <p:nvPr/>
        </p:nvSpPr>
        <p:spPr>
          <a:xfrm>
            <a:off x="2322000" y="1134850"/>
            <a:ext cx="2811000" cy="736500"/>
          </a:xfrm>
          <a:prstGeom prst="rect">
            <a:avLst/>
          </a:prstGeom>
          <a:noFill/>
          <a:ln>
            <a:noFill/>
          </a:ln>
        </p:spPr>
        <p:txBody>
          <a:bodyPr lIns="91425" tIns="91425" rIns="91425" bIns="91425" anchor="t" anchorCtr="0">
            <a:noAutofit/>
          </a:bodyPr>
          <a:lstStyle/>
          <a:p>
            <a:pPr lvl="0" rtl="0">
              <a:spcBef>
                <a:spcPts val="0"/>
              </a:spcBef>
              <a:buNone/>
            </a:pPr>
            <a:r>
              <a:rPr lang="en-AU"/>
              <a:t>Consultation with Researcher Services Librarian</a:t>
            </a:r>
          </a:p>
        </p:txBody>
      </p:sp>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0" y="6308725"/>
            <a:ext cx="8789099" cy="502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AU" sz="1000" b="0" i="0" u="none" strike="noStrike" cap="none">
                <a:solidFill>
                  <a:srgbClr val="FFFFFF"/>
                </a:solidFill>
                <a:latin typeface="Arial"/>
                <a:ea typeface="Arial"/>
                <a:cs typeface="Arial"/>
                <a:sym typeface="Arial"/>
              </a:rPr>
              <a:t>RDM lifecycle model by USCS Library</a:t>
            </a:r>
          </a:p>
          <a:p>
            <a:pPr marL="0" marR="0" lvl="0" indent="0" algn="l" rtl="0">
              <a:lnSpc>
                <a:spcPct val="115000"/>
              </a:lnSpc>
              <a:spcBef>
                <a:spcPts val="0"/>
              </a:spcBef>
              <a:spcAft>
                <a:spcPts val="0"/>
              </a:spcAft>
              <a:buClr>
                <a:schemeClr val="dk1"/>
              </a:buClr>
              <a:buSzPct val="25000"/>
              <a:buFont typeface="Arial"/>
              <a:buNone/>
            </a:pPr>
            <a:r>
              <a:rPr lang="en-AU" sz="1000" b="0" i="0" u="none" strike="noStrike" cap="none">
                <a:solidFill>
                  <a:srgbClr val="FFFFFF"/>
                </a:solidFill>
                <a:latin typeface="Arial"/>
                <a:ea typeface="Arial"/>
                <a:cs typeface="Arial"/>
                <a:sym typeface="Arial"/>
              </a:rPr>
              <a:t>available at: http://guides.library.ucsc.edu/datamanagement/ under a CC-BY-SA 3.0 license</a:t>
            </a:r>
          </a:p>
          <a:p>
            <a:pPr marL="0" marR="0" lvl="0" indent="0" algn="l" rtl="0">
              <a:spcBef>
                <a:spcPts val="0"/>
              </a:spcBef>
              <a:spcAft>
                <a:spcPts val="0"/>
              </a:spcAft>
              <a:buClr>
                <a:schemeClr val="dk1"/>
              </a:buClr>
              <a:buFont typeface="Arial"/>
              <a:buNone/>
            </a:pPr>
            <a:endParaRPr sz="1000" b="0" i="0" u="none" strike="noStrike" cap="none">
              <a:solidFill>
                <a:schemeClr val="dk1"/>
              </a:solidFill>
              <a:latin typeface="Arial"/>
              <a:ea typeface="Arial"/>
              <a:cs typeface="Arial"/>
              <a:sym typeface="Arial"/>
            </a:endParaRPr>
          </a:p>
        </p:txBody>
      </p:sp>
      <p:pic>
        <p:nvPicPr>
          <p:cNvPr id="180" name="Shape 180" descr="team.PNG"/>
          <p:cNvPicPr preferRelativeResize="0"/>
          <p:nvPr/>
        </p:nvPicPr>
        <p:blipFill>
          <a:blip r:embed="rId3">
            <a:alphaModFix/>
          </a:blip>
          <a:stretch>
            <a:fillRect/>
          </a:stretch>
        </p:blipFill>
        <p:spPr>
          <a:xfrm>
            <a:off x="152400" y="1570038"/>
            <a:ext cx="8839201" cy="4570183"/>
          </a:xfrm>
          <a:prstGeom prst="rect">
            <a:avLst/>
          </a:prstGeom>
          <a:noFill/>
          <a:ln>
            <a:noFill/>
          </a:ln>
        </p:spPr>
      </p:pic>
    </p:spTree>
  </p:cSld>
  <p:clrMapOvr>
    <a:masterClrMapping/>
  </p:clrMapOvr>
  <p:transition spd="med">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214563" y="274637"/>
            <a:ext cx="647223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a:t>Our services</a:t>
            </a:r>
          </a:p>
        </p:txBody>
      </p:sp>
      <p:sp>
        <p:nvSpPr>
          <p:cNvPr id="186" name="Shape 186"/>
          <p:cNvSpPr txBox="1">
            <a:spLocks noGrp="1"/>
          </p:cNvSpPr>
          <p:nvPr>
            <p:ph type="body" idx="1"/>
          </p:nvPr>
        </p:nvSpPr>
        <p:spPr>
          <a:xfrm>
            <a:off x="457200" y="1600200"/>
            <a:ext cx="8506917"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AutoNum type="arabicPeriod"/>
            </a:pPr>
            <a:r>
              <a:rPr lang="en-AU" sz="2000"/>
              <a:t>Library resources &amp; consultations</a:t>
            </a:r>
          </a:p>
          <a:p>
            <a:pPr marL="742950" marR="0" lvl="1" indent="-285750" algn="l" rtl="0">
              <a:spcBef>
                <a:spcPts val="320"/>
              </a:spcBef>
              <a:spcAft>
                <a:spcPts val="0"/>
              </a:spcAft>
              <a:buClr>
                <a:schemeClr val="dk1"/>
              </a:buClr>
              <a:buSzPct val="100000"/>
              <a:buFont typeface="Rambla"/>
              <a:buChar char="–"/>
            </a:pPr>
            <a:r>
              <a:rPr lang="en-AU" sz="1600"/>
              <a:t>databases</a:t>
            </a:r>
          </a:p>
          <a:p>
            <a:pPr marL="742950" marR="0" lvl="1" indent="-285750" algn="l" rtl="0">
              <a:spcBef>
                <a:spcPts val="320"/>
              </a:spcBef>
              <a:spcAft>
                <a:spcPts val="0"/>
              </a:spcAft>
              <a:buClr>
                <a:schemeClr val="dk1"/>
              </a:buClr>
              <a:buSzPct val="100000"/>
              <a:buFont typeface="Rambla"/>
              <a:buChar char="–"/>
            </a:pPr>
            <a:r>
              <a:rPr lang="en-AU" sz="1600"/>
              <a:t>subject guides</a:t>
            </a:r>
          </a:p>
          <a:p>
            <a:pPr marL="742950" marR="0" lvl="1" indent="-285750" algn="l" rtl="0">
              <a:spcBef>
                <a:spcPts val="320"/>
              </a:spcBef>
              <a:spcAft>
                <a:spcPts val="0"/>
              </a:spcAft>
              <a:buClr>
                <a:schemeClr val="dk1"/>
              </a:buClr>
              <a:buSzPct val="100000"/>
              <a:buFont typeface="Rambla"/>
              <a:buChar char="–"/>
            </a:pPr>
            <a:r>
              <a:rPr lang="en-AU" sz="1600"/>
              <a:t>EndNote</a:t>
            </a:r>
          </a:p>
          <a:p>
            <a:pPr marL="742950" marR="0" lvl="1" indent="-285750" algn="l" rtl="0">
              <a:spcBef>
                <a:spcPts val="320"/>
              </a:spcBef>
              <a:spcAft>
                <a:spcPts val="0"/>
              </a:spcAft>
              <a:buClr>
                <a:schemeClr val="dk1"/>
              </a:buClr>
              <a:buSzPct val="100000"/>
              <a:buFont typeface="Rambla"/>
              <a:buChar char="–"/>
            </a:pPr>
            <a:r>
              <a:rPr lang="en-AU" sz="1600"/>
              <a:t>strategies</a:t>
            </a:r>
          </a:p>
          <a:p>
            <a:pPr marL="342900" marR="0" lvl="0" indent="-342900" algn="l" rtl="0">
              <a:spcBef>
                <a:spcPts val="400"/>
              </a:spcBef>
              <a:spcAft>
                <a:spcPts val="0"/>
              </a:spcAft>
              <a:buClr>
                <a:schemeClr val="dk1"/>
              </a:buClr>
              <a:buSzPct val="100000"/>
              <a:buFont typeface="Arial"/>
              <a:buAutoNum type="arabicPeriod"/>
            </a:pPr>
            <a:r>
              <a:rPr lang="en-AU" sz="2000"/>
              <a:t>Managing information</a:t>
            </a:r>
          </a:p>
          <a:p>
            <a:pPr marL="742950" marR="0" lvl="1" indent="-285750" algn="l" rtl="0">
              <a:spcBef>
                <a:spcPts val="320"/>
              </a:spcBef>
              <a:spcAft>
                <a:spcPts val="0"/>
              </a:spcAft>
              <a:buClr>
                <a:schemeClr val="dk1"/>
              </a:buClr>
              <a:buSzPct val="100000"/>
              <a:buFont typeface="Rambla"/>
              <a:buChar char="–"/>
            </a:pPr>
            <a:r>
              <a:rPr lang="en-AU" sz="1600"/>
              <a:t>staying current</a:t>
            </a:r>
          </a:p>
          <a:p>
            <a:pPr marL="742950" marR="0" lvl="1" indent="-285750" algn="l" rtl="0">
              <a:spcBef>
                <a:spcPts val="320"/>
              </a:spcBef>
              <a:spcAft>
                <a:spcPts val="0"/>
              </a:spcAft>
              <a:buClr>
                <a:schemeClr val="dk1"/>
              </a:buClr>
              <a:buSzPct val="100000"/>
              <a:buFont typeface="Rambla"/>
              <a:buChar char="–"/>
            </a:pPr>
            <a:r>
              <a:rPr lang="en-AU" sz="1600"/>
              <a:t>setting up alerts</a:t>
            </a:r>
          </a:p>
          <a:p>
            <a:pPr marL="742950" marR="0" lvl="1" indent="-285750" algn="l" rtl="0">
              <a:spcBef>
                <a:spcPts val="320"/>
              </a:spcBef>
              <a:spcAft>
                <a:spcPts val="0"/>
              </a:spcAft>
              <a:buClr>
                <a:schemeClr val="dk1"/>
              </a:buClr>
              <a:buSzPct val="100000"/>
              <a:buFont typeface="Rambla"/>
              <a:buChar char="–"/>
            </a:pPr>
            <a:r>
              <a:rPr lang="en-AU" sz="1600"/>
              <a:t>copyright</a:t>
            </a:r>
          </a:p>
          <a:p>
            <a:pPr marL="742950" marR="0" lvl="1" indent="-285750" algn="l" rtl="0">
              <a:spcBef>
                <a:spcPts val="320"/>
              </a:spcBef>
              <a:spcAft>
                <a:spcPts val="0"/>
              </a:spcAft>
              <a:buClr>
                <a:schemeClr val="dk1"/>
              </a:buClr>
              <a:buSzPct val="100000"/>
              <a:buFont typeface="Rambla"/>
              <a:buChar char="–"/>
            </a:pPr>
            <a:r>
              <a:rPr lang="en-AU" sz="1600"/>
              <a:t>data</a:t>
            </a:r>
          </a:p>
          <a:p>
            <a:pPr marL="342900" marR="0" lvl="0" indent="-342900" algn="l" rtl="0">
              <a:spcBef>
                <a:spcPts val="400"/>
              </a:spcBef>
              <a:spcAft>
                <a:spcPts val="0"/>
              </a:spcAft>
              <a:buClr>
                <a:schemeClr val="dk1"/>
              </a:buClr>
              <a:buSzPct val="100000"/>
              <a:buFont typeface="Arial"/>
              <a:buAutoNum type="arabicPeriod"/>
            </a:pPr>
            <a:r>
              <a:rPr lang="en-AU" sz="2000"/>
              <a:t>Maximising impact</a:t>
            </a:r>
          </a:p>
          <a:p>
            <a:pPr lvl="1" indent="457200" rtl="0">
              <a:spcBef>
                <a:spcPts val="280"/>
              </a:spcBef>
              <a:buClr>
                <a:schemeClr val="dk1"/>
              </a:buClr>
              <a:buSzPct val="114285"/>
              <a:buFont typeface="Rambla"/>
              <a:buChar char="–"/>
            </a:pPr>
            <a:r>
              <a:rPr lang="en-AU" sz="1400"/>
              <a:t>online researcher profiles</a:t>
            </a:r>
          </a:p>
          <a:p>
            <a:pPr marL="742950" marR="0" lvl="1" indent="-298450" algn="l" rtl="0">
              <a:spcBef>
                <a:spcPts val="240"/>
              </a:spcBef>
              <a:spcAft>
                <a:spcPts val="0"/>
              </a:spcAft>
              <a:buClr>
                <a:schemeClr val="dk1"/>
              </a:buClr>
              <a:buSzPct val="100000"/>
              <a:buFont typeface="Rambla"/>
              <a:buChar char="–"/>
            </a:pPr>
            <a:r>
              <a:rPr lang="en-AU" sz="1400"/>
              <a:t>bibliometric tools</a:t>
            </a:r>
          </a:p>
          <a:p>
            <a:pPr marL="742950" marR="0" lvl="1" indent="-298450" algn="l" rtl="0">
              <a:spcBef>
                <a:spcPts val="240"/>
              </a:spcBef>
              <a:spcAft>
                <a:spcPts val="0"/>
              </a:spcAft>
              <a:buClr>
                <a:schemeClr val="dk1"/>
              </a:buClr>
              <a:buSzPct val="100000"/>
              <a:buFont typeface="Rambla"/>
              <a:buChar char="–"/>
            </a:pPr>
            <a:r>
              <a:rPr lang="en-AU" sz="1400"/>
              <a:t>e-publications@UNE and Chute</a:t>
            </a:r>
          </a:p>
          <a:p>
            <a:pPr marL="0" marR="0" lvl="0" indent="0" algn="l" rtl="0">
              <a:spcBef>
                <a:spcPts val="400"/>
              </a:spcBef>
              <a:spcAft>
                <a:spcPts val="0"/>
              </a:spcAft>
              <a:buNone/>
            </a:pPr>
            <a:endParaRPr/>
          </a:p>
          <a:p>
            <a:pPr marL="342900" marR="0" lvl="0" indent="-342900" algn="l" rtl="0">
              <a:spcBef>
                <a:spcPts val="280"/>
              </a:spcBef>
              <a:spcAft>
                <a:spcPts val="0"/>
              </a:spcAft>
              <a:buClr>
                <a:schemeClr val="dk1"/>
              </a:buClr>
              <a:buSzPct val="100000"/>
              <a:buFont typeface="Arial"/>
              <a:buNone/>
            </a:pPr>
            <a:endParaRPr sz="1400" b="0" i="0" u="none" strike="noStrike" cap="none">
              <a:solidFill>
                <a:schemeClr val="dk1"/>
              </a:solidFill>
              <a:latin typeface="Rambla"/>
              <a:ea typeface="Rambla"/>
              <a:cs typeface="Rambla"/>
              <a:sym typeface="Rambla"/>
            </a:endParaRPr>
          </a:p>
          <a:p>
            <a:pPr marL="742950" marR="0" lvl="1" indent="-285750" algn="l" rtl="0">
              <a:spcBef>
                <a:spcPts val="200"/>
              </a:spcBef>
              <a:spcAft>
                <a:spcPts val="0"/>
              </a:spcAft>
              <a:buClr>
                <a:schemeClr val="dk1"/>
              </a:buClr>
              <a:buSzPct val="100000"/>
              <a:buFont typeface="Rambla"/>
              <a:buNone/>
            </a:pPr>
            <a:endParaRPr sz="1000" b="0" i="0" u="none" strike="noStrike" cap="none">
              <a:solidFill>
                <a:schemeClr val="dk1"/>
              </a:solidFill>
              <a:latin typeface="Rambla"/>
              <a:ea typeface="Rambla"/>
              <a:cs typeface="Rambla"/>
              <a:sym typeface="Rambla"/>
            </a:endParaRPr>
          </a:p>
        </p:txBody>
      </p:sp>
    </p:spTree>
  </p:cSld>
  <p:clrMapOvr>
    <a:masterClrMapping/>
  </p:clrMapOvr>
  <p:transition spd="med">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214563" y="274637"/>
            <a:ext cx="647223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a:t>Resources</a:t>
            </a:r>
          </a:p>
        </p:txBody>
      </p:sp>
      <p:sp>
        <p:nvSpPr>
          <p:cNvPr id="192" name="Shape 1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endParaRPr/>
          </a:p>
          <a:p>
            <a:pPr marL="342900" marR="0" lvl="0" indent="-342900" algn="l" rtl="0">
              <a:spcBef>
                <a:spcPts val="480"/>
              </a:spcBef>
              <a:spcAft>
                <a:spcPts val="0"/>
              </a:spcAft>
              <a:buClr>
                <a:schemeClr val="dk1"/>
              </a:buClr>
              <a:buSzPct val="100000"/>
              <a:buFont typeface="Rambla"/>
              <a:buChar char="•"/>
            </a:pPr>
            <a:r>
              <a:rPr lang="en-AU" sz="2400" b="0" i="0" u="none" strike="noStrike" cap="none">
                <a:solidFill>
                  <a:schemeClr val="dk1"/>
                </a:solidFill>
                <a:latin typeface="Rambla"/>
                <a:ea typeface="Rambla"/>
                <a:cs typeface="Rambla"/>
                <a:sym typeface="Rambla"/>
              </a:rPr>
              <a:t>UNE</a:t>
            </a:r>
            <a:r>
              <a:rPr lang="en-AU"/>
              <a:t> Library’</a:t>
            </a:r>
            <a:r>
              <a:rPr lang="en-AU" sz="2400" b="0" i="0" u="none" strike="noStrike" cap="none">
                <a:solidFill>
                  <a:schemeClr val="dk1"/>
                </a:solidFill>
                <a:latin typeface="Rambla"/>
                <a:ea typeface="Rambla"/>
                <a:cs typeface="Rambla"/>
                <a:sym typeface="Rambla"/>
              </a:rPr>
              <a:t>s Guide to Researcher </a:t>
            </a:r>
            <a:r>
              <a:rPr lang="en-AU"/>
              <a:t>Support</a:t>
            </a:r>
          </a:p>
          <a:p>
            <a:pPr marL="742950" marR="0" lvl="1" indent="-311150" algn="l" rtl="0">
              <a:spcBef>
                <a:spcPts val="400"/>
              </a:spcBef>
              <a:spcAft>
                <a:spcPts val="0"/>
              </a:spcAft>
              <a:buClr>
                <a:schemeClr val="dk1"/>
              </a:buClr>
              <a:buSzPct val="100000"/>
              <a:buFont typeface="Rambla"/>
              <a:buChar char="–"/>
            </a:pPr>
            <a:r>
              <a:rPr lang="en-AU" sz="2400" u="sng">
                <a:solidFill>
                  <a:schemeClr val="hlink"/>
                </a:solidFill>
                <a:highlight>
                  <a:srgbClr val="FFFFFF"/>
                </a:highlight>
                <a:latin typeface="Arial"/>
                <a:ea typeface="Arial"/>
                <a:cs typeface="Arial"/>
                <a:sym typeface="Arial"/>
                <a:hlinkClick r:id="rId3"/>
              </a:rPr>
              <a:t>http://une.au.libguides.com/research</a:t>
            </a:r>
            <a:r>
              <a:rPr lang="en-AU" sz="2400">
                <a:solidFill>
                  <a:srgbClr val="5F5F5F"/>
                </a:solidFill>
                <a:highlight>
                  <a:srgbClr val="FFFFFF"/>
                </a:highlight>
                <a:latin typeface="Arial"/>
                <a:ea typeface="Arial"/>
                <a:cs typeface="Arial"/>
                <a:sym typeface="Arial"/>
              </a:rPr>
              <a:t> </a:t>
            </a:r>
          </a:p>
          <a:p>
            <a:pPr marL="457200" marR="0" lvl="0" indent="0" algn="l" rtl="0">
              <a:spcBef>
                <a:spcPts val="400"/>
              </a:spcBef>
              <a:spcAft>
                <a:spcPts val="0"/>
              </a:spcAft>
              <a:buNone/>
            </a:pPr>
            <a:endParaRPr/>
          </a:p>
          <a:p>
            <a:pPr marL="342900" marR="0" lvl="0" indent="-342900" algn="l" rtl="0">
              <a:spcBef>
                <a:spcPts val="480"/>
              </a:spcBef>
              <a:spcAft>
                <a:spcPts val="0"/>
              </a:spcAft>
              <a:buClr>
                <a:schemeClr val="dk1"/>
              </a:buClr>
              <a:buSzPct val="100000"/>
              <a:buFont typeface="Rambla"/>
              <a:buChar char="•"/>
            </a:pPr>
            <a:r>
              <a:rPr lang="en-AU"/>
              <a:t>Recent presentations on SciVal(Scopus) and Incites (Web of Science) from the above guide &gt; Managing your profile</a:t>
            </a:r>
          </a:p>
          <a:p>
            <a:pPr marL="914400" marR="0" lvl="0" indent="-228600" algn="l" rtl="0">
              <a:spcBef>
                <a:spcPts val="480"/>
              </a:spcBef>
              <a:spcAft>
                <a:spcPts val="0"/>
              </a:spcAft>
            </a:pPr>
            <a:r>
              <a:rPr lang="en-AU" u="sng">
                <a:solidFill>
                  <a:schemeClr val="hlink"/>
                </a:solidFill>
                <a:hlinkClick r:id="rId4"/>
              </a:rPr>
              <a:t>https://capture.une.edu.au/ess/portal/section/9a7a42b2-ab39-4786-9748-3aacc51f5d2e</a:t>
            </a:r>
            <a:r>
              <a:rPr lang="en-AU"/>
              <a:t> </a:t>
            </a:r>
          </a:p>
          <a:p>
            <a:pPr marL="742950" marR="0" lvl="1" indent="-285750" algn="l" rtl="0">
              <a:spcBef>
                <a:spcPts val="400"/>
              </a:spcBef>
              <a:spcAft>
                <a:spcPts val="0"/>
              </a:spcAft>
              <a:buClr>
                <a:schemeClr val="dk1"/>
              </a:buClr>
              <a:buSzPct val="100000"/>
              <a:buFont typeface="Rambla"/>
              <a:buChar char="–"/>
            </a:pPr>
            <a:r>
              <a:rPr lang="en-AU"/>
              <a:t>bibliometric tools and more</a:t>
            </a:r>
          </a:p>
          <a:p>
            <a:pPr marL="0" marR="0" lvl="0" indent="0" algn="l" rtl="0">
              <a:lnSpc>
                <a:spcPct val="100000"/>
              </a:lnSpc>
              <a:spcBef>
                <a:spcPts val="480"/>
              </a:spcBef>
              <a:spcAft>
                <a:spcPts val="0"/>
              </a:spcAft>
              <a:buNone/>
            </a:pPr>
            <a:endParaRPr/>
          </a:p>
          <a:p>
            <a:pPr marL="742950" marR="0" lvl="1" indent="-285750" algn="l" rtl="0">
              <a:spcBef>
                <a:spcPts val="400"/>
              </a:spcBef>
              <a:spcAft>
                <a:spcPts val="0"/>
              </a:spcAft>
              <a:buClr>
                <a:schemeClr val="dk1"/>
              </a:buClr>
              <a:buSzPct val="100000"/>
              <a:buFont typeface="Rambla"/>
              <a:buNone/>
            </a:pPr>
            <a:endParaRPr sz="2000" b="0" i="0" u="none" strike="noStrike" cap="none">
              <a:solidFill>
                <a:schemeClr val="dk1"/>
              </a:solidFill>
              <a:latin typeface="Rambla"/>
              <a:ea typeface="Rambla"/>
              <a:cs typeface="Rambla"/>
              <a:sym typeface="Rambla"/>
            </a:endParaRPr>
          </a:p>
          <a:p>
            <a:pPr marL="342900" marR="0" lvl="0" indent="-342900" algn="l" rtl="0">
              <a:spcBef>
                <a:spcPts val="480"/>
              </a:spcBef>
              <a:spcAft>
                <a:spcPts val="0"/>
              </a:spcAft>
              <a:buClr>
                <a:schemeClr val="dk1"/>
              </a:buClr>
              <a:buSzPct val="100000"/>
              <a:buFont typeface="Rambla"/>
              <a:buNone/>
            </a:pPr>
            <a:endParaRPr sz="2400" b="0" i="0" u="none" strike="noStrike" cap="none">
              <a:solidFill>
                <a:schemeClr val="dk1"/>
              </a:solidFill>
              <a:latin typeface="Rambla"/>
              <a:ea typeface="Rambla"/>
              <a:cs typeface="Rambla"/>
              <a:sym typeface="Rambla"/>
            </a:endParaRPr>
          </a:p>
        </p:txBody>
      </p:sp>
    </p:spTree>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214563" y="274637"/>
            <a:ext cx="647223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sz="3600" b="0" i="0" u="none" strike="noStrike" cap="none">
                <a:solidFill>
                  <a:schemeClr val="dk2"/>
                </a:solidFill>
                <a:latin typeface="Rambla"/>
                <a:ea typeface="Rambla"/>
                <a:cs typeface="Rambla"/>
                <a:sym typeface="Rambla"/>
              </a:rPr>
              <a:t>Storing your Research Data</a:t>
            </a: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742950" marR="0" lvl="1" indent="-349250" algn="l" rtl="0">
              <a:spcBef>
                <a:spcPts val="0"/>
              </a:spcBef>
              <a:spcAft>
                <a:spcPts val="0"/>
              </a:spcAft>
              <a:buClr>
                <a:schemeClr val="dk1"/>
              </a:buClr>
              <a:buSzPct val="100000"/>
              <a:buFont typeface="Rambla"/>
              <a:buChar char="–"/>
            </a:pPr>
            <a:r>
              <a:rPr lang="en-AU" sz="3000" b="0" i="0" u="sng" strike="noStrike" cap="none">
                <a:solidFill>
                  <a:schemeClr val="hlink"/>
                </a:solidFill>
                <a:latin typeface="Rambla"/>
                <a:ea typeface="Rambla"/>
                <a:cs typeface="Rambla"/>
                <a:sym typeface="Rambla"/>
                <a:hlinkClick r:id="rId3"/>
              </a:rPr>
              <a:t>https://cloud.une.edu.au/</a:t>
            </a:r>
          </a:p>
          <a:p>
            <a:pPr marL="742950" marR="0" lvl="1" indent="-285750" algn="l" rtl="0">
              <a:spcBef>
                <a:spcPts val="400"/>
              </a:spcBef>
              <a:spcAft>
                <a:spcPts val="0"/>
              </a:spcAft>
              <a:buClr>
                <a:schemeClr val="dk1"/>
              </a:buClr>
              <a:buSzPct val="100000"/>
              <a:buFont typeface="Rambla"/>
              <a:buNone/>
            </a:pPr>
            <a:endParaRPr sz="2000" b="0" i="0" u="none" strike="noStrike" cap="none">
              <a:solidFill>
                <a:schemeClr val="dk1"/>
              </a:solidFill>
              <a:latin typeface="Rambla"/>
              <a:ea typeface="Rambla"/>
              <a:cs typeface="Rambla"/>
              <a:sym typeface="Rambla"/>
            </a:endParaRPr>
          </a:p>
          <a:p>
            <a:pPr marL="342900" marR="0" lvl="0" indent="-342900" algn="l" rtl="0">
              <a:spcBef>
                <a:spcPts val="480"/>
              </a:spcBef>
              <a:spcAft>
                <a:spcPts val="0"/>
              </a:spcAft>
              <a:buClr>
                <a:schemeClr val="dk1"/>
              </a:buClr>
              <a:buSzPct val="100000"/>
              <a:buFont typeface="Rambla"/>
              <a:buNone/>
            </a:pPr>
            <a:endParaRPr sz="2400" b="0" i="0" u="none" strike="noStrike" cap="none">
              <a:solidFill>
                <a:schemeClr val="dk1"/>
              </a:solidFill>
              <a:latin typeface="Rambla"/>
              <a:ea typeface="Rambla"/>
              <a:cs typeface="Rambla"/>
              <a:sym typeface="Rambla"/>
            </a:endParaRPr>
          </a:p>
        </p:txBody>
      </p:sp>
      <p:pic>
        <p:nvPicPr>
          <p:cNvPr id="199" name="Shape 199"/>
          <p:cNvPicPr preferRelativeResize="0"/>
          <p:nvPr/>
        </p:nvPicPr>
        <p:blipFill rotWithShape="1">
          <a:blip r:embed="rId4">
            <a:alphaModFix/>
          </a:blip>
          <a:srcRect/>
          <a:stretch/>
        </p:blipFill>
        <p:spPr>
          <a:xfrm>
            <a:off x="1390071" y="2153580"/>
            <a:ext cx="6363900" cy="3972600"/>
          </a:xfrm>
          <a:prstGeom prst="rect">
            <a:avLst/>
          </a:prstGeom>
          <a:noFill/>
          <a:ln>
            <a:noFill/>
          </a:ln>
        </p:spPr>
      </p:pic>
    </p:spTree>
  </p:cSld>
  <p:clrMapOvr>
    <a:masterClrMapping/>
  </p:clrMapOvr>
  <p:transition spd="med">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2214563" y="274637"/>
            <a:ext cx="647223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sz="3600" b="0" i="0" u="none" strike="noStrike" cap="none">
                <a:solidFill>
                  <a:schemeClr val="dk2"/>
                </a:solidFill>
                <a:latin typeface="Rambla"/>
                <a:ea typeface="Rambla"/>
                <a:cs typeface="Rambla"/>
                <a:sym typeface="Rambla"/>
              </a:rPr>
              <a:t>Storing your Research Data</a:t>
            </a:r>
          </a:p>
        </p:txBody>
      </p:sp>
      <p:sp>
        <p:nvSpPr>
          <p:cNvPr id="205" name="Shape 20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Rambla"/>
              <a:buChar char="–"/>
            </a:pPr>
            <a:r>
              <a:rPr lang="en-AU" sz="2000" b="0" i="0" u="sng" strike="noStrike" cap="none">
                <a:solidFill>
                  <a:schemeClr val="hlink"/>
                </a:solidFill>
                <a:latin typeface="Rambla"/>
                <a:ea typeface="Rambla"/>
                <a:cs typeface="Rambla"/>
                <a:sym typeface="Rambla"/>
                <a:hlinkClick r:id="rId3"/>
              </a:rPr>
              <a:t>https://cloud.une.edu.au/</a:t>
            </a:r>
          </a:p>
          <a:p>
            <a:pPr marL="742950" marR="0" lvl="1" indent="-285750" algn="l" rtl="0">
              <a:spcBef>
                <a:spcPts val="400"/>
              </a:spcBef>
              <a:spcAft>
                <a:spcPts val="0"/>
              </a:spcAft>
              <a:buClr>
                <a:schemeClr val="dk1"/>
              </a:buClr>
              <a:buSzPct val="100000"/>
              <a:buFont typeface="Rambla"/>
              <a:buNone/>
            </a:pPr>
            <a:endParaRPr sz="2000" b="0" i="0" u="none" strike="noStrike" cap="none">
              <a:solidFill>
                <a:schemeClr val="dk1"/>
              </a:solidFill>
              <a:latin typeface="Rambla"/>
              <a:ea typeface="Rambla"/>
              <a:cs typeface="Rambla"/>
              <a:sym typeface="Rambla"/>
            </a:endParaRPr>
          </a:p>
          <a:p>
            <a:pPr marL="342900" marR="0" lvl="0" indent="-342900" algn="l" rtl="0">
              <a:spcBef>
                <a:spcPts val="480"/>
              </a:spcBef>
              <a:spcAft>
                <a:spcPts val="0"/>
              </a:spcAft>
              <a:buClr>
                <a:schemeClr val="dk1"/>
              </a:buClr>
              <a:buSzPct val="100000"/>
              <a:buFont typeface="Rambla"/>
              <a:buNone/>
            </a:pPr>
            <a:endParaRPr sz="2400" b="0" i="0" u="none" strike="noStrike" cap="none">
              <a:solidFill>
                <a:schemeClr val="dk1"/>
              </a:solidFill>
              <a:latin typeface="Rambla"/>
              <a:ea typeface="Rambla"/>
              <a:cs typeface="Rambla"/>
              <a:sym typeface="Rambla"/>
            </a:endParaRPr>
          </a:p>
        </p:txBody>
      </p:sp>
      <p:pic>
        <p:nvPicPr>
          <p:cNvPr id="206" name="Shape 206"/>
          <p:cNvPicPr preferRelativeResize="0"/>
          <p:nvPr/>
        </p:nvPicPr>
        <p:blipFill rotWithShape="1">
          <a:blip r:embed="rId4">
            <a:alphaModFix/>
          </a:blip>
          <a:srcRect/>
          <a:stretch/>
        </p:blipFill>
        <p:spPr>
          <a:xfrm>
            <a:off x="831057" y="2049928"/>
            <a:ext cx="4867200" cy="3843300"/>
          </a:xfrm>
          <a:prstGeom prst="rect">
            <a:avLst/>
          </a:prstGeom>
          <a:noFill/>
          <a:ln>
            <a:noFill/>
          </a:ln>
        </p:spPr>
      </p:pic>
      <p:pic>
        <p:nvPicPr>
          <p:cNvPr id="207" name="Shape 207" descr="Cloud UNE ownCloud Links.PNG"/>
          <p:cNvPicPr preferRelativeResize="0"/>
          <p:nvPr/>
        </p:nvPicPr>
        <p:blipFill>
          <a:blip r:embed="rId5">
            <a:alphaModFix/>
          </a:blip>
          <a:stretch>
            <a:fillRect/>
          </a:stretch>
        </p:blipFill>
        <p:spPr>
          <a:xfrm>
            <a:off x="3222158" y="4384696"/>
            <a:ext cx="5090774" cy="1555325"/>
          </a:xfrm>
          <a:prstGeom prst="rect">
            <a:avLst/>
          </a:prstGeom>
          <a:noFill/>
          <a:ln w="9525" cap="flat" cmpd="sng">
            <a:solidFill>
              <a:srgbClr val="FF0000"/>
            </a:solidFill>
            <a:prstDash val="dot"/>
            <a:round/>
            <a:headEnd type="none" w="med" len="med"/>
            <a:tailEnd type="none" w="med" len="med"/>
          </a:ln>
        </p:spPr>
      </p:pic>
      <p:sp>
        <p:nvSpPr>
          <p:cNvPr id="208" name="Shape 208"/>
          <p:cNvSpPr/>
          <p:nvPr/>
        </p:nvSpPr>
        <p:spPr>
          <a:xfrm>
            <a:off x="4901450" y="2087650"/>
            <a:ext cx="726000" cy="151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med">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AU" sz="1400" b="0" i="0" u="none" strike="noStrike" cap="none">
                <a:solidFill>
                  <a:schemeClr val="dk1"/>
                </a:solidFill>
                <a:latin typeface="Arial"/>
                <a:ea typeface="Arial"/>
                <a:cs typeface="Arial"/>
                <a:sym typeface="Arial"/>
              </a:rPr>
              <a:t>“The responsible conduct of research includes the proper management and retention of the research data. Retaining the research data is important because it may be all that remains of the research work at the end of the project.”</a:t>
            </a:r>
          </a:p>
          <a:p>
            <a:pPr marL="0" lvl="0" indent="0" rtl="0">
              <a:lnSpc>
                <a:spcPct val="115000"/>
              </a:lnSpc>
              <a:spcBef>
                <a:spcPts val="0"/>
              </a:spcBef>
              <a:buNone/>
            </a:pPr>
            <a:endParaRPr sz="1400" b="1">
              <a:latin typeface="Arial"/>
              <a:ea typeface="Arial"/>
              <a:cs typeface="Arial"/>
              <a:sym typeface="Arial"/>
            </a:endParaRPr>
          </a:p>
          <a:p>
            <a:pPr marL="0" marR="0" lvl="0" indent="0" algn="l" rtl="0">
              <a:lnSpc>
                <a:spcPct val="115000"/>
              </a:lnSpc>
              <a:spcBef>
                <a:spcPts val="480"/>
              </a:spcBef>
              <a:spcAft>
                <a:spcPts val="0"/>
              </a:spcAft>
              <a:buClr>
                <a:schemeClr val="dk1"/>
              </a:buClr>
              <a:buSzPct val="25000"/>
              <a:buFont typeface="Arial"/>
              <a:buNone/>
            </a:pPr>
            <a:endParaRPr sz="1400">
              <a:latin typeface="Arial"/>
              <a:ea typeface="Arial"/>
              <a:cs typeface="Arial"/>
              <a:sym typeface="Arial"/>
            </a:endParaRPr>
          </a:p>
          <a:p>
            <a:pPr marL="0" marR="0" lvl="0" indent="0" algn="l" rtl="0">
              <a:lnSpc>
                <a:spcPct val="115000"/>
              </a:lnSpc>
              <a:spcBef>
                <a:spcPts val="48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p:txBody>
      </p:sp>
      <p:sp>
        <p:nvSpPr>
          <p:cNvPr id="94" name="Shape 94"/>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a:spcBef>
                <a:spcPts val="0"/>
              </a:spcBef>
              <a:buNone/>
            </a:pPr>
            <a:r>
              <a:rPr lang="en-AU" sz="2400">
                <a:solidFill>
                  <a:schemeClr val="dk1"/>
                </a:solidFill>
                <a:latin typeface="Arial"/>
                <a:ea typeface="Arial"/>
                <a:cs typeface="Arial"/>
                <a:sym typeface="Arial"/>
              </a:rPr>
              <a:t>Section 2. Mgmt of research data and primary materials, </a:t>
            </a:r>
            <a:r>
              <a:rPr lang="en-AU" sz="2400" i="1">
                <a:solidFill>
                  <a:schemeClr val="dk1"/>
                </a:solidFill>
                <a:latin typeface="Arial"/>
                <a:ea typeface="Arial"/>
                <a:cs typeface="Arial"/>
                <a:sym typeface="Arial"/>
              </a:rPr>
              <a:t>Aust Code for the Responsible Conduct of Research</a:t>
            </a:r>
          </a:p>
        </p:txBody>
      </p:sp>
      <p:sp>
        <p:nvSpPr>
          <p:cNvPr id="95" name="Shape 95"/>
          <p:cNvSpPr txBox="1"/>
          <p:nvPr/>
        </p:nvSpPr>
        <p:spPr>
          <a:xfrm>
            <a:off x="456725" y="3035850"/>
            <a:ext cx="4195800" cy="3093000"/>
          </a:xfrm>
          <a:prstGeom prst="rect">
            <a:avLst/>
          </a:prstGeom>
          <a:noFill/>
          <a:ln>
            <a:noFill/>
          </a:ln>
        </p:spPr>
        <p:txBody>
          <a:bodyPr lIns="91425" tIns="91425" rIns="91425" bIns="91425" anchor="t" anchorCtr="0">
            <a:noAutofit/>
          </a:bodyPr>
          <a:lstStyle/>
          <a:p>
            <a:pPr lvl="0" algn="ctr" rtl="0">
              <a:lnSpc>
                <a:spcPct val="115000"/>
              </a:lnSpc>
              <a:spcBef>
                <a:spcPts val="480"/>
              </a:spcBef>
              <a:buNone/>
            </a:pPr>
            <a:r>
              <a:rPr lang="en-AU" b="1">
                <a:solidFill>
                  <a:schemeClr val="dk1"/>
                </a:solidFill>
              </a:rPr>
              <a:t>Data storage and management </a:t>
            </a:r>
            <a:br>
              <a:rPr lang="en-AU" b="1">
                <a:solidFill>
                  <a:schemeClr val="dk1"/>
                </a:solidFill>
              </a:rPr>
            </a:br>
            <a:r>
              <a:rPr lang="en-AU" b="1">
                <a:solidFill>
                  <a:schemeClr val="dk1"/>
                </a:solidFill>
              </a:rPr>
              <a:t>= </a:t>
            </a:r>
            <a:r>
              <a:rPr lang="en-AU">
                <a:solidFill>
                  <a:schemeClr val="dk1"/>
                </a:solidFill>
              </a:rPr>
              <a:t>accountability, verifiability</a:t>
            </a:r>
          </a:p>
          <a:p>
            <a:pPr marL="0" lvl="0" indent="0" rtl="0">
              <a:lnSpc>
                <a:spcPct val="115000"/>
              </a:lnSpc>
              <a:spcBef>
                <a:spcPts val="480"/>
              </a:spcBef>
              <a:buNone/>
            </a:pPr>
            <a:r>
              <a:rPr lang="en-AU">
                <a:solidFill>
                  <a:schemeClr val="dk1"/>
                </a:solidFill>
              </a:rPr>
              <a:t/>
            </a:r>
            <a:br>
              <a:rPr lang="en-AU">
                <a:solidFill>
                  <a:schemeClr val="dk1"/>
                </a:solidFill>
              </a:rPr>
            </a:br>
            <a:endParaRPr lang="en-AU">
              <a:solidFill>
                <a:schemeClr val="dk1"/>
              </a:solidFill>
            </a:endParaRPr>
          </a:p>
          <a:p>
            <a:pPr marL="0" lvl="0" indent="0" rtl="0">
              <a:lnSpc>
                <a:spcPct val="115000"/>
              </a:lnSpc>
              <a:spcBef>
                <a:spcPts val="480"/>
              </a:spcBef>
              <a:buNone/>
            </a:pPr>
            <a:r>
              <a:rPr lang="en-AU">
                <a:solidFill>
                  <a:schemeClr val="dk1"/>
                </a:solidFill>
              </a:rPr>
              <a:t>“The central aim is that </a:t>
            </a:r>
            <a:r>
              <a:rPr lang="en-AU" u="sng">
                <a:solidFill>
                  <a:schemeClr val="dk1"/>
                </a:solidFill>
              </a:rPr>
              <a:t>sufficient materials and data</a:t>
            </a:r>
            <a:r>
              <a:rPr lang="en-AU">
                <a:solidFill>
                  <a:schemeClr val="dk1"/>
                </a:solidFill>
              </a:rPr>
              <a:t> are retained to </a:t>
            </a:r>
            <a:r>
              <a:rPr lang="en-AU" u="sng">
                <a:solidFill>
                  <a:schemeClr val="dk1"/>
                </a:solidFill>
              </a:rPr>
              <a:t>justify</a:t>
            </a:r>
            <a:r>
              <a:rPr lang="en-AU">
                <a:solidFill>
                  <a:schemeClr val="dk1"/>
                </a:solidFill>
              </a:rPr>
              <a:t> the outcomes of the research and to </a:t>
            </a:r>
            <a:r>
              <a:rPr lang="en-AU" u="sng">
                <a:solidFill>
                  <a:schemeClr val="dk1"/>
                </a:solidFill>
              </a:rPr>
              <a:t>defend</a:t>
            </a:r>
            <a:r>
              <a:rPr lang="en-AU">
                <a:solidFill>
                  <a:schemeClr val="dk1"/>
                </a:solidFill>
              </a:rPr>
              <a:t> them if they are challenged.” </a:t>
            </a:r>
          </a:p>
          <a:p>
            <a:pPr marL="457200" lvl="0" indent="0" rtl="0">
              <a:lnSpc>
                <a:spcPct val="115000"/>
              </a:lnSpc>
              <a:spcBef>
                <a:spcPts val="480"/>
              </a:spcBef>
              <a:buClr>
                <a:schemeClr val="dk1"/>
              </a:buClr>
              <a:buFont typeface="Arial"/>
              <a:buNone/>
            </a:pPr>
            <a:endParaRPr>
              <a:solidFill>
                <a:schemeClr val="dk1"/>
              </a:solidFill>
            </a:endParaRPr>
          </a:p>
          <a:p>
            <a:pPr marL="457200" lvl="0" indent="-228600" rtl="0">
              <a:lnSpc>
                <a:spcPct val="115000"/>
              </a:lnSpc>
              <a:spcBef>
                <a:spcPts val="480"/>
              </a:spcBef>
              <a:buClr>
                <a:schemeClr val="dk1"/>
              </a:buClr>
              <a:buChar char="●"/>
            </a:pPr>
            <a:r>
              <a:rPr lang="en-AU" b="1">
                <a:solidFill>
                  <a:schemeClr val="dk1"/>
                </a:solidFill>
              </a:rPr>
              <a:t>A definition</a:t>
            </a:r>
            <a:r>
              <a:rPr lang="en-AU">
                <a:solidFill>
                  <a:schemeClr val="dk1"/>
                </a:solidFill>
              </a:rPr>
              <a:t> of “research data”</a:t>
            </a:r>
          </a:p>
          <a:p>
            <a:pPr lvl="0" rtl="0">
              <a:lnSpc>
                <a:spcPct val="115000"/>
              </a:lnSpc>
              <a:spcBef>
                <a:spcPts val="480"/>
              </a:spcBef>
              <a:buClr>
                <a:schemeClr val="dk1"/>
              </a:buClr>
              <a:buFont typeface="Arial"/>
              <a:buNone/>
            </a:pPr>
            <a:endParaRPr>
              <a:solidFill>
                <a:schemeClr val="dk1"/>
              </a:solidFill>
            </a:endParaRPr>
          </a:p>
          <a:p>
            <a:pPr lvl="0">
              <a:spcBef>
                <a:spcPts val="0"/>
              </a:spcBef>
              <a:buNone/>
            </a:pPr>
            <a:endParaRPr/>
          </a:p>
        </p:txBody>
      </p:sp>
      <p:sp>
        <p:nvSpPr>
          <p:cNvPr id="96" name="Shape 96"/>
          <p:cNvSpPr txBox="1"/>
          <p:nvPr/>
        </p:nvSpPr>
        <p:spPr>
          <a:xfrm>
            <a:off x="4652525" y="3018568"/>
            <a:ext cx="4034400" cy="3093000"/>
          </a:xfrm>
          <a:prstGeom prst="rect">
            <a:avLst/>
          </a:prstGeom>
          <a:noFill/>
          <a:ln>
            <a:noFill/>
          </a:ln>
        </p:spPr>
        <p:txBody>
          <a:bodyPr lIns="91425" tIns="91425" rIns="91425" bIns="91425" anchor="t" anchorCtr="0">
            <a:noAutofit/>
          </a:bodyPr>
          <a:lstStyle/>
          <a:p>
            <a:pPr lvl="0" algn="ctr" rtl="0">
              <a:lnSpc>
                <a:spcPct val="115000"/>
              </a:lnSpc>
              <a:spcBef>
                <a:spcPts val="480"/>
              </a:spcBef>
              <a:buClr>
                <a:schemeClr val="dk1"/>
              </a:buClr>
              <a:buFont typeface="Arial"/>
              <a:buNone/>
            </a:pPr>
            <a:r>
              <a:rPr lang="en-AU" b="1">
                <a:solidFill>
                  <a:schemeClr val="dk1"/>
                </a:solidFill>
              </a:rPr>
              <a:t>Open Access</a:t>
            </a:r>
            <a:r>
              <a:rPr lang="en-AU">
                <a:solidFill>
                  <a:schemeClr val="dk1"/>
                </a:solidFill>
              </a:rPr>
              <a:t> </a:t>
            </a:r>
            <a:br>
              <a:rPr lang="en-AU">
                <a:solidFill>
                  <a:schemeClr val="dk1"/>
                </a:solidFill>
              </a:rPr>
            </a:br>
            <a:r>
              <a:rPr lang="en-AU">
                <a:solidFill>
                  <a:schemeClr val="dk1"/>
                </a:solidFill>
              </a:rPr>
              <a:t>= sharing, allowing reuse, making research data </a:t>
            </a:r>
            <a:r>
              <a:rPr lang="en-AU">
                <a:solidFill>
                  <a:schemeClr val="dk1"/>
                </a:solidFill>
                <a:latin typeface="Rambla"/>
                <a:ea typeface="Rambla"/>
                <a:cs typeface="Rambla"/>
                <a:sym typeface="Rambla"/>
              </a:rPr>
              <a:t>a </a:t>
            </a:r>
            <a:r>
              <a:rPr lang="en-AU">
                <a:solidFill>
                  <a:schemeClr val="dk1"/>
                </a:solidFill>
              </a:rPr>
              <a:t>research output</a:t>
            </a:r>
          </a:p>
          <a:p>
            <a:pPr marL="0" lvl="0" indent="0" rtl="0">
              <a:lnSpc>
                <a:spcPct val="115000"/>
              </a:lnSpc>
              <a:spcBef>
                <a:spcPts val="480"/>
              </a:spcBef>
              <a:buNone/>
            </a:pPr>
            <a:endParaRPr>
              <a:solidFill>
                <a:schemeClr val="dk1"/>
              </a:solidFill>
            </a:endParaRPr>
          </a:p>
          <a:p>
            <a:pPr marL="0" lvl="0" indent="0" rtl="0">
              <a:lnSpc>
                <a:spcPct val="115000"/>
              </a:lnSpc>
              <a:spcBef>
                <a:spcPts val="480"/>
              </a:spcBef>
              <a:buClr>
                <a:schemeClr val="dk1"/>
              </a:buClr>
              <a:buFont typeface="Arial"/>
              <a:buNone/>
            </a:pPr>
            <a:r>
              <a:rPr lang="en-AU">
                <a:solidFill>
                  <a:schemeClr val="dk1"/>
                </a:solidFill>
              </a:rPr>
              <a:t>“The </a:t>
            </a:r>
            <a:r>
              <a:rPr lang="en-AU" u="sng">
                <a:solidFill>
                  <a:schemeClr val="dk1"/>
                </a:solidFill>
              </a:rPr>
              <a:t>potential value</a:t>
            </a:r>
            <a:r>
              <a:rPr lang="en-AU">
                <a:solidFill>
                  <a:schemeClr val="dk1"/>
                </a:solidFill>
              </a:rPr>
              <a:t> of the material for further research should also be considered, particularly where the research would be difficult or impossible to repeat.”</a:t>
            </a:r>
          </a:p>
          <a:p>
            <a:pPr lvl="0" rtl="0">
              <a:lnSpc>
                <a:spcPct val="115000"/>
              </a:lnSpc>
              <a:spcBef>
                <a:spcPts val="480"/>
              </a:spcBef>
              <a:buClr>
                <a:schemeClr val="dk1"/>
              </a:buClr>
              <a:buFont typeface="Arial"/>
              <a:buNone/>
            </a:pPr>
            <a:endParaRPr>
              <a:solidFill>
                <a:schemeClr val="dk1"/>
              </a:solidFill>
            </a:endParaRPr>
          </a:p>
          <a:p>
            <a:pPr lvl="0" rtl="0">
              <a:lnSpc>
                <a:spcPct val="115000"/>
              </a:lnSpc>
              <a:spcBef>
                <a:spcPts val="480"/>
              </a:spcBef>
              <a:buClr>
                <a:schemeClr val="dk1"/>
              </a:buClr>
              <a:buFont typeface="Arial"/>
              <a:buNone/>
            </a:pPr>
            <a:endParaRPr>
              <a:solidFill>
                <a:schemeClr val="dk1"/>
              </a:solidFill>
            </a:endParaRPr>
          </a:p>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214563" y="274637"/>
            <a:ext cx="6472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sz="3600" b="0" i="0" u="none" strike="noStrike" cap="none">
                <a:solidFill>
                  <a:schemeClr val="dk2"/>
                </a:solidFill>
                <a:latin typeface="Rambla"/>
                <a:ea typeface="Rambla"/>
                <a:cs typeface="Rambla"/>
                <a:sym typeface="Rambla"/>
              </a:rPr>
              <a:t>Storing your Research Data</a:t>
            </a:r>
          </a:p>
        </p:txBody>
      </p:sp>
      <p:sp>
        <p:nvSpPr>
          <p:cNvPr id="214" name="Shape 21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Rambla"/>
              <a:buChar char="–"/>
            </a:pPr>
            <a:r>
              <a:rPr lang="en-AU" sz="2000" b="0" i="0" u="sng" strike="noStrike" cap="none">
                <a:solidFill>
                  <a:schemeClr val="hlink"/>
                </a:solidFill>
                <a:latin typeface="Rambla"/>
                <a:ea typeface="Rambla"/>
                <a:cs typeface="Rambla"/>
                <a:sym typeface="Rambla"/>
                <a:hlinkClick r:id="rId3"/>
              </a:rPr>
              <a:t>https://cloud.une.edu.au/</a:t>
            </a:r>
          </a:p>
          <a:p>
            <a:pPr marL="742950" marR="0" lvl="1" indent="-285750" algn="l" rtl="0">
              <a:spcBef>
                <a:spcPts val="400"/>
              </a:spcBef>
              <a:spcAft>
                <a:spcPts val="0"/>
              </a:spcAft>
              <a:buClr>
                <a:schemeClr val="dk1"/>
              </a:buClr>
              <a:buSzPct val="100000"/>
              <a:buFont typeface="Rambla"/>
              <a:buNone/>
            </a:pPr>
            <a:endParaRPr sz="2000" b="0" i="0" u="none" strike="noStrike" cap="none">
              <a:solidFill>
                <a:schemeClr val="dk1"/>
              </a:solidFill>
              <a:latin typeface="Rambla"/>
              <a:ea typeface="Rambla"/>
              <a:cs typeface="Rambla"/>
              <a:sym typeface="Rambla"/>
            </a:endParaRPr>
          </a:p>
          <a:p>
            <a:pPr marL="342900" marR="0" lvl="0" indent="-342900" algn="l" rtl="0">
              <a:spcBef>
                <a:spcPts val="480"/>
              </a:spcBef>
              <a:spcAft>
                <a:spcPts val="0"/>
              </a:spcAft>
              <a:buClr>
                <a:schemeClr val="dk1"/>
              </a:buClr>
              <a:buSzPct val="100000"/>
              <a:buFont typeface="Rambla"/>
              <a:buNone/>
            </a:pPr>
            <a:endParaRPr sz="2400" b="0" i="0" u="none" strike="noStrike" cap="none">
              <a:solidFill>
                <a:schemeClr val="dk1"/>
              </a:solidFill>
              <a:latin typeface="Rambla"/>
              <a:ea typeface="Rambla"/>
              <a:cs typeface="Rambla"/>
              <a:sym typeface="Rambla"/>
            </a:endParaRPr>
          </a:p>
        </p:txBody>
      </p:sp>
      <p:pic>
        <p:nvPicPr>
          <p:cNvPr id="215" name="Shape 215" descr="ownCloud.PNG"/>
          <p:cNvPicPr preferRelativeResize="0"/>
          <p:nvPr/>
        </p:nvPicPr>
        <p:blipFill rotWithShape="1">
          <a:blip r:embed="rId4">
            <a:alphaModFix/>
          </a:blip>
          <a:srcRect l="228" r="228"/>
          <a:stretch/>
        </p:blipFill>
        <p:spPr>
          <a:xfrm>
            <a:off x="2189325" y="1976700"/>
            <a:ext cx="4765347" cy="4149599"/>
          </a:xfrm>
          <a:prstGeom prst="rect">
            <a:avLst/>
          </a:prstGeom>
          <a:noFill/>
          <a:ln>
            <a:noFill/>
          </a:ln>
        </p:spPr>
      </p:pic>
    </p:spTree>
  </p:cSld>
  <p:clrMapOvr>
    <a:masterClrMapping/>
  </p:clrMapOvr>
  <p:transition spd="med">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2214563" y="274637"/>
            <a:ext cx="647223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AU"/>
              <a:t>Importance of description</a:t>
            </a:r>
          </a:p>
        </p:txBody>
      </p:sp>
      <p:sp>
        <p:nvSpPr>
          <p:cNvPr id="221" name="Shape 221"/>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Rambla"/>
              <a:buChar char="•"/>
            </a:pPr>
            <a:r>
              <a:rPr lang="en-AU" sz="1600" b="0" i="0" u="none" strike="noStrike" cap="none">
                <a:solidFill>
                  <a:schemeClr val="dk1"/>
                </a:solidFill>
                <a:latin typeface="Rambla"/>
                <a:ea typeface="Rambla"/>
                <a:cs typeface="Rambla"/>
                <a:sym typeface="Rambla"/>
              </a:rPr>
              <a:t>‘Data about your data’ improves data quality</a:t>
            </a:r>
          </a:p>
          <a:p>
            <a:pPr marL="742950" marR="0" lvl="1" indent="-285750" algn="l" rtl="0">
              <a:spcBef>
                <a:spcPts val="280"/>
              </a:spcBef>
              <a:spcAft>
                <a:spcPts val="0"/>
              </a:spcAft>
              <a:buClr>
                <a:schemeClr val="dk1"/>
              </a:buClr>
              <a:buSzPct val="100000"/>
              <a:buFont typeface="Rambla"/>
              <a:buChar char="–"/>
            </a:pPr>
            <a:r>
              <a:rPr lang="en-AU" sz="1400" b="0" i="0" u="none" strike="noStrike" cap="none">
                <a:solidFill>
                  <a:schemeClr val="dk1"/>
                </a:solidFill>
                <a:latin typeface="Rambla"/>
                <a:ea typeface="Rambla"/>
                <a:cs typeface="Rambla"/>
                <a:sym typeface="Rambla"/>
              </a:rPr>
              <a:t>Descriptive, technical, access and rights, and preservation</a:t>
            </a:r>
          </a:p>
          <a:p>
            <a:pPr marL="342900" marR="0" lvl="0" indent="-342900" algn="l" rtl="0">
              <a:spcBef>
                <a:spcPts val="320"/>
              </a:spcBef>
              <a:spcAft>
                <a:spcPts val="0"/>
              </a:spcAft>
              <a:buClr>
                <a:schemeClr val="dk1"/>
              </a:buClr>
              <a:buSzPct val="100000"/>
              <a:buFont typeface="Rambla"/>
              <a:buChar char="•"/>
            </a:pPr>
            <a:r>
              <a:rPr lang="en-AU" sz="1600" b="0" i="0" u="none" strike="noStrike" cap="none">
                <a:solidFill>
                  <a:schemeClr val="dk1"/>
                </a:solidFill>
                <a:latin typeface="Rambla"/>
                <a:ea typeface="Rambla"/>
                <a:cs typeface="Rambla"/>
                <a:sym typeface="Rambla"/>
              </a:rPr>
              <a:t>Discoverability</a:t>
            </a:r>
          </a:p>
          <a:p>
            <a:pPr marL="742950" marR="0" lvl="1" indent="-285750" algn="l" rtl="0">
              <a:spcBef>
                <a:spcPts val="280"/>
              </a:spcBef>
              <a:spcAft>
                <a:spcPts val="0"/>
              </a:spcAft>
              <a:buClr>
                <a:schemeClr val="dk1"/>
              </a:buClr>
              <a:buSzPct val="100000"/>
              <a:buFont typeface="Rambla"/>
              <a:buChar char="–"/>
            </a:pPr>
            <a:r>
              <a:rPr lang="en-AU" sz="1400" b="0" i="0" u="none" strike="noStrike" cap="none">
                <a:solidFill>
                  <a:schemeClr val="dk1"/>
                </a:solidFill>
                <a:latin typeface="Rambla"/>
                <a:ea typeface="Rambla"/>
                <a:cs typeface="Rambla"/>
                <a:sym typeface="Rambla"/>
              </a:rPr>
              <a:t>You want people to be able to find your data, even if they don’t have access to it</a:t>
            </a:r>
          </a:p>
          <a:p>
            <a:pPr marL="742950" marR="0" lvl="1" indent="-285750" algn="l" rtl="0">
              <a:spcBef>
                <a:spcPts val="280"/>
              </a:spcBef>
              <a:spcAft>
                <a:spcPts val="0"/>
              </a:spcAft>
              <a:buClr>
                <a:schemeClr val="dk1"/>
              </a:buClr>
              <a:buSzPct val="100000"/>
              <a:buFont typeface="Rambla"/>
              <a:buChar char="–"/>
            </a:pPr>
            <a:r>
              <a:rPr lang="en-AU" sz="1400" b="0" i="0" u="none" strike="noStrike" cap="none">
                <a:solidFill>
                  <a:schemeClr val="dk1"/>
                </a:solidFill>
                <a:latin typeface="Rambla"/>
                <a:ea typeface="Rambla"/>
                <a:cs typeface="Rambla"/>
                <a:sym typeface="Rambla"/>
              </a:rPr>
              <a:t>Facilitates citation, which benefits your career</a:t>
            </a:r>
          </a:p>
          <a:p>
            <a:pPr marL="742950" marR="0" lvl="1" indent="-285750" algn="l" rtl="0">
              <a:spcBef>
                <a:spcPts val="280"/>
              </a:spcBef>
              <a:spcAft>
                <a:spcPts val="0"/>
              </a:spcAft>
              <a:buClr>
                <a:schemeClr val="dk1"/>
              </a:buClr>
              <a:buSzPct val="100000"/>
              <a:buFont typeface="Rambla"/>
              <a:buChar char="–"/>
            </a:pPr>
            <a:r>
              <a:rPr lang="en-AU" sz="1400" b="0" i="0" u="none" strike="noStrike" cap="none">
                <a:solidFill>
                  <a:schemeClr val="dk1"/>
                </a:solidFill>
                <a:latin typeface="Rambla"/>
                <a:ea typeface="Rambla"/>
                <a:cs typeface="Rambla"/>
                <a:sym typeface="Rambla"/>
              </a:rPr>
              <a:t>Facilitates potential collaboration</a:t>
            </a:r>
          </a:p>
          <a:p>
            <a:pPr marL="342900" marR="0" lvl="0" indent="-342900" algn="l" rtl="0">
              <a:spcBef>
                <a:spcPts val="320"/>
              </a:spcBef>
              <a:spcAft>
                <a:spcPts val="0"/>
              </a:spcAft>
              <a:buClr>
                <a:schemeClr val="dk1"/>
              </a:buClr>
              <a:buSzPct val="100000"/>
              <a:buFont typeface="Rambla"/>
              <a:buChar char="•"/>
            </a:pPr>
            <a:r>
              <a:rPr lang="en-AU" sz="1600" b="0" i="0" u="none" strike="noStrike" cap="none">
                <a:solidFill>
                  <a:schemeClr val="dk1"/>
                </a:solidFill>
                <a:latin typeface="Rambla"/>
                <a:ea typeface="Rambla"/>
                <a:cs typeface="Rambla"/>
                <a:sym typeface="Rambla"/>
              </a:rPr>
              <a:t>Good project management</a:t>
            </a:r>
          </a:p>
          <a:p>
            <a:pPr marL="742950" marR="0" lvl="1" indent="-285750" algn="l" rtl="0">
              <a:spcBef>
                <a:spcPts val="280"/>
              </a:spcBef>
              <a:spcAft>
                <a:spcPts val="0"/>
              </a:spcAft>
              <a:buClr>
                <a:schemeClr val="dk1"/>
              </a:buClr>
              <a:buSzPct val="100000"/>
              <a:buFont typeface="Rambla"/>
              <a:buChar char="–"/>
            </a:pPr>
            <a:r>
              <a:rPr lang="en-AU" sz="1400" b="0" i="0" u="none" strike="noStrike" cap="none">
                <a:solidFill>
                  <a:schemeClr val="dk1"/>
                </a:solidFill>
                <a:latin typeface="Rambla"/>
                <a:ea typeface="Rambla"/>
                <a:cs typeface="Rambla"/>
                <a:sym typeface="Rambla"/>
              </a:rPr>
              <a:t>Data doesn’t stop being valuable when the project ends</a:t>
            </a:r>
          </a:p>
          <a:p>
            <a:pPr marL="742950" marR="0" lvl="1" indent="-285750" algn="l" rtl="0">
              <a:spcBef>
                <a:spcPts val="280"/>
              </a:spcBef>
              <a:spcAft>
                <a:spcPts val="0"/>
              </a:spcAft>
              <a:buClr>
                <a:schemeClr val="dk1"/>
              </a:buClr>
              <a:buSzPct val="100000"/>
              <a:buFont typeface="Rambla"/>
              <a:buChar char="–"/>
            </a:pPr>
            <a:r>
              <a:rPr lang="en-AU" sz="1400" b="0" i="0" u="none" strike="noStrike" cap="none">
                <a:solidFill>
                  <a:schemeClr val="dk1"/>
                </a:solidFill>
                <a:latin typeface="Rambla"/>
                <a:ea typeface="Rambla"/>
                <a:cs typeface="Rambla"/>
                <a:sym typeface="Rambla"/>
              </a:rPr>
              <a:t>Reuse by you or your peers is aided by good description</a:t>
            </a:r>
          </a:p>
          <a:p>
            <a:pPr marL="342900" marR="0" lvl="0" indent="-342900" algn="l" rtl="0">
              <a:spcBef>
                <a:spcPts val="320"/>
              </a:spcBef>
              <a:spcAft>
                <a:spcPts val="0"/>
              </a:spcAft>
              <a:buClr>
                <a:schemeClr val="dk1"/>
              </a:buClr>
              <a:buSzPct val="100000"/>
              <a:buFont typeface="Rambla"/>
              <a:buChar char="•"/>
            </a:pPr>
            <a:r>
              <a:rPr lang="en-AU" sz="1600" b="0" i="0" u="none" strike="noStrike" cap="none">
                <a:solidFill>
                  <a:schemeClr val="dk1"/>
                </a:solidFill>
                <a:latin typeface="Rambla"/>
                <a:ea typeface="Rambla"/>
                <a:cs typeface="Rambla"/>
                <a:sym typeface="Rambla"/>
              </a:rPr>
              <a:t>Requirements from funders and publishers</a:t>
            </a:r>
          </a:p>
        </p:txBody>
      </p:sp>
      <p:pic>
        <p:nvPicPr>
          <p:cNvPr id="222" name="Shape 222"/>
          <p:cNvPicPr preferRelativeResize="0">
            <a:picLocks noGrp="1"/>
          </p:cNvPicPr>
          <p:nvPr>
            <p:ph type="body" idx="2"/>
          </p:nvPr>
        </p:nvPicPr>
        <p:blipFill rotWithShape="1">
          <a:blip r:embed="rId3">
            <a:alphaModFix/>
          </a:blip>
          <a:srcRect/>
          <a:stretch/>
        </p:blipFill>
        <p:spPr>
          <a:xfrm>
            <a:off x="4495800" y="2190749"/>
            <a:ext cx="4566440" cy="3019424"/>
          </a:xfrm>
          <a:prstGeom prst="rect">
            <a:avLst/>
          </a:prstGeom>
          <a:noFill/>
          <a:ln>
            <a:noFill/>
          </a:ln>
        </p:spPr>
      </p:pic>
    </p:spTree>
  </p:cSld>
  <p:clrMapOvr>
    <a:masterClrMapping/>
  </p:clrMapOvr>
  <p:transition spd="med">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Rambla"/>
              <a:buNone/>
            </a:pPr>
            <a:endParaRPr sz="2400" b="0" i="0" u="none" strike="noStrike" cap="none">
              <a:solidFill>
                <a:schemeClr val="dk1"/>
              </a:solidFill>
              <a:latin typeface="Rambla"/>
              <a:ea typeface="Rambla"/>
              <a:cs typeface="Rambla"/>
              <a:sym typeface="Rambla"/>
            </a:endParaRPr>
          </a:p>
        </p:txBody>
      </p:sp>
      <p:pic>
        <p:nvPicPr>
          <p:cNvPr id="228" name="Shape 228" descr="metadata-flyer-_22554723_d30d6b35ff8b57871c82c527b54999043efe63bd.png"/>
          <p:cNvPicPr preferRelativeResize="0"/>
          <p:nvPr/>
        </p:nvPicPr>
        <p:blipFill rotWithShape="1">
          <a:blip r:embed="rId3">
            <a:alphaModFix/>
          </a:blip>
          <a:srcRect/>
          <a:stretch/>
        </p:blipFill>
        <p:spPr>
          <a:xfrm>
            <a:off x="36539" y="464693"/>
            <a:ext cx="9079800" cy="5674800"/>
          </a:xfrm>
          <a:prstGeom prst="rect">
            <a:avLst/>
          </a:prstGeom>
          <a:noFill/>
          <a:ln>
            <a:noFill/>
          </a:ln>
        </p:spPr>
      </p:pic>
    </p:spTree>
  </p:cSld>
  <p:clrMapOvr>
    <a:masterClrMapping/>
  </p:clrMapOvr>
  <p:transition spd="med">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descr="ANDS_DOI.PNG"/>
          <p:cNvPicPr preferRelativeResize="0"/>
          <p:nvPr/>
        </p:nvPicPr>
        <p:blipFill>
          <a:blip r:embed="rId3">
            <a:alphaModFix/>
          </a:blip>
          <a:stretch>
            <a:fillRect/>
          </a:stretch>
        </p:blipFill>
        <p:spPr>
          <a:xfrm>
            <a:off x="189375" y="51100"/>
            <a:ext cx="8765250" cy="6189174"/>
          </a:xfrm>
          <a:prstGeom prst="rect">
            <a:avLst/>
          </a:prstGeom>
          <a:noFill/>
          <a:ln>
            <a:noFill/>
          </a:ln>
        </p:spPr>
      </p:pic>
    </p:spTree>
  </p:cSld>
  <p:clrMapOvr>
    <a:masterClrMapping/>
  </p:clrMapOvr>
  <p:transition spd="med">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a:spcBef>
                <a:spcPts val="0"/>
              </a:spcBef>
              <a:buNone/>
            </a:pPr>
            <a:r>
              <a:rPr lang="en-AU"/>
              <a:t>What to do next?</a:t>
            </a:r>
          </a:p>
        </p:txBody>
      </p:sp>
      <p:sp>
        <p:nvSpPr>
          <p:cNvPr id="239" name="Shape 23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a:spcBef>
                <a:spcPts val="0"/>
              </a:spcBef>
            </a:pPr>
            <a:r>
              <a:rPr lang="en-AU"/>
              <a:t>Store your data in cloud.UNE</a:t>
            </a:r>
          </a:p>
          <a:p>
            <a:pPr marL="0" lvl="0" indent="0">
              <a:spcBef>
                <a:spcPts val="0"/>
              </a:spcBef>
              <a:buNone/>
            </a:pPr>
            <a:endParaRPr/>
          </a:p>
          <a:p>
            <a:pPr marL="457200" lvl="0" indent="-228600">
              <a:spcBef>
                <a:spcPts val="0"/>
              </a:spcBef>
            </a:pPr>
            <a:r>
              <a:rPr lang="en-AU"/>
              <a:t>Think about how to describe your data assets</a:t>
            </a:r>
          </a:p>
          <a:p>
            <a:pPr marL="0" lvl="0" indent="0">
              <a:spcBef>
                <a:spcPts val="0"/>
              </a:spcBef>
              <a:buNone/>
            </a:pPr>
            <a:endParaRPr/>
          </a:p>
          <a:p>
            <a:pPr marL="457200" lvl="0" indent="-228600">
              <a:spcBef>
                <a:spcPts val="0"/>
              </a:spcBef>
            </a:pPr>
            <a:r>
              <a:rPr lang="en-AU"/>
              <a:t>Think about what research data could be made Open Access</a:t>
            </a:r>
          </a:p>
          <a:p>
            <a:pPr lvl="0">
              <a:spcBef>
                <a:spcPts val="0"/>
              </a:spcBef>
              <a:buNone/>
            </a:pPr>
            <a:endParaRPr/>
          </a:p>
          <a:p>
            <a:pPr lvl="0">
              <a:spcBef>
                <a:spcPts val="0"/>
              </a:spcBef>
              <a:buNone/>
            </a:pPr>
            <a:endParaRPr/>
          </a:p>
          <a:p>
            <a:pPr lvl="0">
              <a:spcBef>
                <a:spcPts val="0"/>
              </a:spcBef>
              <a:buNone/>
            </a:pPr>
            <a:r>
              <a:rPr lang="en-AU"/>
              <a:t>Instructions available at:</a:t>
            </a:r>
          </a:p>
          <a:p>
            <a:pPr lvl="0">
              <a:spcBef>
                <a:spcPts val="0"/>
              </a:spcBef>
              <a:buNone/>
            </a:pPr>
            <a:r>
              <a:rPr lang="en-AU" u="sng">
                <a:solidFill>
                  <a:schemeClr val="hlink"/>
                </a:solidFill>
                <a:hlinkClick r:id="rId3"/>
              </a:rPr>
              <a:t>http://www.une.edu.au/research/digital-research-support/research-data-management</a:t>
            </a:r>
          </a:p>
          <a:p>
            <a:pPr lvl="0">
              <a:spcBef>
                <a:spcPts val="0"/>
              </a:spcBef>
              <a:buNone/>
            </a:pPr>
            <a:endParaRP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2290624" y="260550"/>
            <a:ext cx="6584400" cy="584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Lucida Sans"/>
              <a:buNone/>
            </a:pPr>
            <a:r>
              <a:rPr lang="en-AU" sz="3200">
                <a:latin typeface="Lucida Sans"/>
                <a:ea typeface="Lucida Sans"/>
                <a:cs typeface="Lucida Sans"/>
                <a:sym typeface="Lucida Sans"/>
              </a:rPr>
              <a:t>Library Services for Researchers</a:t>
            </a:r>
          </a:p>
        </p:txBody>
      </p:sp>
      <p:sp>
        <p:nvSpPr>
          <p:cNvPr id="245" name="Shape 245"/>
          <p:cNvSpPr txBox="1">
            <a:spLocks noGrp="1"/>
          </p:cNvSpPr>
          <p:nvPr>
            <p:ph type="subTitle" idx="4294967295"/>
          </p:nvPr>
        </p:nvSpPr>
        <p:spPr>
          <a:xfrm>
            <a:off x="829850" y="1845600"/>
            <a:ext cx="7682100" cy="42258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25000"/>
              <a:buFont typeface="Rambla"/>
              <a:buNone/>
            </a:pPr>
            <a:r>
              <a:rPr lang="en-AU" b="1"/>
              <a:t>The University Library</a:t>
            </a:r>
          </a:p>
          <a:p>
            <a:pPr marL="0" marR="0" lvl="0" indent="0" algn="l" rtl="0">
              <a:spcBef>
                <a:spcPts val="400"/>
              </a:spcBef>
              <a:spcAft>
                <a:spcPts val="0"/>
              </a:spcAft>
              <a:buClr>
                <a:schemeClr val="dk1"/>
              </a:buClr>
              <a:buSzPct val="25000"/>
              <a:buFont typeface="Rambla"/>
              <a:buNone/>
            </a:pPr>
            <a:endParaRPr b="1"/>
          </a:p>
          <a:p>
            <a:pPr marL="0" marR="0" lvl="0" indent="0" algn="l" rtl="0">
              <a:spcBef>
                <a:spcPts val="400"/>
              </a:spcBef>
              <a:spcAft>
                <a:spcPts val="0"/>
              </a:spcAft>
              <a:buClr>
                <a:schemeClr val="dk1"/>
              </a:buClr>
              <a:buSzPct val="25000"/>
              <a:buFont typeface="Rambla"/>
              <a:buNone/>
            </a:pPr>
            <a:r>
              <a:rPr lang="en-AU"/>
              <a:t>Research Advisory and Engagement Services</a:t>
            </a:r>
          </a:p>
          <a:p>
            <a:pPr marL="0" marR="0" lvl="0" indent="0" algn="l" rtl="0">
              <a:spcBef>
                <a:spcPts val="400"/>
              </a:spcBef>
              <a:spcAft>
                <a:spcPts val="0"/>
              </a:spcAft>
              <a:buClr>
                <a:schemeClr val="dk1"/>
              </a:buClr>
              <a:buSzPct val="25000"/>
              <a:buFont typeface="Rambla"/>
              <a:buNone/>
            </a:pPr>
            <a:endParaRPr/>
          </a:p>
          <a:p>
            <a:pPr marL="0" marR="0" lvl="0" indent="0" algn="l" rtl="0">
              <a:spcBef>
                <a:spcPts val="400"/>
              </a:spcBef>
              <a:spcAft>
                <a:spcPts val="0"/>
              </a:spcAft>
              <a:buClr>
                <a:schemeClr val="dk1"/>
              </a:buClr>
              <a:buSzPct val="25000"/>
              <a:buFont typeface="Rambla"/>
              <a:buNone/>
            </a:pPr>
            <a:r>
              <a:rPr lang="en-AU" u="sng">
                <a:solidFill>
                  <a:schemeClr val="hlink"/>
                </a:solidFill>
                <a:hlinkClick r:id="rId3"/>
              </a:rPr>
              <a:t>libraryresearch@une.edu.au</a:t>
            </a:r>
          </a:p>
        </p:txBody>
      </p:sp>
    </p:spTree>
  </p:cSld>
  <p:clrMapOvr>
    <a:masterClrMapping/>
  </p:clrMapOvr>
  <p:transition spd="med">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2290617" y="260560"/>
            <a:ext cx="6028199" cy="584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Lucida Sans"/>
              <a:buNone/>
            </a:pPr>
            <a:r>
              <a:rPr lang="en-AU" sz="3200">
                <a:solidFill>
                  <a:srgbClr val="000000"/>
                </a:solidFill>
                <a:latin typeface="Lucida Sans"/>
                <a:ea typeface="Lucida Sans"/>
                <a:cs typeface="Lucida Sans"/>
                <a:sym typeface="Lucida Sans"/>
              </a:rPr>
              <a:t>Thank you!</a:t>
            </a:r>
          </a:p>
        </p:txBody>
      </p:sp>
      <p:sp>
        <p:nvSpPr>
          <p:cNvPr id="251" name="Shape 251"/>
          <p:cNvSpPr txBox="1">
            <a:spLocks noGrp="1"/>
          </p:cNvSpPr>
          <p:nvPr>
            <p:ph type="subTitle" idx="4294967295"/>
          </p:nvPr>
        </p:nvSpPr>
        <p:spPr>
          <a:xfrm>
            <a:off x="5115000" y="2968425"/>
            <a:ext cx="3525000" cy="17526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25000"/>
              <a:buFont typeface="Rambla"/>
              <a:buNone/>
            </a:pPr>
            <a:r>
              <a:rPr lang="en-AU" b="1"/>
              <a:t>Dr Paddy Tobias</a:t>
            </a:r>
          </a:p>
          <a:p>
            <a:pPr marL="0" marR="0" lvl="0" indent="0" algn="l" rtl="0">
              <a:spcBef>
                <a:spcPts val="400"/>
              </a:spcBef>
              <a:spcAft>
                <a:spcPts val="0"/>
              </a:spcAft>
              <a:buClr>
                <a:schemeClr val="dk1"/>
              </a:buClr>
              <a:buSzPct val="25000"/>
              <a:buFont typeface="Rambla"/>
              <a:buNone/>
            </a:pPr>
            <a:r>
              <a:rPr lang="en-AU" sz="1800"/>
              <a:t>eResearch Analyst</a:t>
            </a:r>
          </a:p>
          <a:p>
            <a:pPr marL="0" marR="0" lvl="0" indent="0" algn="l" rtl="0">
              <a:spcBef>
                <a:spcPts val="400"/>
              </a:spcBef>
              <a:spcAft>
                <a:spcPts val="0"/>
              </a:spcAft>
              <a:buClr>
                <a:schemeClr val="dk1"/>
              </a:buClr>
              <a:buSzPct val="25000"/>
              <a:buFont typeface="Rambla"/>
              <a:buNone/>
            </a:pPr>
            <a:r>
              <a:rPr lang="en-AU" sz="1800"/>
              <a:t>Research Services/Intersect</a:t>
            </a:r>
          </a:p>
          <a:p>
            <a:pPr marL="0" marR="0" lvl="0" indent="0" algn="l" rtl="0">
              <a:spcBef>
                <a:spcPts val="400"/>
              </a:spcBef>
              <a:spcAft>
                <a:spcPts val="0"/>
              </a:spcAft>
              <a:buClr>
                <a:schemeClr val="dk1"/>
              </a:buClr>
              <a:buSzPct val="25000"/>
              <a:buFont typeface="Rambla"/>
              <a:buNone/>
            </a:pPr>
            <a:r>
              <a:rPr lang="en-AU" sz="1800" u="sng">
                <a:solidFill>
                  <a:schemeClr val="hlink"/>
                </a:solidFill>
                <a:hlinkClick r:id="rId3"/>
              </a:rPr>
              <a:t>ptobias2@une.edu.au</a:t>
            </a:r>
          </a:p>
          <a:p>
            <a:pPr marL="0" marR="0" lvl="0" indent="0" algn="l" rtl="0">
              <a:spcBef>
                <a:spcPts val="400"/>
              </a:spcBef>
              <a:spcAft>
                <a:spcPts val="0"/>
              </a:spcAft>
              <a:buClr>
                <a:schemeClr val="dk1"/>
              </a:buClr>
              <a:buSzPct val="25000"/>
              <a:buFont typeface="Rambla"/>
              <a:buNone/>
            </a:pPr>
            <a:r>
              <a:rPr lang="en-AU" sz="1800"/>
              <a:t>02 6773 5403</a:t>
            </a:r>
          </a:p>
        </p:txBody>
      </p:sp>
      <p:sp>
        <p:nvSpPr>
          <p:cNvPr id="252" name="Shape 252"/>
          <p:cNvSpPr txBox="1">
            <a:spLocks noGrp="1"/>
          </p:cNvSpPr>
          <p:nvPr>
            <p:ph type="subTitle" idx="4294967295"/>
          </p:nvPr>
        </p:nvSpPr>
        <p:spPr>
          <a:xfrm>
            <a:off x="829850" y="2968450"/>
            <a:ext cx="3525000" cy="17526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25000"/>
              <a:buFont typeface="Rambla"/>
              <a:buNone/>
            </a:pPr>
            <a:r>
              <a:rPr lang="en-AU" b="1"/>
              <a:t>Thomas Reeson</a:t>
            </a:r>
          </a:p>
          <a:p>
            <a:pPr marL="0" marR="0" lvl="0" indent="0" algn="l" rtl="0">
              <a:spcBef>
                <a:spcPts val="400"/>
              </a:spcBef>
              <a:spcAft>
                <a:spcPts val="0"/>
              </a:spcAft>
              <a:buClr>
                <a:schemeClr val="dk1"/>
              </a:buClr>
              <a:buSzPct val="25000"/>
              <a:buFont typeface="Rambla"/>
              <a:buNone/>
            </a:pPr>
            <a:r>
              <a:rPr lang="en-AU" sz="1800"/>
              <a:t>Research Data Librarian</a:t>
            </a:r>
          </a:p>
          <a:p>
            <a:pPr marL="0" marR="0" lvl="0" indent="0" algn="l" rtl="0">
              <a:spcBef>
                <a:spcPts val="400"/>
              </a:spcBef>
              <a:spcAft>
                <a:spcPts val="0"/>
              </a:spcAft>
              <a:buClr>
                <a:schemeClr val="dk1"/>
              </a:buClr>
              <a:buSzPct val="25000"/>
              <a:buFont typeface="Rambla"/>
              <a:buNone/>
            </a:pPr>
            <a:r>
              <a:rPr lang="en-AU" sz="1800"/>
              <a:t>University Library</a:t>
            </a:r>
          </a:p>
          <a:p>
            <a:pPr marL="0" lvl="0" indent="0" rtl="0">
              <a:spcBef>
                <a:spcPts val="400"/>
              </a:spcBef>
              <a:buClr>
                <a:schemeClr val="dk1"/>
              </a:buClr>
              <a:buSzPct val="25000"/>
              <a:buFont typeface="Rambla"/>
              <a:buNone/>
            </a:pPr>
            <a:r>
              <a:rPr lang="en-AU" sz="1800" u="sng">
                <a:solidFill>
                  <a:schemeClr val="hlink"/>
                </a:solidFill>
                <a:hlinkClick r:id="rId4"/>
              </a:rPr>
              <a:t>treeson@une.edu.au</a:t>
            </a:r>
          </a:p>
          <a:p>
            <a:pPr marL="0" marR="0" lvl="0" indent="0" algn="l" rtl="0">
              <a:spcBef>
                <a:spcPts val="400"/>
              </a:spcBef>
              <a:spcAft>
                <a:spcPts val="0"/>
              </a:spcAft>
              <a:buClr>
                <a:schemeClr val="dk1"/>
              </a:buClr>
              <a:buSzPct val="25000"/>
              <a:buFont typeface="Rambla"/>
              <a:buNone/>
            </a:pPr>
            <a:r>
              <a:rPr lang="en-AU" sz="1800"/>
              <a:t>02 6773 5989</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marL="0" lvl="0" indent="0" rtl="0">
              <a:lnSpc>
                <a:spcPct val="115000"/>
              </a:lnSpc>
              <a:spcBef>
                <a:spcPts val="0"/>
              </a:spcBef>
              <a:buNone/>
            </a:pPr>
            <a:r>
              <a:rPr lang="en-AU" sz="1400"/>
              <a:t>Institutional responsibilities:</a:t>
            </a:r>
          </a:p>
          <a:p>
            <a:pPr marL="0" lvl="0" indent="0" rtl="0">
              <a:lnSpc>
                <a:spcPct val="115000"/>
              </a:lnSpc>
              <a:spcBef>
                <a:spcPts val="0"/>
              </a:spcBef>
              <a:buNone/>
            </a:pPr>
            <a:endParaRPr sz="1400"/>
          </a:p>
          <a:p>
            <a:pPr marL="457200" lvl="0" indent="-292100" rtl="0">
              <a:lnSpc>
                <a:spcPct val="115000"/>
              </a:lnSpc>
              <a:spcBef>
                <a:spcPts val="0"/>
              </a:spcBef>
              <a:buSzPct val="100000"/>
              <a:buChar char="●"/>
            </a:pPr>
            <a:r>
              <a:rPr lang="en-AU" sz="1000"/>
              <a:t>Provide “</a:t>
            </a:r>
            <a:r>
              <a:rPr lang="en-AU" sz="1000" b="1">
                <a:solidFill>
                  <a:srgbClr val="FF0000"/>
                </a:solidFill>
              </a:rPr>
              <a:t>safe and secure storage of research data</a:t>
            </a:r>
            <a:r>
              <a:rPr lang="en-AU" sz="1000"/>
              <a:t>” (consistent with confidentiality, legislation, privacy rules), including:</a:t>
            </a:r>
          </a:p>
          <a:p>
            <a:pPr marL="914400" lvl="1" indent="-292100" rtl="0">
              <a:lnSpc>
                <a:spcPct val="115000"/>
              </a:lnSpc>
              <a:spcBef>
                <a:spcPts val="0"/>
              </a:spcBef>
              <a:buSzPct val="100000"/>
              <a:buChar char="○"/>
            </a:pPr>
            <a:r>
              <a:rPr lang="en-AU" sz="1000"/>
              <a:t>Preventing unauthorised access to research IT infrastructure, documents and data</a:t>
            </a:r>
          </a:p>
          <a:p>
            <a:pPr marL="914400" lvl="1" indent="-292100" rtl="0">
              <a:lnSpc>
                <a:spcPct val="115000"/>
              </a:lnSpc>
              <a:spcBef>
                <a:spcPts val="0"/>
              </a:spcBef>
              <a:buSzPct val="100000"/>
              <a:buChar char="○"/>
            </a:pPr>
            <a:r>
              <a:rPr lang="en-AU" sz="1000"/>
              <a:t>Protecting all IT hardware/software associated with research</a:t>
            </a:r>
          </a:p>
          <a:p>
            <a:pPr marL="457200" lvl="0" indent="-292100" rtl="0">
              <a:lnSpc>
                <a:spcPct val="115000"/>
              </a:lnSpc>
              <a:spcBef>
                <a:spcPts val="0"/>
              </a:spcBef>
              <a:buSzPct val="100000"/>
              <a:buChar char="●"/>
            </a:pPr>
            <a:r>
              <a:rPr lang="en-AU" sz="1000"/>
              <a:t>IT personnel and those holding the primary material must understand their responsibilities</a:t>
            </a:r>
          </a:p>
          <a:p>
            <a:pPr marL="457200" lvl="0" indent="-292100" rtl="0">
              <a:lnSpc>
                <a:spcPct val="115000"/>
              </a:lnSpc>
              <a:spcBef>
                <a:spcPts val="0"/>
              </a:spcBef>
              <a:buSzPct val="100000"/>
              <a:buChar char="●"/>
            </a:pPr>
            <a:r>
              <a:rPr lang="en-AU" sz="1000"/>
              <a:t>Maintain “</a:t>
            </a:r>
            <a:r>
              <a:rPr lang="en-AU" sz="1000" b="1">
                <a:solidFill>
                  <a:srgbClr val="FF0000"/>
                </a:solidFill>
              </a:rPr>
              <a:t>records of where research data are stored</a:t>
            </a:r>
            <a:r>
              <a:rPr lang="en-AU" sz="1000"/>
              <a:t>”</a:t>
            </a:r>
          </a:p>
          <a:p>
            <a:pPr marL="457200" lvl="0" indent="-292100" rtl="0">
              <a:lnSpc>
                <a:spcPct val="115000"/>
              </a:lnSpc>
              <a:spcBef>
                <a:spcPts val="0"/>
              </a:spcBef>
              <a:buSzPct val="100000"/>
              <a:buChar char="●"/>
            </a:pPr>
            <a:r>
              <a:rPr lang="en-AU" sz="1000"/>
              <a:t>Have policies on “</a:t>
            </a:r>
            <a:r>
              <a:rPr lang="en-AU" sz="1000" b="1">
                <a:solidFill>
                  <a:srgbClr val="FF0000"/>
                </a:solidFill>
              </a:rPr>
              <a:t>research data ownership and storage</a:t>
            </a:r>
            <a:r>
              <a:rPr lang="en-AU" sz="1000"/>
              <a:t>”</a:t>
            </a:r>
          </a:p>
          <a:p>
            <a:pPr marL="457200" lvl="0" indent="-292100" rtl="0">
              <a:lnSpc>
                <a:spcPct val="115000"/>
              </a:lnSpc>
              <a:spcBef>
                <a:spcPts val="0"/>
              </a:spcBef>
              <a:buSzPct val="100000"/>
              <a:buChar char="●"/>
            </a:pPr>
            <a:r>
              <a:rPr lang="en-AU" sz="1000" b="1"/>
              <a:t>“</a:t>
            </a:r>
            <a:r>
              <a:rPr lang="en-AU" sz="1000" b="1">
                <a:solidFill>
                  <a:srgbClr val="FF0000"/>
                </a:solidFill>
              </a:rPr>
              <a:t>Research data and primary materials must be stored in the safe and secure storage provided</a:t>
            </a:r>
            <a:r>
              <a:rPr lang="en-AU" sz="1000" b="1"/>
              <a:t>”</a:t>
            </a:r>
          </a:p>
          <a:p>
            <a:pPr marL="457200" lvl="0" indent="-292100" rtl="0">
              <a:lnSpc>
                <a:spcPct val="115000"/>
              </a:lnSpc>
              <a:spcBef>
                <a:spcPts val="0"/>
              </a:spcBef>
              <a:buSzPct val="100000"/>
              <a:buChar char="●"/>
            </a:pPr>
            <a:r>
              <a:rPr lang="en-AU" sz="1000"/>
              <a:t>University must support researchers in managing research data</a:t>
            </a:r>
          </a:p>
          <a:p>
            <a:pPr marL="457200" lvl="0" indent="-292100" rtl="0">
              <a:lnSpc>
                <a:spcPct val="115000"/>
              </a:lnSpc>
              <a:spcBef>
                <a:spcPts val="0"/>
              </a:spcBef>
              <a:buSzPct val="100000"/>
              <a:buChar char="●"/>
            </a:pPr>
            <a:r>
              <a:rPr lang="en-AU" sz="1000"/>
              <a:t>Projects that “</a:t>
            </a:r>
            <a:r>
              <a:rPr lang="en-AU" sz="1000" b="1">
                <a:solidFill>
                  <a:srgbClr val="FF0000"/>
                </a:solidFill>
              </a:rPr>
              <a:t>span several institutions</a:t>
            </a:r>
            <a:r>
              <a:rPr lang="en-AU" sz="1000"/>
              <a:t>” should have an agreement about storage</a:t>
            </a:r>
          </a:p>
          <a:p>
            <a:pPr marL="0" lvl="0" indent="0" rtl="0">
              <a:lnSpc>
                <a:spcPct val="115000"/>
              </a:lnSpc>
              <a:spcBef>
                <a:spcPts val="0"/>
              </a:spcBef>
              <a:buNone/>
            </a:pPr>
            <a:endParaRPr sz="1000"/>
          </a:p>
          <a:p>
            <a:pPr marL="0" lvl="0" indent="0" rtl="0">
              <a:lnSpc>
                <a:spcPct val="115000"/>
              </a:lnSpc>
              <a:spcBef>
                <a:spcPts val="0"/>
              </a:spcBef>
              <a:buNone/>
            </a:pPr>
            <a:endParaRPr sz="1000"/>
          </a:p>
        </p:txBody>
      </p:sp>
      <p:sp>
        <p:nvSpPr>
          <p:cNvPr id="102" name="Shape 102"/>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a:spcBef>
                <a:spcPts val="0"/>
              </a:spcBef>
              <a:buNone/>
            </a:pPr>
            <a:r>
              <a:rPr lang="en-AU" sz="2400">
                <a:solidFill>
                  <a:schemeClr val="dk1"/>
                </a:solidFill>
                <a:latin typeface="Arial"/>
                <a:ea typeface="Arial"/>
                <a:cs typeface="Arial"/>
                <a:sym typeface="Arial"/>
              </a:rPr>
              <a:t>Aust Code for the Responsible Conduct of Research (Sect. 2)</a:t>
            </a:r>
          </a:p>
        </p:txBody>
      </p:sp>
      <p:sp>
        <p:nvSpPr>
          <p:cNvPr id="103" name="Shape 103"/>
          <p:cNvSpPr txBox="1">
            <a:spLocks noGrp="1"/>
          </p:cNvSpPr>
          <p:nvPr>
            <p:ph type="body" idx="2"/>
          </p:nvPr>
        </p:nvSpPr>
        <p:spPr>
          <a:xfrm>
            <a:off x="4648200" y="1600200"/>
            <a:ext cx="4038600" cy="4526100"/>
          </a:xfrm>
          <a:prstGeom prst="rect">
            <a:avLst/>
          </a:prstGeom>
        </p:spPr>
        <p:txBody>
          <a:bodyPr lIns="91425" tIns="91425" rIns="91425" bIns="91425" anchor="t" anchorCtr="0">
            <a:noAutofit/>
          </a:bodyPr>
          <a:lstStyle/>
          <a:p>
            <a:pPr marL="0" lvl="0" indent="0" rtl="0">
              <a:lnSpc>
                <a:spcPct val="115000"/>
              </a:lnSpc>
              <a:spcBef>
                <a:spcPts val="480"/>
              </a:spcBef>
              <a:buNone/>
            </a:pPr>
            <a:r>
              <a:rPr lang="en-AU" sz="1400"/>
              <a:t>Researcher responsibilities:</a:t>
            </a:r>
          </a:p>
          <a:p>
            <a:pPr marL="0" lvl="0" indent="-69850" rtl="0">
              <a:lnSpc>
                <a:spcPct val="115000"/>
              </a:lnSpc>
              <a:spcBef>
                <a:spcPts val="480"/>
              </a:spcBef>
              <a:buClr>
                <a:schemeClr val="dk1"/>
              </a:buClr>
              <a:buSzPct val="78571"/>
              <a:buFont typeface="Arial"/>
              <a:buNone/>
            </a:pPr>
            <a:endParaRPr sz="1400"/>
          </a:p>
          <a:p>
            <a:pPr marL="457200" lvl="0" indent="-292100" rtl="0">
              <a:lnSpc>
                <a:spcPct val="115000"/>
              </a:lnSpc>
              <a:spcBef>
                <a:spcPts val="480"/>
              </a:spcBef>
              <a:buSzPct val="100000"/>
            </a:pPr>
            <a:r>
              <a:rPr lang="en-AU" sz="1000"/>
              <a:t>Retain data for “</a:t>
            </a:r>
            <a:r>
              <a:rPr lang="en-AU" sz="1000" b="1">
                <a:solidFill>
                  <a:srgbClr val="FF0000"/>
                </a:solidFill>
              </a:rPr>
              <a:t>sufficient time</a:t>
            </a:r>
            <a:r>
              <a:rPr lang="en-AU" sz="1000"/>
              <a:t>” and maybe even permanently</a:t>
            </a:r>
          </a:p>
          <a:p>
            <a:pPr marL="457200" lvl="0" indent="-292100" rtl="0">
              <a:lnSpc>
                <a:spcPct val="115000"/>
              </a:lnSpc>
              <a:spcBef>
                <a:spcPts val="480"/>
              </a:spcBef>
              <a:buSzPct val="100000"/>
            </a:pPr>
            <a:r>
              <a:rPr lang="en-AU" sz="1000"/>
              <a:t>Make available research data unless for “</a:t>
            </a:r>
            <a:r>
              <a:rPr lang="en-AU" sz="1000" b="1">
                <a:solidFill>
                  <a:srgbClr val="FF0000"/>
                </a:solidFill>
              </a:rPr>
              <a:t>ethical, privacy or confidentiality matters</a:t>
            </a:r>
            <a:r>
              <a:rPr lang="en-AU" sz="1000"/>
              <a:t>”</a:t>
            </a:r>
          </a:p>
          <a:p>
            <a:pPr marL="457200" lvl="0" indent="-292100" rtl="0">
              <a:lnSpc>
                <a:spcPct val="115000"/>
              </a:lnSpc>
              <a:spcBef>
                <a:spcPts val="480"/>
              </a:spcBef>
              <a:buSzPct val="100000"/>
            </a:pPr>
            <a:r>
              <a:rPr lang="en-AU" sz="1000"/>
              <a:t>If challenged, research data must be retained until resolved</a:t>
            </a:r>
          </a:p>
          <a:p>
            <a:pPr marL="457200" lvl="0" indent="-292100" rtl="0">
              <a:lnSpc>
                <a:spcPct val="115000"/>
              </a:lnSpc>
              <a:spcBef>
                <a:spcPts val="480"/>
              </a:spcBef>
              <a:buSzPct val="100000"/>
            </a:pPr>
            <a:r>
              <a:rPr lang="en-AU" sz="1000"/>
              <a:t>Must follow institutional policy for research data disposal</a:t>
            </a:r>
          </a:p>
          <a:p>
            <a:pPr marL="457200" lvl="0" indent="-292100" rtl="0">
              <a:lnSpc>
                <a:spcPct val="115000"/>
              </a:lnSpc>
              <a:spcBef>
                <a:spcPts val="480"/>
              </a:spcBef>
              <a:buSzPct val="100000"/>
            </a:pPr>
            <a:r>
              <a:rPr lang="en-AU" sz="1000"/>
              <a:t>Must keep records of research methods and data sources, even after research project</a:t>
            </a:r>
          </a:p>
          <a:p>
            <a:pPr marL="457200" lvl="0" indent="-292100" rtl="0">
              <a:lnSpc>
                <a:spcPct val="115000"/>
              </a:lnSpc>
              <a:spcBef>
                <a:spcPts val="480"/>
              </a:spcBef>
              <a:buSzPct val="100000"/>
            </a:pPr>
            <a:r>
              <a:rPr lang="en-AU" sz="1000"/>
              <a:t>Must ensure research data are “</a:t>
            </a:r>
            <a:r>
              <a:rPr lang="en-AU" sz="1000" b="1">
                <a:solidFill>
                  <a:srgbClr val="FF0000"/>
                </a:solidFill>
              </a:rPr>
              <a:t>safe and secure</a:t>
            </a:r>
            <a:r>
              <a:rPr lang="en-AU" sz="1000"/>
              <a:t>”</a:t>
            </a:r>
          </a:p>
          <a:p>
            <a:pPr marL="457200" lvl="0" indent="-292100" rtl="0">
              <a:lnSpc>
                <a:spcPct val="115000"/>
              </a:lnSpc>
              <a:spcBef>
                <a:spcPts val="480"/>
              </a:spcBef>
              <a:buSzPct val="100000"/>
            </a:pPr>
            <a:r>
              <a:rPr lang="en-AU" sz="1000"/>
              <a:t>Retain research data in a “</a:t>
            </a:r>
            <a:r>
              <a:rPr lang="en-AU" sz="1000" b="1">
                <a:solidFill>
                  <a:srgbClr val="FF0000"/>
                </a:solidFill>
              </a:rPr>
              <a:t>durable, indexed and retrievable form</a:t>
            </a:r>
            <a:r>
              <a:rPr lang="en-AU" sz="1000"/>
              <a:t>”</a:t>
            </a:r>
          </a:p>
          <a:p>
            <a:pPr marL="457200" lvl="0" indent="-292100" rtl="0">
              <a:lnSpc>
                <a:spcPct val="115000"/>
              </a:lnSpc>
              <a:spcBef>
                <a:spcPts val="480"/>
              </a:spcBef>
              <a:buSzPct val="100000"/>
            </a:pPr>
            <a:r>
              <a:rPr lang="en-AU" sz="1000"/>
              <a:t>Maintain a “</a:t>
            </a:r>
            <a:r>
              <a:rPr lang="en-AU" sz="1000" b="1">
                <a:solidFill>
                  <a:srgbClr val="FF0000"/>
                </a:solidFill>
              </a:rPr>
              <a:t>catalogue of research data in an accessible form</a:t>
            </a:r>
            <a:r>
              <a:rPr lang="en-AU" sz="1000"/>
              <a:t>”</a:t>
            </a:r>
          </a:p>
          <a:p>
            <a:pPr marL="457200" lvl="0" indent="-292100" rtl="0">
              <a:lnSpc>
                <a:spcPct val="115000"/>
              </a:lnSpc>
              <a:spcBef>
                <a:spcPts val="480"/>
              </a:spcBef>
              <a:buSzPct val="100000"/>
            </a:pPr>
            <a:r>
              <a:rPr lang="en-AU" sz="1000"/>
              <a:t>Maintain confidentiality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animEffect transition="in" filter="fade">
                                      <p:cBhvr>
                                        <p:cTn id="42" dur="1000"/>
                                        <p:tgtEl>
                                          <p:spTgt spid="1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8" end="8"/>
                                            </p:txEl>
                                          </p:spTgt>
                                        </p:tgtEl>
                                        <p:attrNameLst>
                                          <p:attrName>style.visibility</p:attrName>
                                        </p:attrNameLst>
                                      </p:cBhvr>
                                      <p:to>
                                        <p:strVal val="visible"/>
                                      </p:to>
                                    </p:set>
                                    <p:animEffect transition="in" filter="fade">
                                      <p:cBhvr>
                                        <p:cTn id="47" dur="1000"/>
                                        <p:tgtEl>
                                          <p:spTgt spid="1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xEl>
                                              <p:pRg st="9" end="9"/>
                                            </p:txEl>
                                          </p:spTgt>
                                        </p:tgtEl>
                                        <p:attrNameLst>
                                          <p:attrName>style.visibility</p:attrName>
                                        </p:attrNameLst>
                                      </p:cBhvr>
                                      <p:to>
                                        <p:strVal val="visible"/>
                                      </p:to>
                                    </p:set>
                                    <p:animEffect transition="in" filter="fade">
                                      <p:cBhvr>
                                        <p:cTn id="52" dur="1000"/>
                                        <p:tgtEl>
                                          <p:spTgt spid="10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1">
                                            <p:txEl>
                                              <p:pRg st="10" end="10"/>
                                            </p:txEl>
                                          </p:spTgt>
                                        </p:tgtEl>
                                        <p:attrNameLst>
                                          <p:attrName>style.visibility</p:attrName>
                                        </p:attrNameLst>
                                      </p:cBhvr>
                                      <p:to>
                                        <p:strVal val="visible"/>
                                      </p:to>
                                    </p:set>
                                    <p:animEffect transition="in" filter="fade">
                                      <p:cBhvr>
                                        <p:cTn id="57" dur="1000"/>
                                        <p:tgtEl>
                                          <p:spTgt spid="10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1">
                                            <p:txEl>
                                              <p:pRg st="11" end="11"/>
                                            </p:txEl>
                                          </p:spTgt>
                                        </p:tgtEl>
                                        <p:attrNameLst>
                                          <p:attrName>style.visibility</p:attrName>
                                        </p:attrNameLst>
                                      </p:cBhvr>
                                      <p:to>
                                        <p:strVal val="visible"/>
                                      </p:to>
                                    </p:set>
                                    <p:animEffect transition="in" filter="fade">
                                      <p:cBhvr>
                                        <p:cTn id="62" dur="1000"/>
                                        <p:tgtEl>
                                          <p:spTgt spid="10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1">
                                            <p:txEl>
                                              <p:pRg st="12" end="12"/>
                                            </p:txEl>
                                          </p:spTgt>
                                        </p:tgtEl>
                                        <p:attrNameLst>
                                          <p:attrName>style.visibility</p:attrName>
                                        </p:attrNameLst>
                                      </p:cBhvr>
                                      <p:to>
                                        <p:strVal val="visible"/>
                                      </p:to>
                                    </p:set>
                                    <p:animEffect transition="in" filter="fade">
                                      <p:cBhvr>
                                        <p:cTn id="67" dur="1000"/>
                                        <p:tgtEl>
                                          <p:spTgt spid="10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3">
                                            <p:txEl>
                                              <p:pRg st="0" end="0"/>
                                            </p:txEl>
                                          </p:spTgt>
                                        </p:tgtEl>
                                        <p:attrNameLst>
                                          <p:attrName>style.visibility</p:attrName>
                                        </p:attrNameLst>
                                      </p:cBhvr>
                                      <p:to>
                                        <p:strVal val="visible"/>
                                      </p:to>
                                    </p:set>
                                    <p:animEffect transition="in" filter="fade">
                                      <p:cBhvr>
                                        <p:cTn id="72" dur="1000"/>
                                        <p:tgtEl>
                                          <p:spTgt spid="10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3">
                                            <p:txEl>
                                              <p:pRg st="1" end="1"/>
                                            </p:txEl>
                                          </p:spTgt>
                                        </p:tgtEl>
                                        <p:attrNameLst>
                                          <p:attrName>style.visibility</p:attrName>
                                        </p:attrNameLst>
                                      </p:cBhvr>
                                      <p:to>
                                        <p:strVal val="visible"/>
                                      </p:to>
                                    </p:set>
                                    <p:animEffect transition="in" filter="fade">
                                      <p:cBhvr>
                                        <p:cTn id="77" dur="1000"/>
                                        <p:tgtEl>
                                          <p:spTgt spid="10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
                                            <p:txEl>
                                              <p:pRg st="2" end="2"/>
                                            </p:txEl>
                                          </p:spTgt>
                                        </p:tgtEl>
                                        <p:attrNameLst>
                                          <p:attrName>style.visibility</p:attrName>
                                        </p:attrNameLst>
                                      </p:cBhvr>
                                      <p:to>
                                        <p:strVal val="visible"/>
                                      </p:to>
                                    </p:set>
                                    <p:animEffect transition="in" filter="fade">
                                      <p:cBhvr>
                                        <p:cTn id="82" dur="1000"/>
                                        <p:tgtEl>
                                          <p:spTgt spid="103">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3">
                                            <p:txEl>
                                              <p:pRg st="3" end="3"/>
                                            </p:txEl>
                                          </p:spTgt>
                                        </p:tgtEl>
                                        <p:attrNameLst>
                                          <p:attrName>style.visibility</p:attrName>
                                        </p:attrNameLst>
                                      </p:cBhvr>
                                      <p:to>
                                        <p:strVal val="visible"/>
                                      </p:to>
                                    </p:set>
                                    <p:animEffect transition="in" filter="fade">
                                      <p:cBhvr>
                                        <p:cTn id="87" dur="1000"/>
                                        <p:tgtEl>
                                          <p:spTgt spid="103">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3">
                                            <p:txEl>
                                              <p:pRg st="4" end="4"/>
                                            </p:txEl>
                                          </p:spTgt>
                                        </p:tgtEl>
                                        <p:attrNameLst>
                                          <p:attrName>style.visibility</p:attrName>
                                        </p:attrNameLst>
                                      </p:cBhvr>
                                      <p:to>
                                        <p:strVal val="visible"/>
                                      </p:to>
                                    </p:set>
                                    <p:animEffect transition="in" filter="fade">
                                      <p:cBhvr>
                                        <p:cTn id="92" dur="1000"/>
                                        <p:tgtEl>
                                          <p:spTgt spid="103">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3">
                                            <p:txEl>
                                              <p:pRg st="5" end="5"/>
                                            </p:txEl>
                                          </p:spTgt>
                                        </p:tgtEl>
                                        <p:attrNameLst>
                                          <p:attrName>style.visibility</p:attrName>
                                        </p:attrNameLst>
                                      </p:cBhvr>
                                      <p:to>
                                        <p:strVal val="visible"/>
                                      </p:to>
                                    </p:set>
                                    <p:animEffect transition="in" filter="fade">
                                      <p:cBhvr>
                                        <p:cTn id="97" dur="1000"/>
                                        <p:tgtEl>
                                          <p:spTgt spid="10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03">
                                            <p:txEl>
                                              <p:pRg st="6" end="6"/>
                                            </p:txEl>
                                          </p:spTgt>
                                        </p:tgtEl>
                                        <p:attrNameLst>
                                          <p:attrName>style.visibility</p:attrName>
                                        </p:attrNameLst>
                                      </p:cBhvr>
                                      <p:to>
                                        <p:strVal val="visible"/>
                                      </p:to>
                                    </p:set>
                                    <p:animEffect transition="in" filter="fade">
                                      <p:cBhvr>
                                        <p:cTn id="102" dur="1000"/>
                                        <p:tgtEl>
                                          <p:spTgt spid="103">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3">
                                            <p:txEl>
                                              <p:pRg st="7" end="7"/>
                                            </p:txEl>
                                          </p:spTgt>
                                        </p:tgtEl>
                                        <p:attrNameLst>
                                          <p:attrName>style.visibility</p:attrName>
                                        </p:attrNameLst>
                                      </p:cBhvr>
                                      <p:to>
                                        <p:strVal val="visible"/>
                                      </p:to>
                                    </p:set>
                                    <p:animEffect transition="in" filter="fade">
                                      <p:cBhvr>
                                        <p:cTn id="107" dur="1000"/>
                                        <p:tgtEl>
                                          <p:spTgt spid="103">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3">
                                            <p:txEl>
                                              <p:pRg st="8" end="8"/>
                                            </p:txEl>
                                          </p:spTgt>
                                        </p:tgtEl>
                                        <p:attrNameLst>
                                          <p:attrName>style.visibility</p:attrName>
                                        </p:attrNameLst>
                                      </p:cBhvr>
                                      <p:to>
                                        <p:strVal val="visible"/>
                                      </p:to>
                                    </p:set>
                                    <p:animEffect transition="in" filter="fade">
                                      <p:cBhvr>
                                        <p:cTn id="112" dur="1000"/>
                                        <p:tgtEl>
                                          <p:spTgt spid="103">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3">
                                            <p:txEl>
                                              <p:pRg st="9" end="9"/>
                                            </p:txEl>
                                          </p:spTgt>
                                        </p:tgtEl>
                                        <p:attrNameLst>
                                          <p:attrName>style.visibility</p:attrName>
                                        </p:attrNameLst>
                                      </p:cBhvr>
                                      <p:to>
                                        <p:strVal val="visible"/>
                                      </p:to>
                                    </p:set>
                                    <p:animEffect transition="in" filter="fade">
                                      <p:cBhvr>
                                        <p:cTn id="117" dur="1000"/>
                                        <p:tgtEl>
                                          <p:spTgt spid="103">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3">
                                            <p:txEl>
                                              <p:pRg st="10" end="10"/>
                                            </p:txEl>
                                          </p:spTgt>
                                        </p:tgtEl>
                                        <p:attrNameLst>
                                          <p:attrName>style.visibility</p:attrName>
                                        </p:attrNameLst>
                                      </p:cBhvr>
                                      <p:to>
                                        <p:strVal val="visible"/>
                                      </p:to>
                                    </p:set>
                                    <p:animEffect transition="in" filter="fade">
                                      <p:cBhvr>
                                        <p:cTn id="122" dur="1000"/>
                                        <p:tgtEl>
                                          <p:spTgt spid="1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AU" sz="1400"/>
              <a:t>ARC Funding Agreement (2016 edition, effective 2018)</a:t>
            </a:r>
          </a:p>
          <a:p>
            <a:pPr marL="0" marR="0" lvl="0" indent="0" algn="l" rtl="0">
              <a:lnSpc>
                <a:spcPct val="115000"/>
              </a:lnSpc>
              <a:spcBef>
                <a:spcPts val="0"/>
              </a:spcBef>
              <a:spcAft>
                <a:spcPts val="0"/>
              </a:spcAft>
              <a:buClr>
                <a:schemeClr val="dk2"/>
              </a:buClr>
              <a:buSzPct val="25000"/>
              <a:buFont typeface="Arial"/>
              <a:buNone/>
            </a:pPr>
            <a:endParaRPr sz="1400"/>
          </a:p>
          <a:p>
            <a:pPr marL="0" marR="0" lvl="0" indent="0" algn="l" rtl="0">
              <a:lnSpc>
                <a:spcPct val="115000"/>
              </a:lnSpc>
              <a:spcBef>
                <a:spcPts val="0"/>
              </a:spcBef>
              <a:spcAft>
                <a:spcPts val="0"/>
              </a:spcAft>
              <a:buClr>
                <a:schemeClr val="dk2"/>
              </a:buClr>
              <a:buSzPct val="25000"/>
              <a:buFont typeface="Arial"/>
              <a:buNone/>
            </a:pPr>
            <a:r>
              <a:rPr lang="en-AU" sz="1000"/>
              <a:t>(19.2) For any Material produced under this Agreement, the </a:t>
            </a:r>
            <a:r>
              <a:rPr lang="en-AU" sz="1000" b="1">
                <a:solidFill>
                  <a:srgbClr val="FF0000"/>
                </a:solidFill>
              </a:rPr>
              <a:t>Administering Organisation must</a:t>
            </a:r>
            <a:r>
              <a:rPr lang="en-AU" sz="1000"/>
              <a:t> ensure that all Specified Personnel:</a:t>
            </a:r>
          </a:p>
          <a:p>
            <a:pPr marL="457200" marR="0" lvl="0" indent="-292100" algn="l" rtl="0">
              <a:lnSpc>
                <a:spcPct val="115000"/>
              </a:lnSpc>
              <a:spcBef>
                <a:spcPts val="0"/>
              </a:spcBef>
              <a:spcAft>
                <a:spcPts val="0"/>
              </a:spcAft>
              <a:buSzPct val="100000"/>
              <a:buAutoNum type="alphaUcPeriod"/>
            </a:pPr>
            <a:r>
              <a:rPr lang="en-AU" sz="1000" b="1">
                <a:solidFill>
                  <a:srgbClr val="FF0000"/>
                </a:solidFill>
              </a:rPr>
              <a:t>take reasonable care of, and safely store, any data</a:t>
            </a:r>
            <a:r>
              <a:rPr lang="en-AU" sz="1000"/>
              <a:t> or specimens or samples collected during, or resulting from, the conduct of their Project; </a:t>
            </a:r>
          </a:p>
          <a:p>
            <a:pPr marL="457200" marR="0" lvl="0" indent="-292100" algn="l" rtl="0">
              <a:lnSpc>
                <a:spcPct val="115000"/>
              </a:lnSpc>
              <a:spcBef>
                <a:spcPts val="0"/>
              </a:spcBef>
              <a:spcAft>
                <a:spcPts val="0"/>
              </a:spcAft>
              <a:buSzPct val="100000"/>
              <a:buAutoNum type="alphaUcPeriod"/>
            </a:pPr>
            <a:r>
              <a:rPr lang="en-AU" sz="1000"/>
              <a:t>make arrangements acceptable to the ARC for</a:t>
            </a:r>
            <a:r>
              <a:rPr lang="en-AU" sz="1000" b="1"/>
              <a:t> </a:t>
            </a:r>
            <a:r>
              <a:rPr lang="en-AU" sz="1000" b="1">
                <a:solidFill>
                  <a:srgbClr val="FF0000"/>
                </a:solidFill>
              </a:rPr>
              <a:t>lodgement with an appropriate museum or archive in Australia of data or specimens or samples collected during, or resulting from, their Project</a:t>
            </a:r>
          </a:p>
          <a:p>
            <a:pPr marL="0" marR="0" lvl="0" indent="0" algn="l" rtl="0">
              <a:lnSpc>
                <a:spcPct val="115000"/>
              </a:lnSpc>
              <a:spcBef>
                <a:spcPts val="0"/>
              </a:spcBef>
              <a:spcAft>
                <a:spcPts val="0"/>
              </a:spcAft>
              <a:buNone/>
            </a:pPr>
            <a:r>
              <a:rPr lang="en-AU" sz="1000"/>
              <a:t>(39.2) The Administering Organisation acknowledges that:</a:t>
            </a:r>
          </a:p>
          <a:p>
            <a:pPr marL="457200" marR="0" lvl="0" indent="-292100" algn="l" rtl="0">
              <a:lnSpc>
                <a:spcPct val="115000"/>
              </a:lnSpc>
              <a:spcBef>
                <a:spcPts val="0"/>
              </a:spcBef>
              <a:spcAft>
                <a:spcPts val="0"/>
              </a:spcAft>
              <a:buSzPct val="100000"/>
              <a:buAutoNum type="alphaUcPeriod" startAt="4"/>
            </a:pPr>
            <a:r>
              <a:rPr lang="en-AU" sz="1000"/>
              <a:t>in respect of data, including personal information, held in connection with this Agreement, </a:t>
            </a:r>
            <a:r>
              <a:rPr lang="en-AU" sz="1000" b="1">
                <a:solidFill>
                  <a:srgbClr val="FF0000"/>
                </a:solidFill>
              </a:rPr>
              <a:t>any unauthorised and intentional access, destruction, alteration, addition or impediment to access or usefulness of the data stored</a:t>
            </a:r>
            <a:r>
              <a:rPr lang="en-AU" sz="1000"/>
              <a:t> in any computer in the course of performing this Agreement </a:t>
            </a:r>
            <a:r>
              <a:rPr lang="en-AU" sz="1000" b="1">
                <a:solidFill>
                  <a:srgbClr val="FF0000"/>
                </a:solidFill>
              </a:rPr>
              <a:t>is an offence under Part 10.7 of the </a:t>
            </a:r>
            <a:r>
              <a:rPr lang="en-AU" sz="1000" b="1" i="1">
                <a:solidFill>
                  <a:srgbClr val="FF0000"/>
                </a:solidFill>
              </a:rPr>
              <a:t>Criminal Code Act 1995</a:t>
            </a:r>
            <a:r>
              <a:rPr lang="en-AU" sz="1000" b="1"/>
              <a:t> </a:t>
            </a:r>
            <a:r>
              <a:rPr lang="en-AU" sz="1000"/>
              <a:t>which may attract a substantial penalty, including imprisonment</a:t>
            </a:r>
          </a:p>
          <a:p>
            <a:pPr marL="0" marR="0" lvl="0" indent="0" algn="l" rtl="0">
              <a:lnSpc>
                <a:spcPct val="115000"/>
              </a:lnSpc>
              <a:spcBef>
                <a:spcPts val="0"/>
              </a:spcBef>
              <a:spcAft>
                <a:spcPts val="0"/>
              </a:spcAft>
              <a:buNone/>
            </a:pPr>
            <a:r>
              <a:rPr lang="en-AU" sz="1000"/>
              <a:t>(27.2) The </a:t>
            </a:r>
            <a:r>
              <a:rPr lang="en-AU" sz="1000" b="1">
                <a:solidFill>
                  <a:srgbClr val="FF0000"/>
                </a:solidFill>
              </a:rPr>
              <a:t>ARC may at any time conduct ad hoc on-site reviews</a:t>
            </a:r>
            <a:r>
              <a:rPr lang="en-AU" sz="1000"/>
              <a:t> to ensure that the terms of this Agreement are being, or were, met and that reports submitted to the ARC are an accurate statement of compliance by the Administering Organisation.</a:t>
            </a:r>
          </a:p>
        </p:txBody>
      </p:sp>
      <p:sp>
        <p:nvSpPr>
          <p:cNvPr id="109" name="Shape 109"/>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marL="0" lvl="0" indent="0" rtl="0">
              <a:spcBef>
                <a:spcPts val="0"/>
              </a:spcBef>
              <a:spcAft>
                <a:spcPts val="0"/>
              </a:spcAft>
              <a:buClr>
                <a:schemeClr val="dk2"/>
              </a:buClr>
              <a:buSzPct val="25000"/>
              <a:buFont typeface="Arial"/>
              <a:buNone/>
            </a:pPr>
            <a:r>
              <a:rPr lang="en-AU" sz="1400"/>
              <a:t>ARC Funding Rules (2016 edition, effective 2018)</a:t>
            </a:r>
          </a:p>
          <a:p>
            <a:pPr marL="0" lvl="0" indent="0" rtl="0">
              <a:lnSpc>
                <a:spcPct val="150000"/>
              </a:lnSpc>
              <a:spcBef>
                <a:spcPts val="0"/>
              </a:spcBef>
              <a:spcAft>
                <a:spcPts val="0"/>
              </a:spcAft>
              <a:buClr>
                <a:schemeClr val="dk2"/>
              </a:buClr>
              <a:buSzPct val="25000"/>
              <a:buFont typeface="Arial"/>
              <a:buNone/>
            </a:pPr>
            <a:endParaRPr sz="1000"/>
          </a:p>
          <a:p>
            <a:pPr marL="0" lvl="0" indent="0" rtl="0">
              <a:lnSpc>
                <a:spcPct val="150000"/>
              </a:lnSpc>
              <a:spcBef>
                <a:spcPts val="0"/>
              </a:spcBef>
              <a:buNone/>
            </a:pPr>
            <a:r>
              <a:rPr lang="en-AU" sz="1000"/>
              <a:t>(A11.5.2) Researchers and institutions have an obligation to care for and maintain research data in accordance with the Australian Code for the Responsible Conduct of Research (2007). </a:t>
            </a:r>
            <a:r>
              <a:rPr lang="en-AU" sz="1000" b="1">
                <a:solidFill>
                  <a:srgbClr val="FF0000"/>
                </a:solidFill>
              </a:rPr>
              <a:t>Researchers must outline briefly in their Proposal how they plan to manage research data arising from a Project</a:t>
            </a:r>
            <a:r>
              <a:rPr lang="en-AU" sz="1000">
                <a:solidFill>
                  <a:srgbClr val="FF0000"/>
                </a:solidFill>
              </a:rPr>
              <a:t>.</a:t>
            </a:r>
            <a:r>
              <a:rPr lang="en-AU" sz="1000"/>
              <a:t> The ARC </a:t>
            </a:r>
            <a:r>
              <a:rPr lang="en-AU" sz="1000" b="1">
                <a:solidFill>
                  <a:srgbClr val="FF0000"/>
                </a:solidFill>
              </a:rPr>
              <a:t>strongly encourages the depositing of data arising from a Project in an appropriate publically accessible subject and/or institutional repository</a:t>
            </a:r>
            <a:r>
              <a:rPr lang="en-AU" sz="1000"/>
              <a:t>. Where appropriate, the Final Report must outline how data has been made publicly accessible.</a:t>
            </a:r>
          </a:p>
        </p:txBody>
      </p:sp>
      <p:sp>
        <p:nvSpPr>
          <p:cNvPr id="110" name="Shape 110"/>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a:spcBef>
                <a:spcPts val="0"/>
              </a:spcBef>
              <a:buNone/>
            </a:pPr>
            <a:r>
              <a:rPr lang="en-AU" sz="2800">
                <a:solidFill>
                  <a:schemeClr val="dk1"/>
                </a:solidFill>
                <a:latin typeface="Arial"/>
                <a:ea typeface="Arial"/>
                <a:cs typeface="Arial"/>
                <a:sym typeface="Arial"/>
              </a:rPr>
              <a:t>Aust Research Council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214563" y="366183"/>
            <a:ext cx="6472200" cy="1524000"/>
          </a:xfrm>
          <a:prstGeom prst="rect">
            <a:avLst/>
          </a:prstGeom>
        </p:spPr>
        <p:txBody>
          <a:bodyPr lIns="91425" tIns="91425" rIns="91425" bIns="91425" anchor="ctr" anchorCtr="0">
            <a:noAutofit/>
          </a:bodyPr>
          <a:lstStyle/>
          <a:p>
            <a:pPr lvl="0" algn="l" rtl="0">
              <a:spcBef>
                <a:spcPts val="0"/>
              </a:spcBef>
              <a:buNone/>
            </a:pPr>
            <a:r>
              <a:rPr lang="en-AU" sz="2800">
                <a:solidFill>
                  <a:schemeClr val="dk1"/>
                </a:solidFill>
                <a:latin typeface="Arial"/>
                <a:ea typeface="Arial"/>
                <a:cs typeface="Arial"/>
                <a:sym typeface="Arial"/>
              </a:rPr>
              <a:t>New Journal standards (Education)</a:t>
            </a:r>
          </a:p>
        </p:txBody>
      </p:sp>
      <p:cxnSp>
        <p:nvCxnSpPr>
          <p:cNvPr id="116" name="Shape 116"/>
          <p:cNvCxnSpPr>
            <a:stCxn id="117" idx="2"/>
            <a:endCxn id="118" idx="0"/>
          </p:cNvCxnSpPr>
          <p:nvPr/>
        </p:nvCxnSpPr>
        <p:spPr>
          <a:xfrm>
            <a:off x="2189275" y="2565350"/>
            <a:ext cx="0" cy="2697300"/>
          </a:xfrm>
          <a:prstGeom prst="straightConnector1">
            <a:avLst/>
          </a:prstGeom>
          <a:noFill/>
          <a:ln w="38100" cap="flat" cmpd="sng">
            <a:solidFill>
              <a:srgbClr val="FF0000"/>
            </a:solidFill>
            <a:prstDash val="solid"/>
            <a:round/>
            <a:headEnd type="none" w="med" len="med"/>
            <a:tailEnd type="triangle" w="lg" len="lg"/>
          </a:ln>
        </p:spPr>
      </p:cxnSp>
      <p:sp>
        <p:nvSpPr>
          <p:cNvPr id="117" name="Shape 117"/>
          <p:cNvSpPr txBox="1"/>
          <p:nvPr/>
        </p:nvSpPr>
        <p:spPr>
          <a:xfrm>
            <a:off x="820975" y="2056550"/>
            <a:ext cx="2736600" cy="508800"/>
          </a:xfrm>
          <a:prstGeom prst="rect">
            <a:avLst/>
          </a:prstGeom>
          <a:noFill/>
          <a:ln>
            <a:noFill/>
          </a:ln>
        </p:spPr>
        <p:txBody>
          <a:bodyPr lIns="91425" tIns="91425" rIns="91425" bIns="91425" anchor="t" anchorCtr="0">
            <a:noAutofit/>
          </a:bodyPr>
          <a:lstStyle/>
          <a:p>
            <a:pPr lvl="0">
              <a:spcBef>
                <a:spcPts val="0"/>
              </a:spcBef>
              <a:buNone/>
            </a:pPr>
            <a:r>
              <a:rPr lang="en-AU"/>
              <a:t>No Open Access requirement</a:t>
            </a:r>
          </a:p>
        </p:txBody>
      </p:sp>
      <p:sp>
        <p:nvSpPr>
          <p:cNvPr id="118" name="Shape 118"/>
          <p:cNvSpPr txBox="1"/>
          <p:nvPr/>
        </p:nvSpPr>
        <p:spPr>
          <a:xfrm>
            <a:off x="820975" y="5262525"/>
            <a:ext cx="2736600" cy="508800"/>
          </a:xfrm>
          <a:prstGeom prst="rect">
            <a:avLst/>
          </a:prstGeom>
          <a:noFill/>
          <a:ln>
            <a:noFill/>
          </a:ln>
        </p:spPr>
        <p:txBody>
          <a:bodyPr lIns="91425" tIns="91425" rIns="91425" bIns="91425" anchor="t" anchorCtr="0">
            <a:noAutofit/>
          </a:bodyPr>
          <a:lstStyle/>
          <a:p>
            <a:pPr lvl="0" rtl="0">
              <a:spcBef>
                <a:spcPts val="0"/>
              </a:spcBef>
              <a:buNone/>
            </a:pPr>
            <a:r>
              <a:rPr lang="en-AU"/>
              <a:t>Full Open Access requirement</a:t>
            </a:r>
          </a:p>
        </p:txBody>
      </p:sp>
      <p:graphicFrame>
        <p:nvGraphicFramePr>
          <p:cNvPr id="119" name="Shape 119"/>
          <p:cNvGraphicFramePr/>
          <p:nvPr/>
        </p:nvGraphicFramePr>
        <p:xfrm>
          <a:off x="3719050" y="1489837"/>
          <a:ext cx="5171700" cy="4145310"/>
        </p:xfrm>
        <a:graphic>
          <a:graphicData uri="http://schemas.openxmlformats.org/drawingml/2006/table">
            <a:tbl>
              <a:tblPr>
                <a:noFill/>
                <a:tableStyleId>{2A137E72-9CE6-4C1F-BF3E-16F79D1E0B14}</a:tableStyleId>
              </a:tblPr>
              <a:tblGrid>
                <a:gridCol w="2440975"/>
                <a:gridCol w="2730725"/>
              </a:tblGrid>
              <a:tr h="374800">
                <a:tc gridSpan="2">
                  <a:txBody>
                    <a:bodyPr/>
                    <a:lstStyle/>
                    <a:p>
                      <a:pPr lvl="0" rtl="0">
                        <a:spcBef>
                          <a:spcPts val="0"/>
                        </a:spcBef>
                        <a:buNone/>
                      </a:pPr>
                      <a:r>
                        <a:rPr lang="en-AU" sz="1100">
                          <a:solidFill>
                            <a:srgbClr val="000000"/>
                          </a:solidFill>
                        </a:rPr>
                        <a:t>Ranging from:</a:t>
                      </a:r>
                    </a:p>
                  </a:txBody>
                  <a:tcPr marL="91425" marR="91425" marT="91425" marB="91425"/>
                </a:tc>
                <a:tc hMerge="1">
                  <a:txBody>
                    <a:bodyPr/>
                    <a:lstStyle/>
                    <a:p>
                      <a:endParaRPr lang="en-US"/>
                    </a:p>
                  </a:txBody>
                  <a:tcPr/>
                </a:tc>
              </a:tr>
              <a:tr h="921925">
                <a:tc>
                  <a:txBody>
                    <a:bodyPr/>
                    <a:lstStyle/>
                    <a:p>
                      <a:pPr lvl="0" rtl="0">
                        <a:lnSpc>
                          <a:spcPct val="100000"/>
                        </a:lnSpc>
                        <a:spcBef>
                          <a:spcPts val="1600"/>
                        </a:spcBef>
                        <a:buNone/>
                      </a:pPr>
                      <a:r>
                        <a:rPr lang="en-AU" sz="1100">
                          <a:solidFill>
                            <a:srgbClr val="000000"/>
                          </a:solidFill>
                        </a:rPr>
                        <a:t>No mention of data sharing or publication</a:t>
                      </a:r>
                    </a:p>
                  </a:txBody>
                  <a:tcPr marL="91425" marR="91425" marT="91425" marB="91425">
                    <a:solidFill>
                      <a:srgbClr val="93C47D"/>
                    </a:solidFill>
                  </a:tcPr>
                </a:tc>
                <a:tc>
                  <a:txBody>
                    <a:bodyPr/>
                    <a:lstStyle/>
                    <a:p>
                      <a:pPr lvl="0" rtl="0">
                        <a:lnSpc>
                          <a:spcPct val="100000"/>
                        </a:lnSpc>
                        <a:spcBef>
                          <a:spcPts val="1600"/>
                        </a:spcBef>
                        <a:buNone/>
                      </a:pPr>
                      <a:r>
                        <a:rPr lang="en-AU" sz="1100"/>
                        <a:t>e.g. </a:t>
                      </a:r>
                      <a:r>
                        <a:rPr lang="en-AU" sz="1100" i="1" u="sng">
                          <a:hlinkClick r:id="rId3"/>
                        </a:rPr>
                        <a:t>Australian Journal of Teacher Education</a:t>
                      </a:r>
                      <a:r>
                        <a:rPr lang="en-AU" sz="1100" i="1"/>
                        <a:t>, </a:t>
                      </a:r>
                      <a:r>
                        <a:rPr lang="en-AU" sz="1100" i="1" u="sng">
                          <a:hlinkClick r:id="rId3"/>
                        </a:rPr>
                        <a:t>Postcolonial Directions in Education</a:t>
                      </a:r>
                      <a:r>
                        <a:rPr lang="en-AU" sz="1100" i="1"/>
                        <a:t>, </a:t>
                      </a:r>
                      <a:r>
                        <a:rPr lang="en-AU" sz="1100" i="1" u="sng">
                          <a:hlinkClick r:id="rId4"/>
                        </a:rPr>
                        <a:t>Globalization</a:t>
                      </a:r>
                    </a:p>
                  </a:txBody>
                  <a:tcPr marL="91425" marR="91425" marT="91425" marB="91425">
                    <a:solidFill>
                      <a:srgbClr val="D9EAD3"/>
                    </a:solidFill>
                  </a:tcPr>
                </a:tc>
              </a:tr>
              <a:tr h="1073250">
                <a:tc>
                  <a:txBody>
                    <a:bodyPr/>
                    <a:lstStyle/>
                    <a:p>
                      <a:pPr lvl="0" rtl="0">
                        <a:lnSpc>
                          <a:spcPct val="100000"/>
                        </a:lnSpc>
                        <a:spcBef>
                          <a:spcPts val="1600"/>
                        </a:spcBef>
                        <a:buNone/>
                      </a:pPr>
                      <a:r>
                        <a:rPr lang="en-AU" sz="1100">
                          <a:solidFill>
                            <a:srgbClr val="000000"/>
                          </a:solidFill>
                        </a:rPr>
                        <a:t>Encourages data sharing (not mandatory)</a:t>
                      </a:r>
                    </a:p>
                  </a:txBody>
                  <a:tcPr marL="91425" marR="91425" marT="91425" marB="91425">
                    <a:solidFill>
                      <a:srgbClr val="FFD966"/>
                    </a:solidFill>
                  </a:tcPr>
                </a:tc>
                <a:tc>
                  <a:txBody>
                    <a:bodyPr/>
                    <a:lstStyle/>
                    <a:p>
                      <a:pPr lvl="0" rtl="0">
                        <a:lnSpc>
                          <a:spcPct val="100000"/>
                        </a:lnSpc>
                        <a:spcBef>
                          <a:spcPts val="1600"/>
                        </a:spcBef>
                        <a:buNone/>
                      </a:pPr>
                      <a:r>
                        <a:rPr lang="en-AU" sz="1100"/>
                        <a:t>e.g. </a:t>
                      </a:r>
                      <a:r>
                        <a:rPr lang="en-AU" sz="1100" i="1" u="sng">
                          <a:hlinkClick r:id="rId5"/>
                        </a:rPr>
                        <a:t>E-learning and Digital Media</a:t>
                      </a:r>
                      <a:r>
                        <a:rPr lang="en-AU" sz="1100" i="1"/>
                        <a:t>, </a:t>
                      </a:r>
                      <a:r>
                        <a:rPr lang="en-AU" sz="1100" i="1" u="sng">
                          <a:hlinkClick r:id="rId6"/>
                        </a:rPr>
                        <a:t>Mind, Brain, and Education</a:t>
                      </a:r>
                      <a:r>
                        <a:rPr lang="en-AU" sz="1100" i="1"/>
                        <a:t>, </a:t>
                      </a:r>
                      <a:r>
                        <a:rPr lang="en-AU" sz="1100" i="1" u="sng">
                          <a:hlinkClick r:id="rId4"/>
                        </a:rPr>
                        <a:t>Sex Education</a:t>
                      </a:r>
                      <a:r>
                        <a:rPr lang="en-AU" sz="1100" i="1"/>
                        <a:t>,  </a:t>
                      </a:r>
                    </a:p>
                  </a:txBody>
                  <a:tcPr marL="91425" marR="91425" marT="91425" marB="91425">
                    <a:solidFill>
                      <a:srgbClr val="FFF2CC"/>
                    </a:solidFill>
                  </a:tcPr>
                </a:tc>
              </a:tr>
              <a:tr h="770600">
                <a:tc>
                  <a:txBody>
                    <a:bodyPr/>
                    <a:lstStyle/>
                    <a:p>
                      <a:pPr lvl="0" rtl="0">
                        <a:lnSpc>
                          <a:spcPct val="100000"/>
                        </a:lnSpc>
                        <a:spcBef>
                          <a:spcPts val="1600"/>
                        </a:spcBef>
                        <a:buNone/>
                      </a:pPr>
                      <a:r>
                        <a:rPr lang="en-AU" sz="1100">
                          <a:solidFill>
                            <a:srgbClr val="000000"/>
                          </a:solidFill>
                        </a:rPr>
                        <a:t>Requiring statement of where data Author’s willingness to share underlying data</a:t>
                      </a:r>
                    </a:p>
                  </a:txBody>
                  <a:tcPr marL="91425" marR="91425" marT="91425" marB="91425">
                    <a:solidFill>
                      <a:srgbClr val="F6B26B"/>
                    </a:solidFill>
                  </a:tcPr>
                </a:tc>
                <a:tc>
                  <a:txBody>
                    <a:bodyPr/>
                    <a:lstStyle/>
                    <a:p>
                      <a:pPr lvl="0" rtl="0">
                        <a:lnSpc>
                          <a:spcPct val="100000"/>
                        </a:lnSpc>
                        <a:spcBef>
                          <a:spcPts val="1600"/>
                        </a:spcBef>
                        <a:buNone/>
                      </a:pPr>
                      <a:r>
                        <a:rPr lang="en-AU" sz="1100"/>
                        <a:t>e.g. </a:t>
                      </a:r>
                      <a:r>
                        <a:rPr lang="en-AU" sz="1100" i="1" u="sng">
                          <a:hlinkClick r:id="rId7"/>
                        </a:rPr>
                        <a:t>International Journal of Learning, Teaching and Educational Research</a:t>
                      </a:r>
                      <a:r>
                        <a:rPr lang="en-AU" sz="1100"/>
                        <a:t>, </a:t>
                      </a:r>
                      <a:r>
                        <a:rPr lang="en-AU" sz="1100" i="1" u="sng">
                          <a:hlinkClick r:id="rId8"/>
                        </a:rPr>
                        <a:t>International Journal of Child Care and Education Policy</a:t>
                      </a:r>
                    </a:p>
                  </a:txBody>
                  <a:tcPr marL="91425" marR="91425" marT="91425" marB="91425">
                    <a:solidFill>
                      <a:srgbClr val="FCE5CD"/>
                    </a:solidFill>
                  </a:tcPr>
                </a:tc>
              </a:tr>
              <a:tr h="921925">
                <a:tc>
                  <a:txBody>
                    <a:bodyPr/>
                    <a:lstStyle/>
                    <a:p>
                      <a:pPr lvl="0" rtl="0">
                        <a:lnSpc>
                          <a:spcPct val="100000"/>
                        </a:lnSpc>
                        <a:spcBef>
                          <a:spcPts val="1600"/>
                        </a:spcBef>
                        <a:buNone/>
                      </a:pPr>
                      <a:r>
                        <a:rPr lang="en-AU" sz="1100">
                          <a:solidFill>
                            <a:srgbClr val="000000"/>
                          </a:solidFill>
                        </a:rPr>
                        <a:t>Require all data underlying a journal article to be made available with no or minimal restrictions</a:t>
                      </a:r>
                    </a:p>
                  </a:txBody>
                  <a:tcPr marL="91425" marR="91425" marT="91425" marB="91425">
                    <a:solidFill>
                      <a:srgbClr val="E06666"/>
                    </a:solidFill>
                  </a:tcPr>
                </a:tc>
                <a:tc>
                  <a:txBody>
                    <a:bodyPr/>
                    <a:lstStyle/>
                    <a:p>
                      <a:pPr lvl="0" rtl="0">
                        <a:lnSpc>
                          <a:spcPct val="100000"/>
                        </a:lnSpc>
                        <a:spcBef>
                          <a:spcPts val="1600"/>
                        </a:spcBef>
                        <a:buNone/>
                      </a:pPr>
                      <a:r>
                        <a:rPr lang="en-AU" sz="1100"/>
                        <a:t>e.g. </a:t>
                      </a:r>
                      <a:r>
                        <a:rPr lang="en-AU" sz="1100" i="1" u="sng">
                          <a:hlinkClick r:id="rId9"/>
                        </a:rPr>
                        <a:t>Empirical Research in Vocational Education and Training </a:t>
                      </a:r>
                    </a:p>
                  </a:txBody>
                  <a:tcPr marL="91425" marR="91425" marT="91425" marB="91425">
                    <a:solidFill>
                      <a:srgbClr val="F4CCCC"/>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214563" y="366183"/>
            <a:ext cx="6472200" cy="1524000"/>
          </a:xfrm>
          <a:prstGeom prst="rect">
            <a:avLst/>
          </a:prstGeom>
        </p:spPr>
        <p:txBody>
          <a:bodyPr lIns="91425" tIns="91425" rIns="91425" bIns="91425" anchor="ctr" anchorCtr="0">
            <a:noAutofit/>
          </a:bodyPr>
          <a:lstStyle/>
          <a:p>
            <a:pPr lvl="0" algn="l" rtl="0">
              <a:spcBef>
                <a:spcPts val="0"/>
              </a:spcBef>
              <a:buNone/>
            </a:pPr>
            <a:r>
              <a:rPr lang="en-AU" sz="2400">
                <a:solidFill>
                  <a:srgbClr val="000000"/>
                </a:solidFill>
              </a:rPr>
              <a:t>Why these changes?</a:t>
            </a:r>
          </a:p>
        </p:txBody>
      </p:sp>
      <p:sp>
        <p:nvSpPr>
          <p:cNvPr id="125" name="Shape 125"/>
          <p:cNvSpPr txBox="1">
            <a:spLocks noGrp="1"/>
          </p:cNvSpPr>
          <p:nvPr>
            <p:ph type="body" idx="1"/>
          </p:nvPr>
        </p:nvSpPr>
        <p:spPr>
          <a:xfrm>
            <a:off x="457200" y="2133600"/>
            <a:ext cx="8229600" cy="3826200"/>
          </a:xfrm>
          <a:prstGeom prst="rect">
            <a:avLst/>
          </a:prstGeom>
        </p:spPr>
        <p:txBody>
          <a:bodyPr lIns="91425" tIns="91425" rIns="91425" bIns="91425" anchor="t" anchorCtr="0">
            <a:noAutofit/>
          </a:bodyPr>
          <a:lstStyle/>
          <a:p>
            <a:pPr marL="457200" lvl="0" indent="-317500" rtl="0">
              <a:lnSpc>
                <a:spcPct val="150000"/>
              </a:lnSpc>
              <a:spcBef>
                <a:spcPts val="0"/>
              </a:spcBef>
              <a:buSzPct val="100000"/>
            </a:pPr>
            <a:r>
              <a:rPr lang="en-AU" sz="1400"/>
              <a:t>Research data value between $AUD 1.9 billion (labour costs) and $AUD 6 billion (total expend) per annum</a:t>
            </a:r>
          </a:p>
          <a:p>
            <a:pPr marL="0" lvl="0" indent="457200" rtl="0">
              <a:lnSpc>
                <a:spcPct val="150000"/>
              </a:lnSpc>
              <a:spcBef>
                <a:spcPts val="0"/>
              </a:spcBef>
              <a:buNone/>
            </a:pPr>
            <a:r>
              <a:rPr lang="en-AU" sz="1400"/>
              <a:t>Estimated value of sharing research data, $1.4-$4.9 billion  (</a:t>
            </a:r>
            <a:r>
              <a:rPr lang="en-AU" sz="1400" u="sng">
                <a:solidFill>
                  <a:schemeClr val="hlink"/>
                </a:solidFill>
                <a:hlinkClick r:id="rId3"/>
              </a:rPr>
              <a:t>Houghton &amp; Gruen 2014</a:t>
            </a:r>
            <a:r>
              <a:rPr lang="en-AU" sz="1400"/>
              <a:t>)</a:t>
            </a:r>
          </a:p>
          <a:p>
            <a:pPr marL="457200" lvl="0" indent="-317500" rtl="0">
              <a:lnSpc>
                <a:spcPct val="150000"/>
              </a:lnSpc>
              <a:spcBef>
                <a:spcPts val="0"/>
              </a:spcBef>
              <a:buSzPct val="100000"/>
            </a:pPr>
            <a:r>
              <a:rPr lang="en-AU" sz="1400"/>
              <a:t>Data from journal articles still existing decreases by 17% per year (</a:t>
            </a:r>
            <a:r>
              <a:rPr lang="en-AU" sz="1400" u="sng">
                <a:solidFill>
                  <a:schemeClr val="hlink"/>
                </a:solidFill>
                <a:hlinkClick r:id="rId4"/>
              </a:rPr>
              <a:t>Vines et al 2014</a:t>
            </a:r>
            <a:r>
              <a:rPr lang="en-AU" sz="1400"/>
              <a:t>)</a:t>
            </a:r>
          </a:p>
          <a:p>
            <a:pPr marL="457200" lvl="0" indent="-317500" rtl="0">
              <a:lnSpc>
                <a:spcPct val="150000"/>
              </a:lnSpc>
              <a:spcBef>
                <a:spcPts val="0"/>
              </a:spcBef>
              <a:buSzPct val="100000"/>
            </a:pPr>
            <a:r>
              <a:rPr lang="en-AU" sz="1400"/>
              <a:t>Data sharing can lead to improved Research Impact and Engagement (</a:t>
            </a:r>
            <a:r>
              <a:rPr lang="en-AU" sz="1400" u="sng">
                <a:solidFill>
                  <a:schemeClr val="hlink"/>
                </a:solidFill>
                <a:hlinkClick r:id="rId5"/>
              </a:rPr>
              <a:t>ANDS</a:t>
            </a:r>
            <a:r>
              <a:rPr lang="en-AU" sz="1400"/>
              <a:t>)</a:t>
            </a:r>
          </a:p>
          <a:p>
            <a:pPr marL="457200" lvl="0" indent="-317500" rtl="0">
              <a:lnSpc>
                <a:spcPct val="150000"/>
              </a:lnSpc>
              <a:spcBef>
                <a:spcPts val="0"/>
              </a:spcBef>
              <a:buSzPct val="100000"/>
            </a:pPr>
            <a:r>
              <a:rPr lang="en-AU" sz="1400"/>
              <a:t>Data-linking in publications can improve citations (e.g., </a:t>
            </a:r>
            <a:r>
              <a:rPr lang="en-AU" sz="1400" u="sng">
                <a:solidFill>
                  <a:schemeClr val="hlink"/>
                </a:solidFill>
                <a:hlinkClick r:id="rId6"/>
              </a:rPr>
              <a:t>Drachen et al 2016</a:t>
            </a:r>
            <a:r>
              <a:rPr lang="en-AU" sz="1400"/>
              <a:t>)</a:t>
            </a:r>
          </a:p>
          <a:p>
            <a:pPr marL="0" lvl="0" indent="0" rtl="0">
              <a:spcBef>
                <a:spcPts val="0"/>
              </a:spcBef>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867800"/>
            <a:ext cx="8520600" cy="1122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AU"/>
              <a:t>How is UNE responding?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Shape 135"/>
          <p:cNvGraphicFramePr/>
          <p:nvPr/>
        </p:nvGraphicFramePr>
        <p:xfrm>
          <a:off x="473450" y="1523383"/>
          <a:ext cx="8197100" cy="4486810"/>
        </p:xfrm>
        <a:graphic>
          <a:graphicData uri="http://schemas.openxmlformats.org/drawingml/2006/table">
            <a:tbl>
              <a:tblPr>
                <a:noFill/>
                <a:tableStyleId>{2A137E72-9CE6-4C1F-BF3E-16F79D1E0B14}</a:tableStyleId>
              </a:tblPr>
              <a:tblGrid>
                <a:gridCol w="4083275"/>
                <a:gridCol w="4113825"/>
              </a:tblGrid>
              <a:tr h="455075">
                <a:tc gridSpan="2">
                  <a:txBody>
                    <a:bodyPr/>
                    <a:lstStyle/>
                    <a:p>
                      <a:pPr marL="0" marR="0" lvl="0" indent="0" algn="ctr" rtl="0">
                        <a:lnSpc>
                          <a:spcPct val="100000"/>
                        </a:lnSpc>
                        <a:spcBef>
                          <a:spcPts val="0"/>
                        </a:spcBef>
                        <a:spcAft>
                          <a:spcPts val="0"/>
                        </a:spcAft>
                        <a:buClr>
                          <a:srgbClr val="000000"/>
                        </a:buClr>
                        <a:buSzPct val="25000"/>
                        <a:buFont typeface="Arial"/>
                        <a:buNone/>
                      </a:pPr>
                      <a:r>
                        <a:rPr lang="en-AU" sz="1200" b="1" u="none" strike="noStrike" cap="none"/>
                        <a:t>Research Services Director/PVCR</a:t>
                      </a:r>
                    </a:p>
                  </a:txBody>
                  <a:tcPr marL="91425" marR="91425" marT="121900" marB="121900"/>
                </a:tc>
                <a:tc hMerge="1">
                  <a:txBody>
                    <a:bodyPr/>
                    <a:lstStyle/>
                    <a:p>
                      <a:endParaRPr lang="en-US"/>
                    </a:p>
                  </a:txBody>
                  <a:tcPr/>
                </a:tc>
              </a:tr>
              <a:tr h="372000">
                <a:tc gridSpan="2">
                  <a:txBody>
                    <a:bodyPr/>
                    <a:lstStyle/>
                    <a:p>
                      <a:pPr marL="609600" marR="0" lvl="0" indent="-387350" algn="l" rtl="0">
                        <a:lnSpc>
                          <a:spcPct val="100000"/>
                        </a:lnSpc>
                        <a:spcBef>
                          <a:spcPts val="0"/>
                        </a:spcBef>
                        <a:spcAft>
                          <a:spcPts val="0"/>
                        </a:spcAft>
                        <a:buClr>
                          <a:schemeClr val="dk1"/>
                        </a:buClr>
                        <a:buSzPct val="100000"/>
                        <a:buFont typeface="Arial"/>
                        <a:buChar char="●"/>
                      </a:pPr>
                      <a:r>
                        <a:rPr lang="en-AU" sz="1100" u="none" strike="noStrike" cap="none">
                          <a:solidFill>
                            <a:schemeClr val="dk1"/>
                          </a:solidFill>
                        </a:rPr>
                        <a:t>Corporate oversight of research data management (6a&amp;6b)</a:t>
                      </a:r>
                    </a:p>
                  </a:txBody>
                  <a:tcPr marL="91425" marR="91425" marT="121900" marB="121900"/>
                </a:tc>
                <a:tc hMerge="1">
                  <a:txBody>
                    <a:bodyPr/>
                    <a:lstStyle/>
                    <a:p>
                      <a:endParaRPr lang="en-US"/>
                    </a:p>
                  </a:txBody>
                  <a:tcPr/>
                </a:tc>
              </a:tr>
              <a:tr h="380525">
                <a:tc>
                  <a:txBody>
                    <a:bodyPr/>
                    <a:lstStyle/>
                    <a:p>
                      <a:pPr marL="0" marR="0" lvl="0" indent="0" algn="ctr" rtl="0">
                        <a:lnSpc>
                          <a:spcPct val="100000"/>
                        </a:lnSpc>
                        <a:spcBef>
                          <a:spcPts val="0"/>
                        </a:spcBef>
                        <a:spcAft>
                          <a:spcPts val="0"/>
                        </a:spcAft>
                        <a:buClr>
                          <a:srgbClr val="000000"/>
                        </a:buClr>
                        <a:buSzPct val="25000"/>
                        <a:buFont typeface="Arial"/>
                        <a:buNone/>
                      </a:pPr>
                      <a:r>
                        <a:rPr lang="en-AU" sz="1200" b="1" u="none" strike="noStrike" cap="none"/>
                        <a:t>University Librarian                         </a:t>
                      </a:r>
                    </a:p>
                  </a:txBody>
                  <a:tcPr marL="91425" marR="91425" marT="121900" marB="121900"/>
                </a:tc>
                <a:tc>
                  <a:txBody>
                    <a:bodyPr/>
                    <a:lstStyle/>
                    <a:p>
                      <a:pPr marL="0" marR="0" lvl="0" indent="0" algn="ctr" rtl="0">
                        <a:lnSpc>
                          <a:spcPct val="100000"/>
                        </a:lnSpc>
                        <a:spcBef>
                          <a:spcPts val="0"/>
                        </a:spcBef>
                        <a:spcAft>
                          <a:spcPts val="0"/>
                        </a:spcAft>
                        <a:buClr>
                          <a:schemeClr val="dk1"/>
                        </a:buClr>
                        <a:buSzPct val="25000"/>
                        <a:buFont typeface="Arial"/>
                        <a:buNone/>
                      </a:pPr>
                      <a:r>
                        <a:rPr lang="en-AU" sz="1200" b="1" u="none" strike="noStrike" cap="none">
                          <a:solidFill>
                            <a:schemeClr val="dk1"/>
                          </a:solidFill>
                        </a:rPr>
                        <a:t>ITD Director</a:t>
                      </a:r>
                    </a:p>
                  </a:txBody>
                  <a:tcPr marL="91425" marR="91425" marT="121900" marB="121900"/>
                </a:tc>
              </a:tr>
              <a:tr h="679175">
                <a:tc>
                  <a:txBody>
                    <a:bodyPr/>
                    <a:lstStyle/>
                    <a:p>
                      <a:pPr marL="609600" marR="0" lvl="0" indent="-387350" algn="l" rtl="0">
                        <a:lnSpc>
                          <a:spcPct val="100000"/>
                        </a:lnSpc>
                        <a:spcBef>
                          <a:spcPts val="0"/>
                        </a:spcBef>
                        <a:spcAft>
                          <a:spcPts val="0"/>
                        </a:spcAft>
                        <a:buClr>
                          <a:srgbClr val="000000"/>
                        </a:buClr>
                        <a:buSzPct val="100000"/>
                        <a:buFont typeface="Arial"/>
                        <a:buChar char="●"/>
                      </a:pPr>
                      <a:r>
                        <a:rPr lang="en-AU" sz="1100" u="sng" strike="noStrike" cap="none">
                          <a:solidFill>
                            <a:srgbClr val="FF0000"/>
                          </a:solidFill>
                        </a:rPr>
                        <a:t>Metadata store</a:t>
                      </a:r>
                      <a:r>
                        <a:rPr lang="en-AU" sz="1100" u="none" strike="noStrike" cap="none"/>
                        <a:t> (7a)</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Training (7b)</a:t>
                      </a:r>
                    </a:p>
                  </a:txBody>
                  <a:tcPr marL="91425" marR="91425" marT="121900" marB="121900"/>
                </a:tc>
                <a:tc>
                  <a:txBody>
                    <a:bodyPr/>
                    <a:lstStyle/>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Computer </a:t>
                      </a:r>
                      <a:r>
                        <a:rPr lang="en-AU" sz="1100" u="sng" strike="noStrike" cap="none">
                          <a:solidFill>
                            <a:srgbClr val="FF0000"/>
                          </a:solidFill>
                        </a:rPr>
                        <a:t>storage</a:t>
                      </a:r>
                      <a:r>
                        <a:rPr lang="en-AU" sz="1100" u="none" strike="noStrike" cap="none"/>
                        <a:t> for research data (7a)</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Technical support (7b)</a:t>
                      </a:r>
                    </a:p>
                  </a:txBody>
                  <a:tcPr marL="91425" marR="91425" marT="121900" marB="121900"/>
                </a:tc>
              </a:tr>
              <a:tr h="380525">
                <a:tc gridSpan="2">
                  <a:txBody>
                    <a:bodyPr/>
                    <a:lstStyle/>
                    <a:p>
                      <a:pPr marL="0" marR="0" lvl="0" indent="0" algn="ctr" rtl="0">
                        <a:lnSpc>
                          <a:spcPct val="100000"/>
                        </a:lnSpc>
                        <a:spcBef>
                          <a:spcPts val="0"/>
                        </a:spcBef>
                        <a:spcAft>
                          <a:spcPts val="0"/>
                        </a:spcAft>
                        <a:buClr>
                          <a:srgbClr val="000000"/>
                        </a:buClr>
                        <a:buSzPct val="25000"/>
                        <a:buFont typeface="Arial"/>
                        <a:buNone/>
                      </a:pPr>
                      <a:r>
                        <a:rPr lang="en-AU" sz="1200" b="1" u="none" strike="noStrike" cap="none"/>
                        <a:t>Heads of Schools &amp; Research Centres</a:t>
                      </a:r>
                    </a:p>
                  </a:txBody>
                  <a:tcPr marL="91425" marR="91425" marT="121900" marB="121900"/>
                </a:tc>
                <a:tc hMerge="1">
                  <a:txBody>
                    <a:bodyPr/>
                    <a:lstStyle/>
                    <a:p>
                      <a:endParaRPr lang="en-US"/>
                    </a:p>
                  </a:txBody>
                  <a:tcPr/>
                </a:tc>
              </a:tr>
              <a:tr h="525575">
                <a:tc gridSpan="2">
                  <a:txBody>
                    <a:bodyPr/>
                    <a:lstStyle/>
                    <a:p>
                      <a:pPr marL="609600" marR="0" lvl="0" indent="-387350" algn="l" rtl="0">
                        <a:lnSpc>
                          <a:spcPct val="100000"/>
                        </a:lnSpc>
                        <a:spcBef>
                          <a:spcPts val="0"/>
                        </a:spcBef>
                        <a:spcAft>
                          <a:spcPts val="0"/>
                        </a:spcAft>
                        <a:buClr>
                          <a:schemeClr val="dk1"/>
                        </a:buClr>
                        <a:buSzPct val="100000"/>
                        <a:buFont typeface="Arial"/>
                        <a:buChar char="●"/>
                      </a:pPr>
                      <a:r>
                        <a:rPr lang="en-AU" sz="1100" u="none" strike="noStrike" cap="none">
                          <a:solidFill>
                            <a:schemeClr val="dk1"/>
                          </a:solidFill>
                        </a:rPr>
                        <a:t>Implementing discipline-specific guidelines (8a)</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Engaging researchers (8c)</a:t>
                      </a:r>
                    </a:p>
                  </a:txBody>
                  <a:tcPr marL="91425" marR="91425" marT="121900" marB="121900"/>
                </a:tc>
                <a:tc hMerge="1">
                  <a:txBody>
                    <a:bodyPr/>
                    <a:lstStyle/>
                    <a:p>
                      <a:endParaRPr lang="en-US"/>
                    </a:p>
                  </a:txBody>
                  <a:tcPr/>
                </a:tc>
              </a:tr>
              <a:tr h="0">
                <a:tc gridSpan="2">
                  <a:txBody>
                    <a:bodyPr/>
                    <a:lstStyle/>
                    <a:p>
                      <a:pPr marL="0" marR="0" lvl="0" indent="0" algn="ctr" rtl="0">
                        <a:lnSpc>
                          <a:spcPct val="100000"/>
                        </a:lnSpc>
                        <a:spcBef>
                          <a:spcPts val="0"/>
                        </a:spcBef>
                        <a:spcAft>
                          <a:spcPts val="0"/>
                        </a:spcAft>
                        <a:buClr>
                          <a:srgbClr val="000000"/>
                        </a:buClr>
                        <a:buSzPct val="25000"/>
                        <a:buFont typeface="Arial"/>
                        <a:buNone/>
                      </a:pPr>
                      <a:r>
                        <a:rPr lang="en-AU" sz="1200" b="1" u="none" strike="noStrike" cap="none"/>
                        <a:t>Researcher</a:t>
                      </a:r>
                    </a:p>
                  </a:txBody>
                  <a:tcPr marL="91425" marR="91425" marT="121900" marB="121900"/>
                </a:tc>
                <a:tc hMerge="1">
                  <a:txBody>
                    <a:bodyPr/>
                    <a:lstStyle/>
                    <a:p>
                      <a:endParaRPr lang="en-US"/>
                    </a:p>
                  </a:txBody>
                  <a:tcPr/>
                </a:tc>
              </a:tr>
              <a:tr h="912050">
                <a:tc gridSpan="2">
                  <a:txBody>
                    <a:bodyPr/>
                    <a:lstStyle/>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Maintaining records of research data (i.e., data management plans) (9a)</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Managing data in durable and retrievable way (9b)</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Ensuring research data is stored in central storage (9c)</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Ensuring research data is recorded in metadata store (9c)</a:t>
                      </a:r>
                    </a:p>
                    <a:p>
                      <a:pPr marL="609600" marR="0" lvl="0" indent="-387350" algn="l" rtl="0">
                        <a:lnSpc>
                          <a:spcPct val="100000"/>
                        </a:lnSpc>
                        <a:spcBef>
                          <a:spcPts val="0"/>
                        </a:spcBef>
                        <a:spcAft>
                          <a:spcPts val="0"/>
                        </a:spcAft>
                        <a:buClr>
                          <a:srgbClr val="000000"/>
                        </a:buClr>
                        <a:buSzPct val="100000"/>
                        <a:buFont typeface="Arial"/>
                        <a:buChar char="●"/>
                      </a:pPr>
                      <a:r>
                        <a:rPr lang="en-AU" sz="1100" u="none" strike="noStrike" cap="none"/>
                        <a:t>Disposing of research data at end of retention period (9f)</a:t>
                      </a:r>
                    </a:p>
                  </a:txBody>
                  <a:tcPr marL="91425" marR="91425" marT="121900" marB="121900"/>
                </a:tc>
                <a:tc hMerge="1">
                  <a:txBody>
                    <a:bodyPr/>
                    <a:lstStyle/>
                    <a:p>
                      <a:endParaRPr lang="en-US"/>
                    </a:p>
                  </a:txBody>
                  <a:tcPr/>
                </a:tc>
              </a:tr>
            </a:tbl>
          </a:graphicData>
        </a:graphic>
      </p:graphicFrame>
      <p:sp>
        <p:nvSpPr>
          <p:cNvPr id="136" name="Shape 136"/>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rtl="0">
              <a:spcBef>
                <a:spcPts val="0"/>
              </a:spcBef>
              <a:buClr>
                <a:schemeClr val="dk1"/>
              </a:buClr>
              <a:buSzPct val="25000"/>
              <a:buFont typeface="Rambla"/>
              <a:buNone/>
            </a:pPr>
            <a:r>
              <a:rPr lang="en-AU" sz="2400">
                <a:solidFill>
                  <a:schemeClr val="dk1"/>
                </a:solidFill>
              </a:rPr>
              <a:t>Management and Storage of Research Data and Materials Policy (2012): </a:t>
            </a:r>
            <a:br>
              <a:rPr lang="en-AU" sz="2400">
                <a:solidFill>
                  <a:schemeClr val="dk1"/>
                </a:solidFill>
              </a:rPr>
            </a:br>
            <a:r>
              <a:rPr lang="en-AU" sz="2400">
                <a:solidFill>
                  <a:schemeClr val="dk1"/>
                </a:solidFill>
              </a:rPr>
              <a:t>Responsibilities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214563" y="274637"/>
            <a:ext cx="6472200" cy="1143000"/>
          </a:xfrm>
          <a:prstGeom prst="rect">
            <a:avLst/>
          </a:prstGeom>
        </p:spPr>
        <p:txBody>
          <a:bodyPr lIns="91425" tIns="91425" rIns="91425" bIns="91425" anchor="ctr" anchorCtr="0">
            <a:noAutofit/>
          </a:bodyPr>
          <a:lstStyle/>
          <a:p>
            <a:pPr lvl="0" algn="l" rtl="0">
              <a:spcBef>
                <a:spcPts val="0"/>
              </a:spcBef>
              <a:buClr>
                <a:schemeClr val="dk1"/>
              </a:buClr>
              <a:buSzPct val="25000"/>
              <a:buFont typeface="Rambla"/>
              <a:buNone/>
            </a:pPr>
            <a:r>
              <a:rPr lang="en-AU" sz="2400">
                <a:solidFill>
                  <a:schemeClr val="dk1"/>
                </a:solidFill>
              </a:rPr>
              <a:t>Management and Storage of Research Data and Materials Policy (2012): </a:t>
            </a:r>
            <a:br>
              <a:rPr lang="en-AU" sz="2400">
                <a:solidFill>
                  <a:schemeClr val="dk1"/>
                </a:solidFill>
              </a:rPr>
            </a:br>
            <a:r>
              <a:rPr lang="en-AU" sz="2400">
                <a:solidFill>
                  <a:schemeClr val="dk1"/>
                </a:solidFill>
              </a:rPr>
              <a:t>Guidelines</a:t>
            </a:r>
          </a:p>
        </p:txBody>
      </p:sp>
      <p:sp>
        <p:nvSpPr>
          <p:cNvPr id="142" name="Shape 14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609600" lvl="0" indent="-393700" rtl="0">
              <a:lnSpc>
                <a:spcPct val="115000"/>
              </a:lnSpc>
              <a:spcBef>
                <a:spcPts val="900"/>
              </a:spcBef>
              <a:buSzPct val="100000"/>
              <a:buFont typeface="Arial"/>
            </a:pPr>
            <a:r>
              <a:rPr lang="en-AU" sz="1400">
                <a:latin typeface="Arial"/>
                <a:ea typeface="Arial"/>
                <a:cs typeface="Arial"/>
                <a:sym typeface="Arial"/>
              </a:rPr>
              <a:t>Minimum retention drawing from the Code of Conduct</a:t>
            </a:r>
          </a:p>
          <a:p>
            <a:pPr marL="609600" lvl="0" indent="-393700" rtl="0">
              <a:lnSpc>
                <a:spcPct val="115000"/>
              </a:lnSpc>
              <a:spcBef>
                <a:spcPts val="900"/>
              </a:spcBef>
              <a:buSzPct val="100000"/>
              <a:buFont typeface="Arial"/>
            </a:pPr>
            <a:r>
              <a:rPr lang="en-AU" sz="1400">
                <a:latin typeface="Arial"/>
                <a:ea typeface="Arial"/>
                <a:cs typeface="Arial"/>
                <a:sym typeface="Arial"/>
              </a:rPr>
              <a:t>Ownership and custodianship of the research data collection</a:t>
            </a:r>
          </a:p>
          <a:p>
            <a:pPr marL="609600" lvl="0" indent="-393700" rtl="0">
              <a:lnSpc>
                <a:spcPct val="115000"/>
              </a:lnSpc>
              <a:spcBef>
                <a:spcPts val="900"/>
              </a:spcBef>
              <a:buSzPct val="100000"/>
              <a:buFont typeface="Arial"/>
            </a:pPr>
            <a:r>
              <a:rPr lang="en-AU" sz="1400">
                <a:latin typeface="Arial"/>
                <a:ea typeface="Arial"/>
                <a:cs typeface="Arial"/>
                <a:sym typeface="Arial"/>
              </a:rPr>
              <a:t>Research Collaboration agreements</a:t>
            </a:r>
          </a:p>
          <a:p>
            <a:pPr marL="609600" lvl="0" indent="-393700" rtl="0">
              <a:lnSpc>
                <a:spcPct val="115000"/>
              </a:lnSpc>
              <a:spcBef>
                <a:spcPts val="900"/>
              </a:spcBef>
              <a:buSzPct val="100000"/>
              <a:buFont typeface="Arial"/>
            </a:pPr>
            <a:r>
              <a:rPr lang="en-AU" sz="1400">
                <a:latin typeface="Arial"/>
                <a:ea typeface="Arial"/>
                <a:cs typeface="Arial"/>
                <a:sym typeface="Arial"/>
              </a:rPr>
              <a:t>Data accessibility standards</a:t>
            </a:r>
          </a:p>
          <a:p>
            <a:pPr marL="609600" lvl="0" indent="-393700" rtl="0">
              <a:lnSpc>
                <a:spcPct val="115000"/>
              </a:lnSpc>
              <a:spcBef>
                <a:spcPts val="900"/>
              </a:spcBef>
              <a:buSzPct val="100000"/>
              <a:buFont typeface="Arial"/>
            </a:pPr>
            <a:r>
              <a:rPr lang="en-AU" sz="1400">
                <a:latin typeface="Arial"/>
                <a:ea typeface="Arial"/>
                <a:cs typeface="Arial"/>
                <a:sym typeface="Arial"/>
              </a:rPr>
              <a:t>Disposal (not before retention period ends)</a:t>
            </a:r>
          </a:p>
        </p:txBody>
      </p:sp>
    </p:spTree>
  </p:cSld>
  <p:clrMapOvr>
    <a:masterClrMapping/>
  </p:clrMapOvr>
</p:sld>
</file>

<file path=ppt/theme/theme1.xml><?xml version="1.0" encoding="utf-8"?>
<a:theme xmlns:a="http://schemas.openxmlformats.org/drawingml/2006/main" name="Powerpoint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2712</Words>
  <Application>Microsoft Office PowerPoint</Application>
  <PresentationFormat>On-screen Show (4:3)</PresentationFormat>
  <Paragraphs>265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Lucida Sans</vt:lpstr>
      <vt:lpstr>Arial</vt:lpstr>
      <vt:lpstr>Rambla</vt:lpstr>
      <vt:lpstr>PowerpointTemplate</vt:lpstr>
      <vt:lpstr>Research Data Management</vt:lpstr>
      <vt:lpstr>Section 2. Mgmt of research data and primary materials, Aust Code for the Responsible Conduct of Research</vt:lpstr>
      <vt:lpstr>Aust Code for the Responsible Conduct of Research (Sect. 2)</vt:lpstr>
      <vt:lpstr>Aust Research Council</vt:lpstr>
      <vt:lpstr>New Journal standards (Education)</vt:lpstr>
      <vt:lpstr>Why these changes?</vt:lpstr>
      <vt:lpstr>How is UNE responding?</vt:lpstr>
      <vt:lpstr>Management and Storage of Research Data and Materials Policy (2012):  Responsibilities</vt:lpstr>
      <vt:lpstr>Management and Storage of Research Data and Materials Policy (2012):  Guidelines</vt:lpstr>
      <vt:lpstr>Management and Storage of Research Data and Materials Procedures (2017)</vt:lpstr>
      <vt:lpstr>Research Data Management Standards</vt:lpstr>
      <vt:lpstr>PowerPoint Presentation</vt:lpstr>
      <vt:lpstr>RDM Services at UNE</vt:lpstr>
      <vt:lpstr>Research Lifecycle</vt:lpstr>
      <vt:lpstr>PowerPoint Presentation</vt:lpstr>
      <vt:lpstr>Our services</vt:lpstr>
      <vt:lpstr>Resources</vt:lpstr>
      <vt:lpstr>Storing your Research Data</vt:lpstr>
      <vt:lpstr>Storing your Research Data</vt:lpstr>
      <vt:lpstr>Storing your Research Data</vt:lpstr>
      <vt:lpstr>Importance of description</vt:lpstr>
      <vt:lpstr>PowerPoint Presentation</vt:lpstr>
      <vt:lpstr>PowerPoint Presentation</vt:lpstr>
      <vt:lpstr>What to do next?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dc:title>
  <cp:lastModifiedBy>Thomas Reeson</cp:lastModifiedBy>
  <cp:revision>1</cp:revision>
  <dcterms:modified xsi:type="dcterms:W3CDTF">2017-07-12T05:20:02Z</dcterms:modified>
</cp:coreProperties>
</file>