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70" r:id="rId2"/>
    <p:sldId id="371" r:id="rId3"/>
    <p:sldId id="367" r:id="rId4"/>
    <p:sldId id="372" r:id="rId5"/>
    <p:sldId id="361" r:id="rId6"/>
    <p:sldId id="374" r:id="rId7"/>
    <p:sldId id="373" r:id="rId8"/>
    <p:sldId id="379" r:id="rId9"/>
    <p:sldId id="289" r:id="rId10"/>
    <p:sldId id="380" r:id="rId11"/>
    <p:sldId id="387" r:id="rId12"/>
    <p:sldId id="388" r:id="rId13"/>
    <p:sldId id="389" r:id="rId14"/>
    <p:sldId id="390" r:id="rId15"/>
    <p:sldId id="381" r:id="rId16"/>
    <p:sldId id="382" r:id="rId17"/>
    <p:sldId id="383" r:id="rId18"/>
    <p:sldId id="386" r:id="rId19"/>
    <p:sldId id="385" r:id="rId20"/>
    <p:sldId id="369" r:id="rId21"/>
    <p:sldId id="391" r:id="rId22"/>
  </p:sldIdLst>
  <p:sldSz cx="12190413" cy="6859588"/>
  <p:notesSz cx="6805613" cy="9939338"/>
  <p:custDataLst>
    <p:tags r:id="rId25"/>
  </p:custDataLst>
  <p:defaultTextStyle>
    <a:defPPr>
      <a:defRPr lang="zh-CN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838">
          <p15:clr>
            <a:srgbClr val="A4A3A4"/>
          </p15:clr>
        </p15:guide>
        <p15:guide id="3" pos="3839">
          <p15:clr>
            <a:srgbClr val="A4A3A4"/>
          </p15:clr>
        </p15:guide>
        <p15:guide id="4" pos="7196">
          <p15:clr>
            <a:srgbClr val="A4A3A4"/>
          </p15:clr>
        </p15:guide>
        <p15:guide id="5" pos="5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285"/>
    <a:srgbClr val="FF9933"/>
    <a:srgbClr val="38B1BF"/>
    <a:srgbClr val="00458E"/>
    <a:srgbClr val="8B8B8B"/>
    <a:srgbClr val="B11212"/>
    <a:srgbClr val="F5F5F5"/>
    <a:srgbClr val="022A4F"/>
    <a:srgbClr val="007ADE"/>
    <a:srgbClr val="0885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11" autoAdjust="0"/>
    <p:restoredTop sz="94660"/>
  </p:normalViewPr>
  <p:slideViewPr>
    <p:cSldViewPr>
      <p:cViewPr varScale="1">
        <p:scale>
          <a:sx n="116" d="100"/>
          <a:sy n="116" d="100"/>
        </p:scale>
        <p:origin x="594" y="138"/>
      </p:cViewPr>
      <p:guideLst>
        <p:guide orient="horz" pos="2160"/>
        <p:guide orient="horz" pos="3838"/>
        <p:guide pos="3839"/>
        <p:guide pos="7196"/>
        <p:guide pos="57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3" d="100"/>
          <a:sy n="83" d="100"/>
        </p:scale>
        <p:origin x="-3840" y="-96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C15E6-6BD2-4E4B-B1D4-218C26E1B228}" type="datetimeFigureOut">
              <a:rPr lang="zh-CN" altLang="en-US" smtClean="0"/>
              <a:t>2017/3/21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55EDCA-2189-4435-B38B-6F3C2C04435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569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7430C-5A66-4BD0-A971-34190B6C6019}" type="datetimeFigureOut">
              <a:rPr lang="zh-CN" altLang="en-US" smtClean="0"/>
              <a:t>2017/3/21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182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C173A-3DA8-4893-B28A-1E15F55C33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744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78715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941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384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437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623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7306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63427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6486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68557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64302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0657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2838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88684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3632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2627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0967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0865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342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4004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9188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7589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9515159"/>
      </p:ext>
    </p:extLst>
  </p:cSld>
  <p:clrMapOvr>
    <a:masterClrMapping/>
  </p:clrMapOvr>
  <p:transition spd="slow" advClick="0" advTm="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两栏内容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6118941"/>
      </p:ext>
    </p:extLst>
  </p:cSld>
  <p:clrMapOvr>
    <a:masterClrMapping/>
  </p:clrMapOvr>
  <p:transition spd="slow" advClick="0" advTm="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两栏内容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5"/>
          <p:cNvSpPr txBox="1"/>
          <p:nvPr userDrawn="1"/>
        </p:nvSpPr>
        <p:spPr>
          <a:xfrm>
            <a:off x="11075488" y="405458"/>
            <a:ext cx="5245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EEF1883-7A0E-4F66-9932-E581691AD397}" type="slidenum">
              <a:rPr lang="zh-CN" altLang="en-US" sz="200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‹#›</a:t>
            </a:fld>
            <a:endParaRPr lang="zh-CN" altLang="en-US" sz="1600" b="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3" name="直接连接符 2"/>
          <p:cNvCxnSpPr/>
          <p:nvPr userDrawn="1"/>
        </p:nvCxnSpPr>
        <p:spPr>
          <a:xfrm>
            <a:off x="0" y="909514"/>
            <a:ext cx="12200731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燕尾形 6"/>
          <p:cNvSpPr/>
          <p:nvPr userDrawn="1"/>
        </p:nvSpPr>
        <p:spPr>
          <a:xfrm>
            <a:off x="1586327" y="1"/>
            <a:ext cx="860084" cy="909514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55" y="14849"/>
            <a:ext cx="1080120" cy="87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140442"/>
      </p:ext>
    </p:extLst>
  </p:cSld>
  <p:clrMapOvr>
    <a:masterClrMapping/>
  </p:clrMapOvr>
  <p:transition spd="slow" advClick="0" advTm="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两栏内容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2637010"/>
      </p:ext>
    </p:extLst>
  </p:cSld>
  <p:clrMapOvr>
    <a:masterClrMapping/>
  </p:clrMapOvr>
  <p:transition spd="slow" advClick="0" advTm="0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2" r:id="rId2"/>
    <p:sldLayoutId id="2147483710" r:id="rId3"/>
    <p:sldLayoutId id="2147483713" r:id="rId4"/>
    <p:sldLayoutId id="2147483707" r:id="rId5"/>
  </p:sldLayoutIdLst>
  <p:transition spd="slow" advClick="0" advTm="0">
    <p:wipe/>
  </p:transition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e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12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g"/><Relationship Id="rId10" Type="http://schemas.openxmlformats.org/officeDocument/2006/relationships/image" Target="../media/image19.jpg"/><Relationship Id="rId4" Type="http://schemas.openxmlformats.org/officeDocument/2006/relationships/image" Target="../media/image13.png"/><Relationship Id="rId9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e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1" y="6406814"/>
            <a:ext cx="3041773" cy="452774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3041775" y="6406814"/>
            <a:ext cx="3063750" cy="452774"/>
          </a:xfrm>
          <a:prstGeom prst="rect">
            <a:avLst/>
          </a:prstGeom>
          <a:solidFill>
            <a:srgbClr val="C7C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6095207" y="6406814"/>
            <a:ext cx="3047603" cy="452774"/>
          </a:xfrm>
          <a:prstGeom prst="rect">
            <a:avLst/>
          </a:prstGeom>
          <a:solidFill>
            <a:srgbClr val="38B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9142810" y="6406814"/>
            <a:ext cx="3047603" cy="452774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0" y="-27390"/>
            <a:ext cx="3047603" cy="1234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3047603" y="-27390"/>
            <a:ext cx="3047603" cy="123423"/>
          </a:xfrm>
          <a:prstGeom prst="rect">
            <a:avLst/>
          </a:prstGeom>
          <a:solidFill>
            <a:srgbClr val="C7C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6095207" y="-27390"/>
            <a:ext cx="3047603" cy="123423"/>
          </a:xfrm>
          <a:prstGeom prst="rect">
            <a:avLst/>
          </a:prstGeom>
          <a:solidFill>
            <a:srgbClr val="38B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9142810" y="-27390"/>
            <a:ext cx="3047603" cy="123423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1388840" y="1189336"/>
            <a:ext cx="9412732" cy="1569644"/>
          </a:xfrm>
          <a:prstGeom prst="rect">
            <a:avLst/>
          </a:prstGeom>
          <a:noFill/>
          <a:ln>
            <a:noFill/>
          </a:ln>
          <a:effectLst>
            <a:glow rad="1905000">
              <a:srgbClr val="F14124">
                <a:alpha val="40000"/>
              </a:srgbClr>
            </a:glow>
            <a:softEdge rad="1270000"/>
          </a:effectLst>
        </p:spPr>
        <p:txBody>
          <a:bodyPr wrap="square" lIns="91423" tIns="45712" rIns="91423" bIns="45712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9933"/>
                </a:solidFill>
                <a:ea typeface="微软雅黑" pitchFamily="34" charset="-122"/>
              </a:rPr>
              <a:t>The value of </a:t>
            </a:r>
          </a:p>
          <a:p>
            <a:pPr algn="ctr"/>
            <a:r>
              <a:rPr lang="en-US" altLang="zh-CN" sz="3200" b="1" dirty="0">
                <a:solidFill>
                  <a:srgbClr val="FF9933"/>
                </a:solidFill>
                <a:ea typeface="微软雅黑" pitchFamily="34" charset="-122"/>
              </a:rPr>
              <a:t>information and information sharing</a:t>
            </a:r>
          </a:p>
          <a:p>
            <a:pPr algn="ctr"/>
            <a:r>
              <a:rPr lang="en-US" altLang="zh-CN" sz="3200" b="1" dirty="0">
                <a:solidFill>
                  <a:srgbClr val="FF9933"/>
                </a:solidFill>
                <a:ea typeface="微软雅黑" pitchFamily="34" charset="-122"/>
              </a:rPr>
              <a:t>in the Australian beef and sheep meat supply chains</a:t>
            </a:r>
            <a:endParaRPr lang="zh-CN" altLang="en-US" sz="3200" b="1" dirty="0">
              <a:solidFill>
                <a:srgbClr val="FF9933"/>
              </a:solidFill>
              <a:ea typeface="微软雅黑" pitchFamily="34" charset="-122"/>
            </a:endParaRPr>
          </a:p>
        </p:txBody>
      </p:sp>
      <p:cxnSp>
        <p:nvCxnSpPr>
          <p:cNvPr id="44" name="直接连接符 43"/>
          <p:cNvCxnSpPr/>
          <p:nvPr/>
        </p:nvCxnSpPr>
        <p:spPr>
          <a:xfrm>
            <a:off x="1721271" y="3733830"/>
            <a:ext cx="8747869" cy="8114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758" y="4069575"/>
            <a:ext cx="1666829" cy="1519086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4179059" y="4208315"/>
            <a:ext cx="2864498" cy="124160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dirty="0"/>
              <a:t>PhD Candidate:</a:t>
            </a:r>
          </a:p>
          <a:p>
            <a:pPr algn="ctr"/>
            <a:endParaRPr lang="en-US" altLang="zh-CN" dirty="0"/>
          </a:p>
          <a:p>
            <a:pPr algn="ctr"/>
            <a:r>
              <a:rPr lang="en-US" altLang="zh-CN" dirty="0"/>
              <a:t>Yue (Nikki) Zhang </a:t>
            </a:r>
            <a:endParaRPr lang="zh-CN" alt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7474360" y="4225036"/>
            <a:ext cx="2864498" cy="124160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800" dirty="0"/>
              <a:t>Supervisors: </a:t>
            </a:r>
          </a:p>
          <a:p>
            <a:pPr algn="ctr"/>
            <a:endParaRPr lang="en-US" altLang="zh-CN" sz="1800" dirty="0"/>
          </a:p>
          <a:p>
            <a:pPr algn="ctr"/>
            <a:r>
              <a:rPr lang="en-US" altLang="zh-CN" sz="1800" dirty="0"/>
              <a:t>Prof. Derek Baker</a:t>
            </a:r>
          </a:p>
          <a:p>
            <a:pPr algn="ctr"/>
            <a:r>
              <a:rPr lang="en-US" altLang="zh-CN" sz="1800" dirty="0"/>
              <a:t>Dr. Emilio Morales  </a:t>
            </a: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45794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64177" y="1294963"/>
            <a:ext cx="255090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zh-CN" sz="2000" b="1" dirty="0">
                <a:solidFill>
                  <a:schemeClr val="accent4"/>
                </a:solidFill>
                <a:ea typeface="微软雅黑" pitchFamily="34" charset="-122"/>
              </a:rPr>
              <a:t>Research questions</a:t>
            </a:r>
            <a:endParaRPr lang="zh-CN" altLang="en-US" sz="2000" b="1" dirty="0">
              <a:solidFill>
                <a:schemeClr val="accent4"/>
              </a:solidFill>
              <a:ea typeface="微软雅黑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89928" y="1279011"/>
            <a:ext cx="283482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b="1" dirty="0">
                <a:solidFill>
                  <a:schemeClr val="accent3"/>
                </a:solidFill>
                <a:ea typeface="微软雅黑" pitchFamily="34" charset="-122"/>
              </a:rPr>
              <a:t>Research objectives</a:t>
            </a:r>
            <a:endParaRPr lang="zh-CN" altLang="en-US" sz="2000" b="1" dirty="0">
              <a:solidFill>
                <a:schemeClr val="accent3"/>
              </a:solidFill>
              <a:ea typeface="微软雅黑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6095917" y="1847981"/>
            <a:ext cx="0" cy="4261197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85272" y="2162006"/>
            <a:ext cx="37058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altLang="zh-CN" sz="1600" dirty="0"/>
              <a:t>Q1: What is the key information and its measures?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89928" y="2162006"/>
            <a:ext cx="37058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600" dirty="0"/>
              <a:t>O1: </a:t>
            </a:r>
            <a:r>
              <a:rPr lang="en-AU" altLang="zh-CN" sz="1600" dirty="0"/>
              <a:t>To identify the key information and its measures.</a:t>
            </a:r>
          </a:p>
        </p:txBody>
      </p:sp>
      <p:sp>
        <p:nvSpPr>
          <p:cNvPr id="47" name="矩形 95"/>
          <p:cNvSpPr/>
          <p:nvPr/>
        </p:nvSpPr>
        <p:spPr>
          <a:xfrm>
            <a:off x="2799798" y="245513"/>
            <a:ext cx="6751792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ea typeface="微软雅黑" pitchFamily="34" charset="-122"/>
              </a:rPr>
              <a:t>Research questions and objectives</a:t>
            </a:r>
            <a:endParaRPr lang="zh-CN" altLang="en-US" sz="2800" b="1" dirty="0">
              <a:solidFill>
                <a:schemeClr val="accent4"/>
              </a:solidFill>
              <a:ea typeface="微软雅黑" pitchFamily="34" charset="-12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262670" y="2868847"/>
            <a:ext cx="37058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altLang="zh-CN" sz="1600" dirty="0"/>
              <a:t>Q2: What is the value of</a:t>
            </a:r>
            <a:r>
              <a:rPr lang="en-US" altLang="zh-CN" sz="1600" dirty="0"/>
              <a:t> </a:t>
            </a:r>
            <a:r>
              <a:rPr lang="en-AU" altLang="zh-CN" sz="1600" dirty="0"/>
              <a:t>key information</a:t>
            </a:r>
            <a:r>
              <a:rPr lang="zh-CN" altLang="en-US" sz="1600" dirty="0"/>
              <a:t>？</a:t>
            </a:r>
            <a:endParaRPr lang="en-AU" altLang="zh-CN" sz="1600" dirty="0"/>
          </a:p>
        </p:txBody>
      </p:sp>
      <p:sp>
        <p:nvSpPr>
          <p:cNvPr id="52" name="TextBox 51"/>
          <p:cNvSpPr txBox="1"/>
          <p:nvPr/>
        </p:nvSpPr>
        <p:spPr>
          <a:xfrm>
            <a:off x="7152832" y="2868847"/>
            <a:ext cx="37058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altLang="zh-CN" sz="1600" dirty="0"/>
              <a:t>O2</a:t>
            </a:r>
            <a:r>
              <a:rPr lang="en-US" altLang="zh-CN" sz="1600" dirty="0"/>
              <a:t>: </a:t>
            </a:r>
            <a:r>
              <a:rPr lang="en-AU" altLang="zh-CN" sz="1600" dirty="0"/>
              <a:t>To analyse the value of key information.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62670" y="3597052"/>
            <a:ext cx="37058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altLang="zh-CN" sz="1600" dirty="0"/>
              <a:t>Q3: What is the value of sharing key information</a:t>
            </a:r>
            <a:r>
              <a:rPr lang="zh-CN" altLang="en-US" sz="1600" dirty="0"/>
              <a:t>？</a:t>
            </a:r>
            <a:endParaRPr lang="en-AU" altLang="zh-CN" sz="1600" dirty="0"/>
          </a:p>
        </p:txBody>
      </p:sp>
      <p:sp>
        <p:nvSpPr>
          <p:cNvPr id="54" name="TextBox 53"/>
          <p:cNvSpPr txBox="1"/>
          <p:nvPr/>
        </p:nvSpPr>
        <p:spPr>
          <a:xfrm>
            <a:off x="7152832" y="3597052"/>
            <a:ext cx="37058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altLang="zh-CN" sz="1600" dirty="0"/>
              <a:t>O3</a:t>
            </a:r>
            <a:r>
              <a:rPr lang="en-US" altLang="zh-CN" sz="1600" dirty="0"/>
              <a:t>: </a:t>
            </a:r>
            <a:r>
              <a:rPr lang="en-AU" altLang="zh-CN" sz="1600" dirty="0"/>
              <a:t>To analyse the value of sharing key information.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220794" y="4346086"/>
            <a:ext cx="37058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altLang="zh-CN" sz="1600" dirty="0"/>
              <a:t>Q2: What is the value of</a:t>
            </a:r>
            <a:r>
              <a:rPr lang="en-US" altLang="zh-CN" sz="1600" dirty="0"/>
              <a:t> </a:t>
            </a:r>
            <a:r>
              <a:rPr lang="en-AU" altLang="zh-CN" sz="1600" dirty="0"/>
              <a:t>key information’s quantity and quality</a:t>
            </a:r>
            <a:r>
              <a:rPr lang="zh-CN" altLang="en-US" sz="1600" dirty="0"/>
              <a:t>？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152832" y="4330835"/>
            <a:ext cx="37058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altLang="zh-CN" sz="1600" dirty="0"/>
              <a:t>O4</a:t>
            </a:r>
            <a:r>
              <a:rPr lang="en-US" altLang="zh-CN" sz="1600" dirty="0"/>
              <a:t>: </a:t>
            </a:r>
            <a:r>
              <a:rPr lang="en-AU" altLang="zh-CN" sz="1600" dirty="0"/>
              <a:t>To analyse the value of information quality and quantity.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232588" y="5052927"/>
            <a:ext cx="37058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600" dirty="0"/>
              <a:t>Q5: What is the optimal mechanism for information sharing?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122750" y="5052927"/>
            <a:ext cx="37058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altLang="zh-CN" sz="1600" dirty="0"/>
              <a:t>O5</a:t>
            </a:r>
            <a:r>
              <a:rPr lang="en-US" altLang="zh-CN" sz="1600" dirty="0"/>
              <a:t>: </a:t>
            </a:r>
            <a:r>
              <a:rPr lang="en-AU" altLang="zh-CN" sz="1600" dirty="0"/>
              <a:t>To identify the optimal mechanism for information sharing.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142110" y="5684322"/>
            <a:ext cx="37058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altLang="zh-CN" sz="1600" dirty="0"/>
              <a:t>O6</a:t>
            </a:r>
            <a:r>
              <a:rPr lang="en-US" altLang="zh-CN" sz="1600" dirty="0"/>
              <a:t>: </a:t>
            </a:r>
            <a:r>
              <a:rPr lang="en-AU" altLang="zh-CN" sz="1600" dirty="0"/>
              <a:t>To characterise </a:t>
            </a:r>
            <a:r>
              <a:rPr lang="en-US" altLang="zh-CN" sz="1600" dirty="0"/>
              <a:t>the role of government or governing agencies in the optimal sharing.</a:t>
            </a:r>
            <a:endParaRPr lang="en-AU" altLang="zh-CN" sz="1600" dirty="0"/>
          </a:p>
        </p:txBody>
      </p:sp>
    </p:spTree>
    <p:extLst>
      <p:ext uri="{BB962C8B-B14F-4D97-AF65-F5344CB8AC3E}">
        <p14:creationId xmlns:p14="http://schemas.microsoft.com/office/powerpoint/2010/main" val="1012359147"/>
      </p:ext>
    </p:extLst>
  </p:cSld>
  <p:clrMapOvr>
    <a:masterClrMapping/>
  </p:clrMapOvr>
  <p:transition spd="slow" advClick="0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  <p:bldP spid="47" grpId="0"/>
      <p:bldP spid="48" grpId="0"/>
      <p:bldP spid="52" grpId="0"/>
      <p:bldP spid="53" grpId="0"/>
      <p:bldP spid="54" grpId="0"/>
      <p:bldP spid="57" grpId="0"/>
      <p:bldP spid="58" grpId="0"/>
      <p:bldP spid="59" grpId="0"/>
      <p:bldP spid="60" grpId="0"/>
      <p:bldP spid="6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组合 55"/>
          <p:cNvGrpSpPr/>
          <p:nvPr/>
        </p:nvGrpSpPr>
        <p:grpSpPr>
          <a:xfrm>
            <a:off x="3836926" y="2061642"/>
            <a:ext cx="977223" cy="3388559"/>
            <a:chOff x="1475656" y="1294656"/>
            <a:chExt cx="977223" cy="3790530"/>
          </a:xfrm>
        </p:grpSpPr>
        <p:sp>
          <p:nvSpPr>
            <p:cNvPr id="57" name="矩形 27"/>
            <p:cNvSpPr/>
            <p:nvPr/>
          </p:nvSpPr>
          <p:spPr>
            <a:xfrm>
              <a:off x="1475656" y="1294656"/>
              <a:ext cx="977223" cy="3790530"/>
            </a:xfrm>
            <a:custGeom>
              <a:avLst/>
              <a:gdLst>
                <a:gd name="connsiteX0" fmla="*/ 0 w 1512168"/>
                <a:gd name="connsiteY0" fmla="*/ 0 h 4025639"/>
                <a:gd name="connsiteX1" fmla="*/ 1512168 w 1512168"/>
                <a:gd name="connsiteY1" fmla="*/ 0 h 4025639"/>
                <a:gd name="connsiteX2" fmla="*/ 1512168 w 1512168"/>
                <a:gd name="connsiteY2" fmla="*/ 4025639 h 4025639"/>
                <a:gd name="connsiteX3" fmla="*/ 0 w 1512168"/>
                <a:gd name="connsiteY3" fmla="*/ 4025639 h 4025639"/>
                <a:gd name="connsiteX4" fmla="*/ 0 w 1512168"/>
                <a:gd name="connsiteY4" fmla="*/ 0 h 4025639"/>
                <a:gd name="connsiteX0" fmla="*/ 1512168 w 1603608"/>
                <a:gd name="connsiteY0" fmla="*/ 0 h 4025639"/>
                <a:gd name="connsiteX1" fmla="*/ 1512168 w 1603608"/>
                <a:gd name="connsiteY1" fmla="*/ 4025639 h 4025639"/>
                <a:gd name="connsiteX2" fmla="*/ 0 w 1603608"/>
                <a:gd name="connsiteY2" fmla="*/ 4025639 h 4025639"/>
                <a:gd name="connsiteX3" fmla="*/ 0 w 1603608"/>
                <a:gd name="connsiteY3" fmla="*/ 0 h 4025639"/>
                <a:gd name="connsiteX4" fmla="*/ 1603608 w 1603608"/>
                <a:gd name="connsiteY4" fmla="*/ 91440 h 4025639"/>
                <a:gd name="connsiteX0" fmla="*/ 1512168 w 1603608"/>
                <a:gd name="connsiteY0" fmla="*/ 4025639 h 4025639"/>
                <a:gd name="connsiteX1" fmla="*/ 0 w 1603608"/>
                <a:gd name="connsiteY1" fmla="*/ 4025639 h 4025639"/>
                <a:gd name="connsiteX2" fmla="*/ 0 w 1603608"/>
                <a:gd name="connsiteY2" fmla="*/ 0 h 4025639"/>
                <a:gd name="connsiteX3" fmla="*/ 1603608 w 1603608"/>
                <a:gd name="connsiteY3" fmla="*/ 91440 h 4025639"/>
                <a:gd name="connsiteX0" fmla="*/ 1512168 w 1512168"/>
                <a:gd name="connsiteY0" fmla="*/ 4025639 h 4025639"/>
                <a:gd name="connsiteX1" fmla="*/ 0 w 1512168"/>
                <a:gd name="connsiteY1" fmla="*/ 4025639 h 4025639"/>
                <a:gd name="connsiteX2" fmla="*/ 0 w 1512168"/>
                <a:gd name="connsiteY2" fmla="*/ 0 h 4025639"/>
                <a:gd name="connsiteX3" fmla="*/ 1462931 w 1512168"/>
                <a:gd name="connsiteY3" fmla="*/ 21102 h 4025639"/>
                <a:gd name="connsiteX0" fmla="*/ 1512168 w 1512168"/>
                <a:gd name="connsiteY0" fmla="*/ 4039706 h 4039706"/>
                <a:gd name="connsiteX1" fmla="*/ 0 w 1512168"/>
                <a:gd name="connsiteY1" fmla="*/ 4039706 h 4039706"/>
                <a:gd name="connsiteX2" fmla="*/ 0 w 1512168"/>
                <a:gd name="connsiteY2" fmla="*/ 14067 h 4039706"/>
                <a:gd name="connsiteX3" fmla="*/ 1462931 w 1512168"/>
                <a:gd name="connsiteY3" fmla="*/ 0 h 4039706"/>
                <a:gd name="connsiteX0" fmla="*/ 1512168 w 1512168"/>
                <a:gd name="connsiteY0" fmla="*/ 4026213 h 4026213"/>
                <a:gd name="connsiteX1" fmla="*/ 0 w 1512168"/>
                <a:gd name="connsiteY1" fmla="*/ 4026213 h 4026213"/>
                <a:gd name="connsiteX2" fmla="*/ 0 w 1512168"/>
                <a:gd name="connsiteY2" fmla="*/ 574 h 4026213"/>
                <a:gd name="connsiteX3" fmla="*/ 1471569 w 1512168"/>
                <a:gd name="connsiteY3" fmla="*/ 16938 h 4026213"/>
                <a:gd name="connsiteX0" fmla="*/ 1512168 w 1512168"/>
                <a:gd name="connsiteY0" fmla="*/ 4033619 h 4033619"/>
                <a:gd name="connsiteX1" fmla="*/ 0 w 1512168"/>
                <a:gd name="connsiteY1" fmla="*/ 4033619 h 4033619"/>
                <a:gd name="connsiteX2" fmla="*/ 0 w 1512168"/>
                <a:gd name="connsiteY2" fmla="*/ 7980 h 4033619"/>
                <a:gd name="connsiteX3" fmla="*/ 1488845 w 1512168"/>
                <a:gd name="connsiteY3" fmla="*/ 0 h 4033619"/>
                <a:gd name="connsiteX0" fmla="*/ 1512168 w 1512168"/>
                <a:gd name="connsiteY0" fmla="*/ 4025639 h 4025639"/>
                <a:gd name="connsiteX1" fmla="*/ 0 w 1512168"/>
                <a:gd name="connsiteY1" fmla="*/ 4025639 h 4025639"/>
                <a:gd name="connsiteX2" fmla="*/ 0 w 1512168"/>
                <a:gd name="connsiteY2" fmla="*/ 0 h 4025639"/>
                <a:gd name="connsiteX3" fmla="*/ 1497483 w 1512168"/>
                <a:gd name="connsiteY3" fmla="*/ 4193 h 4025639"/>
                <a:gd name="connsiteX0" fmla="*/ 1512168 w 1512168"/>
                <a:gd name="connsiteY0" fmla="*/ 4039704 h 4039704"/>
                <a:gd name="connsiteX1" fmla="*/ 0 w 1512168"/>
                <a:gd name="connsiteY1" fmla="*/ 4039704 h 4039704"/>
                <a:gd name="connsiteX2" fmla="*/ 0 w 1512168"/>
                <a:gd name="connsiteY2" fmla="*/ 14065 h 4039704"/>
                <a:gd name="connsiteX3" fmla="*/ 1506122 w 1512168"/>
                <a:gd name="connsiteY3" fmla="*/ 0 h 4039704"/>
                <a:gd name="connsiteX0" fmla="*/ 1512168 w 1532036"/>
                <a:gd name="connsiteY0" fmla="*/ 4039704 h 4039704"/>
                <a:gd name="connsiteX1" fmla="*/ 0 w 1532036"/>
                <a:gd name="connsiteY1" fmla="*/ 4039704 h 4039704"/>
                <a:gd name="connsiteX2" fmla="*/ 0 w 1532036"/>
                <a:gd name="connsiteY2" fmla="*/ 14065 h 4039704"/>
                <a:gd name="connsiteX3" fmla="*/ 1532036 w 1532036"/>
                <a:gd name="connsiteY3" fmla="*/ 0 h 4039704"/>
                <a:gd name="connsiteX0" fmla="*/ 1512168 w 1536268"/>
                <a:gd name="connsiteY0" fmla="*/ 4027775 h 4027775"/>
                <a:gd name="connsiteX1" fmla="*/ 0 w 1536268"/>
                <a:gd name="connsiteY1" fmla="*/ 4027775 h 4027775"/>
                <a:gd name="connsiteX2" fmla="*/ 0 w 1536268"/>
                <a:gd name="connsiteY2" fmla="*/ 2136 h 4027775"/>
                <a:gd name="connsiteX3" fmla="*/ 1536268 w 1536268"/>
                <a:gd name="connsiteY3" fmla="*/ 0 h 4027775"/>
                <a:gd name="connsiteX0" fmla="*/ 1512168 w 1548965"/>
                <a:gd name="connsiteY0" fmla="*/ 4025639 h 4025639"/>
                <a:gd name="connsiteX1" fmla="*/ 0 w 1548965"/>
                <a:gd name="connsiteY1" fmla="*/ 4025639 h 4025639"/>
                <a:gd name="connsiteX2" fmla="*/ 0 w 1548965"/>
                <a:gd name="connsiteY2" fmla="*/ 0 h 4025639"/>
                <a:gd name="connsiteX3" fmla="*/ 1548965 w 1548965"/>
                <a:gd name="connsiteY3" fmla="*/ 847 h 4025639"/>
                <a:gd name="connsiteX0" fmla="*/ 1512168 w 1553197"/>
                <a:gd name="connsiteY0" fmla="*/ 4030756 h 4030756"/>
                <a:gd name="connsiteX1" fmla="*/ 0 w 1553197"/>
                <a:gd name="connsiteY1" fmla="*/ 4030756 h 4030756"/>
                <a:gd name="connsiteX2" fmla="*/ 0 w 1553197"/>
                <a:gd name="connsiteY2" fmla="*/ 5117 h 4030756"/>
                <a:gd name="connsiteX3" fmla="*/ 1553197 w 1553197"/>
                <a:gd name="connsiteY3" fmla="*/ 0 h 4030756"/>
                <a:gd name="connsiteX0" fmla="*/ 1512168 w 1557429"/>
                <a:gd name="connsiteY0" fmla="*/ 4027774 h 4027774"/>
                <a:gd name="connsiteX1" fmla="*/ 0 w 1557429"/>
                <a:gd name="connsiteY1" fmla="*/ 4027774 h 4027774"/>
                <a:gd name="connsiteX2" fmla="*/ 0 w 1557429"/>
                <a:gd name="connsiteY2" fmla="*/ 2135 h 4027774"/>
                <a:gd name="connsiteX3" fmla="*/ 1557429 w 1557429"/>
                <a:gd name="connsiteY3" fmla="*/ 0 h 4027774"/>
                <a:gd name="connsiteX0" fmla="*/ 1512168 w 1561661"/>
                <a:gd name="connsiteY0" fmla="*/ 4025639 h 4025639"/>
                <a:gd name="connsiteX1" fmla="*/ 0 w 1561661"/>
                <a:gd name="connsiteY1" fmla="*/ 4025639 h 4025639"/>
                <a:gd name="connsiteX2" fmla="*/ 0 w 1561661"/>
                <a:gd name="connsiteY2" fmla="*/ 0 h 4025639"/>
                <a:gd name="connsiteX3" fmla="*/ 1561661 w 1561661"/>
                <a:gd name="connsiteY3" fmla="*/ 6811 h 4025639"/>
                <a:gd name="connsiteX0" fmla="*/ 1512168 w 1570126"/>
                <a:gd name="connsiteY0" fmla="*/ 4027774 h 4027774"/>
                <a:gd name="connsiteX1" fmla="*/ 0 w 1570126"/>
                <a:gd name="connsiteY1" fmla="*/ 4027774 h 4027774"/>
                <a:gd name="connsiteX2" fmla="*/ 0 w 1570126"/>
                <a:gd name="connsiteY2" fmla="*/ 2135 h 4027774"/>
                <a:gd name="connsiteX3" fmla="*/ 1570126 w 1570126"/>
                <a:gd name="connsiteY3" fmla="*/ 0 h 4027774"/>
                <a:gd name="connsiteX0" fmla="*/ 1512168 w 1574358"/>
                <a:gd name="connsiteY0" fmla="*/ 4025639 h 4025639"/>
                <a:gd name="connsiteX1" fmla="*/ 0 w 1574358"/>
                <a:gd name="connsiteY1" fmla="*/ 4025639 h 4025639"/>
                <a:gd name="connsiteX2" fmla="*/ 0 w 1574358"/>
                <a:gd name="connsiteY2" fmla="*/ 0 h 4025639"/>
                <a:gd name="connsiteX3" fmla="*/ 1574358 w 1574358"/>
                <a:gd name="connsiteY3" fmla="*/ 9793 h 4025639"/>
                <a:gd name="connsiteX0" fmla="*/ 1512168 w 1578590"/>
                <a:gd name="connsiteY0" fmla="*/ 4025639 h 4025639"/>
                <a:gd name="connsiteX1" fmla="*/ 0 w 1578590"/>
                <a:gd name="connsiteY1" fmla="*/ 4025639 h 4025639"/>
                <a:gd name="connsiteX2" fmla="*/ 0 w 1578590"/>
                <a:gd name="connsiteY2" fmla="*/ 0 h 4025639"/>
                <a:gd name="connsiteX3" fmla="*/ 1578590 w 1578590"/>
                <a:gd name="connsiteY3" fmla="*/ 847 h 402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8590" h="4025639">
                  <a:moveTo>
                    <a:pt x="1512168" y="4025639"/>
                  </a:moveTo>
                  <a:lnTo>
                    <a:pt x="0" y="4025639"/>
                  </a:lnTo>
                  <a:lnTo>
                    <a:pt x="0" y="0"/>
                  </a:lnTo>
                  <a:lnTo>
                    <a:pt x="1578590" y="847"/>
                  </a:lnTo>
                </a:path>
              </a:pathLst>
            </a:cu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cxnSp>
          <p:nvCxnSpPr>
            <p:cNvPr id="58" name="直接连接符 57"/>
            <p:cNvCxnSpPr/>
            <p:nvPr/>
          </p:nvCxnSpPr>
          <p:spPr>
            <a:xfrm>
              <a:off x="1475656" y="3101846"/>
              <a:ext cx="864096" cy="0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4484996" y="1827552"/>
            <a:ext cx="6146714" cy="906488"/>
            <a:chOff x="3099904" y="1452479"/>
            <a:chExt cx="7459798" cy="906488"/>
          </a:xfrm>
        </p:grpSpPr>
        <p:sp>
          <p:nvSpPr>
            <p:cNvPr id="59" name="矩形 1"/>
            <p:cNvSpPr/>
            <p:nvPr/>
          </p:nvSpPr>
          <p:spPr>
            <a:xfrm>
              <a:off x="3099904" y="1452479"/>
              <a:ext cx="7459798" cy="588250"/>
            </a:xfrm>
            <a:custGeom>
              <a:avLst/>
              <a:gdLst>
                <a:gd name="connsiteX0" fmla="*/ 0 w 6840760"/>
                <a:gd name="connsiteY0" fmla="*/ 0 h 888468"/>
                <a:gd name="connsiteX1" fmla="*/ 6840760 w 6840760"/>
                <a:gd name="connsiteY1" fmla="*/ 0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0 w 6840760"/>
                <a:gd name="connsiteY4" fmla="*/ 0 h 888468"/>
                <a:gd name="connsiteX0" fmla="*/ 0 w 6840760"/>
                <a:gd name="connsiteY0" fmla="*/ 0 h 888468"/>
                <a:gd name="connsiteX1" fmla="*/ 6465622 w 6840760"/>
                <a:gd name="connsiteY1" fmla="*/ 35169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0 w 6840760"/>
                <a:gd name="connsiteY4" fmla="*/ 0 h 888468"/>
                <a:gd name="connsiteX0" fmla="*/ 351693 w 6840760"/>
                <a:gd name="connsiteY0" fmla="*/ 0 h 888468"/>
                <a:gd name="connsiteX1" fmla="*/ 6465622 w 6840760"/>
                <a:gd name="connsiteY1" fmla="*/ 35169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351693 w 6840760"/>
                <a:gd name="connsiteY4" fmla="*/ 0 h 88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0760" h="888468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373288" y="1527970"/>
              <a:ext cx="470421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</a:rPr>
                <a:t> Product quality information</a:t>
              </a:r>
              <a:endParaRPr lang="zh-CN" altLang="en-US" sz="2400" b="1" dirty="0">
                <a:solidFill>
                  <a:schemeClr val="bg1"/>
                </a:solidFill>
              </a:endParaRPr>
            </a:p>
            <a:p>
              <a:endPara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845038" y="1500611"/>
            <a:ext cx="854394" cy="903005"/>
            <a:chOff x="3459946" y="1125538"/>
            <a:chExt cx="854394" cy="903005"/>
          </a:xfrm>
        </p:grpSpPr>
        <p:sp>
          <p:nvSpPr>
            <p:cNvPr id="60" name="等腰三角形 59"/>
            <p:cNvSpPr/>
            <p:nvPr/>
          </p:nvSpPr>
          <p:spPr>
            <a:xfrm flipV="1">
              <a:off x="3459946" y="1207397"/>
              <a:ext cx="854394" cy="821146"/>
            </a:xfrm>
            <a:prstGeom prst="triangl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615684" y="1125538"/>
              <a:ext cx="47000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rPr>
                <a:t>1</a:t>
              </a:r>
              <a:endParaRPr lang="zh-CN" altLang="en-US" sz="4000" b="1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484996" y="3468703"/>
            <a:ext cx="6146714" cy="588250"/>
            <a:chOff x="3099904" y="3252679"/>
            <a:chExt cx="7459798" cy="588250"/>
          </a:xfrm>
          <a:solidFill>
            <a:schemeClr val="accent4"/>
          </a:solidFill>
        </p:grpSpPr>
        <p:sp>
          <p:nvSpPr>
            <p:cNvPr id="64" name="矩形 1"/>
            <p:cNvSpPr/>
            <p:nvPr/>
          </p:nvSpPr>
          <p:spPr>
            <a:xfrm>
              <a:off x="3099904" y="3252679"/>
              <a:ext cx="7459798" cy="588250"/>
            </a:xfrm>
            <a:custGeom>
              <a:avLst/>
              <a:gdLst>
                <a:gd name="connsiteX0" fmla="*/ 0 w 6840760"/>
                <a:gd name="connsiteY0" fmla="*/ 0 h 888468"/>
                <a:gd name="connsiteX1" fmla="*/ 6840760 w 6840760"/>
                <a:gd name="connsiteY1" fmla="*/ 0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0 w 6840760"/>
                <a:gd name="connsiteY4" fmla="*/ 0 h 888468"/>
                <a:gd name="connsiteX0" fmla="*/ 0 w 6840760"/>
                <a:gd name="connsiteY0" fmla="*/ 0 h 888468"/>
                <a:gd name="connsiteX1" fmla="*/ 6465622 w 6840760"/>
                <a:gd name="connsiteY1" fmla="*/ 35169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0 w 6840760"/>
                <a:gd name="connsiteY4" fmla="*/ 0 h 888468"/>
                <a:gd name="connsiteX0" fmla="*/ 351693 w 6840760"/>
                <a:gd name="connsiteY0" fmla="*/ 0 h 888468"/>
                <a:gd name="connsiteX1" fmla="*/ 6465622 w 6840760"/>
                <a:gd name="connsiteY1" fmla="*/ 35169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351693 w 6840760"/>
                <a:gd name="connsiteY4" fmla="*/ 0 h 88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0760" h="888468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373286" y="3340286"/>
              <a:ext cx="5540773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</a:rPr>
                <a:t> Upstream inventory information 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845038" y="3141762"/>
            <a:ext cx="854394" cy="903005"/>
            <a:chOff x="3459946" y="2925738"/>
            <a:chExt cx="854394" cy="903005"/>
          </a:xfrm>
        </p:grpSpPr>
        <p:sp>
          <p:nvSpPr>
            <p:cNvPr id="65" name="等腰三角形 64"/>
            <p:cNvSpPr/>
            <p:nvPr/>
          </p:nvSpPr>
          <p:spPr>
            <a:xfrm flipV="1">
              <a:off x="3459946" y="3007597"/>
              <a:ext cx="854394" cy="821146"/>
            </a:xfrm>
            <a:prstGeom prst="triangl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650853" y="2925738"/>
              <a:ext cx="47000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rPr>
                <a:t>2</a:t>
              </a:r>
              <a:endParaRPr lang="zh-CN" altLang="en-US" sz="4000" b="1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484996" y="5124887"/>
            <a:ext cx="6146714" cy="588250"/>
            <a:chOff x="3099904" y="5020823"/>
            <a:chExt cx="7459798" cy="588250"/>
          </a:xfrm>
          <a:solidFill>
            <a:schemeClr val="accent4"/>
          </a:solidFill>
        </p:grpSpPr>
        <p:sp>
          <p:nvSpPr>
            <p:cNvPr id="69" name="矩形 1"/>
            <p:cNvSpPr/>
            <p:nvPr/>
          </p:nvSpPr>
          <p:spPr>
            <a:xfrm>
              <a:off x="3099904" y="5020823"/>
              <a:ext cx="7459798" cy="588250"/>
            </a:xfrm>
            <a:custGeom>
              <a:avLst/>
              <a:gdLst>
                <a:gd name="connsiteX0" fmla="*/ 0 w 6840760"/>
                <a:gd name="connsiteY0" fmla="*/ 0 h 888468"/>
                <a:gd name="connsiteX1" fmla="*/ 6840760 w 6840760"/>
                <a:gd name="connsiteY1" fmla="*/ 0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0 w 6840760"/>
                <a:gd name="connsiteY4" fmla="*/ 0 h 888468"/>
                <a:gd name="connsiteX0" fmla="*/ 0 w 6840760"/>
                <a:gd name="connsiteY0" fmla="*/ 0 h 888468"/>
                <a:gd name="connsiteX1" fmla="*/ 6465622 w 6840760"/>
                <a:gd name="connsiteY1" fmla="*/ 35169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0 w 6840760"/>
                <a:gd name="connsiteY4" fmla="*/ 0 h 888468"/>
                <a:gd name="connsiteX0" fmla="*/ 351693 w 6840760"/>
                <a:gd name="connsiteY0" fmla="*/ 0 h 888468"/>
                <a:gd name="connsiteX1" fmla="*/ 6465622 w 6840760"/>
                <a:gd name="connsiteY1" fmla="*/ 35169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351693 w 6840760"/>
                <a:gd name="connsiteY4" fmla="*/ 0 h 88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0760" h="888468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2" name="TextBox 24"/>
            <p:cNvSpPr txBox="1"/>
            <p:nvPr/>
          </p:nvSpPr>
          <p:spPr>
            <a:xfrm>
              <a:off x="4373288" y="5120546"/>
              <a:ext cx="583685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</a:rPr>
                <a:t> End consumer demand information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845038" y="4797946"/>
            <a:ext cx="854394" cy="903005"/>
            <a:chOff x="3459946" y="4693882"/>
            <a:chExt cx="854394" cy="903005"/>
          </a:xfrm>
        </p:grpSpPr>
        <p:sp>
          <p:nvSpPr>
            <p:cNvPr id="70" name="等腰三角形 69"/>
            <p:cNvSpPr/>
            <p:nvPr/>
          </p:nvSpPr>
          <p:spPr>
            <a:xfrm flipV="1">
              <a:off x="3459946" y="4775741"/>
              <a:ext cx="854394" cy="821146"/>
            </a:xfrm>
            <a:prstGeom prst="triangl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73" name="TextBox 25"/>
            <p:cNvSpPr txBox="1"/>
            <p:nvPr/>
          </p:nvSpPr>
          <p:spPr>
            <a:xfrm>
              <a:off x="3650853" y="4693882"/>
              <a:ext cx="47000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rPr>
                <a:t>3</a:t>
              </a:r>
              <a:endParaRPr lang="zh-CN" altLang="en-US" sz="4000" b="1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sp>
        <p:nvSpPr>
          <p:cNvPr id="74" name="TextBox 31"/>
          <p:cNvSpPr txBox="1"/>
          <p:nvPr/>
        </p:nvSpPr>
        <p:spPr>
          <a:xfrm rot="16200000">
            <a:off x="1702718" y="1831854"/>
            <a:ext cx="677108" cy="359130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accent3"/>
                </a:solidFill>
                <a:latin typeface="微软雅黑" pitchFamily="34" charset="-122"/>
                <a:ea typeface="微软雅黑" pitchFamily="34" charset="-122"/>
              </a:rPr>
              <a:t>Key information</a:t>
            </a:r>
            <a:endParaRPr lang="zh-CN" altLang="en-US" sz="3200" b="1" dirty="0">
              <a:solidFill>
                <a:schemeClr val="accent3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矩形 95"/>
          <p:cNvSpPr/>
          <p:nvPr/>
        </p:nvSpPr>
        <p:spPr>
          <a:xfrm>
            <a:off x="2799798" y="245513"/>
            <a:ext cx="3079384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Research focus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1214426"/>
      </p:ext>
    </p:extLst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21" name="直接连接符 2820"/>
          <p:cNvCxnSpPr/>
          <p:nvPr/>
        </p:nvCxnSpPr>
        <p:spPr>
          <a:xfrm rot="5400000">
            <a:off x="951421" y="3755228"/>
            <a:ext cx="357118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2" name="直接连接符 2821"/>
          <p:cNvCxnSpPr/>
          <p:nvPr/>
        </p:nvCxnSpPr>
        <p:spPr>
          <a:xfrm rot="5400000">
            <a:off x="3019641" y="3791760"/>
            <a:ext cx="357118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6" name="矩形 2835"/>
          <p:cNvSpPr/>
          <p:nvPr/>
        </p:nvSpPr>
        <p:spPr>
          <a:xfrm>
            <a:off x="6711982" y="3501800"/>
            <a:ext cx="184731" cy="188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95"/>
          <p:cNvSpPr/>
          <p:nvPr/>
        </p:nvSpPr>
        <p:spPr>
          <a:xfrm>
            <a:off x="2799798" y="245513"/>
            <a:ext cx="3079384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Research focus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2821"/>
          <p:cNvCxnSpPr/>
          <p:nvPr/>
        </p:nvCxnSpPr>
        <p:spPr>
          <a:xfrm rot="5400000">
            <a:off x="5112588" y="3791760"/>
            <a:ext cx="357118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93" y="1705708"/>
            <a:ext cx="1610687" cy="143518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8" t="17131" r="19418" b="6038"/>
          <a:stretch/>
        </p:blipFill>
        <p:spPr>
          <a:xfrm>
            <a:off x="2912741" y="1717119"/>
            <a:ext cx="1573645" cy="142377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91" b="18684"/>
          <a:stretch/>
        </p:blipFill>
        <p:spPr>
          <a:xfrm>
            <a:off x="5087944" y="1710653"/>
            <a:ext cx="1582476" cy="143024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947" y="1717119"/>
            <a:ext cx="1590984" cy="142377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260" y="1710653"/>
            <a:ext cx="1610686" cy="1430240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2912741" y="3577608"/>
            <a:ext cx="1616552" cy="2732506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breed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weight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certified</a:t>
            </a:r>
          </a:p>
          <a:p>
            <a:pPr lvl="0"/>
            <a:r>
              <a:rPr lang="en-US" altLang="zh-CN" sz="1800" dirty="0">
                <a:solidFill>
                  <a:schemeClr val="tx1"/>
                </a:solidFill>
              </a:rPr>
              <a:t>     credence </a:t>
            </a:r>
          </a:p>
          <a:p>
            <a:pPr lvl="0"/>
            <a:r>
              <a:rPr lang="en-US" altLang="zh-CN" sz="1800" dirty="0">
                <a:solidFill>
                  <a:schemeClr val="tx1"/>
                </a:solidFill>
              </a:rPr>
              <a:t>     attributes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MSA</a:t>
            </a:r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196947" y="3547470"/>
            <a:ext cx="1639322" cy="27626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US" altLang="zh-CN" sz="1800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altLang="zh-CN" sz="1800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shelf life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storage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brand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certified credence attributes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MSA</a:t>
            </a:r>
          </a:p>
          <a:p>
            <a:pPr lvl="0" algn="ctr"/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032998" y="3577608"/>
            <a:ext cx="1677515" cy="2732506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carcass quality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certified</a:t>
            </a:r>
          </a:p>
          <a:p>
            <a:pPr lvl="0"/>
            <a:r>
              <a:rPr lang="en-US" altLang="zh-CN" sz="1800" dirty="0">
                <a:solidFill>
                  <a:schemeClr val="tx1"/>
                </a:solidFill>
              </a:rPr>
              <a:t>     credence     </a:t>
            </a:r>
          </a:p>
          <a:p>
            <a:pPr lvl="0"/>
            <a:r>
              <a:rPr lang="en-US" altLang="zh-CN" sz="1800" dirty="0">
                <a:solidFill>
                  <a:schemeClr val="tx1"/>
                </a:solidFill>
              </a:rPr>
              <a:t>      attributes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MSA</a:t>
            </a:r>
            <a:endParaRPr lang="zh-CN" altLang="en-US" sz="1800" dirty="0">
              <a:solidFill>
                <a:schemeClr val="tx1"/>
              </a:solidFill>
            </a:endParaRPr>
          </a:p>
          <a:p>
            <a:pPr lvl="0"/>
            <a:endParaRPr lang="en-US" altLang="zh-CN" sz="1800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51793" y="3577608"/>
            <a:ext cx="1610687" cy="2732506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tx1"/>
                </a:solidFill>
              </a:rPr>
              <a:t>EBVs/</a:t>
            </a:r>
            <a:r>
              <a:rPr lang="en-AU" altLang="zh-CN" dirty="0">
                <a:solidFill>
                  <a:schemeClr val="tx1"/>
                </a:solidFill>
              </a:rPr>
              <a:t>ASBVs</a:t>
            </a:r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en-US" altLang="zh-CN" dirty="0">
                <a:solidFill>
                  <a:schemeClr val="tx1"/>
                </a:solidFill>
              </a:rPr>
              <a:t>regarding meat quality </a:t>
            </a:r>
          </a:p>
          <a:p>
            <a:endParaRPr lang="zh-CN" altLang="en-US" dirty="0">
              <a:solidFill>
                <a:schemeClr val="tx1"/>
              </a:solidFill>
            </a:endParaRPr>
          </a:p>
          <a:p>
            <a:pPr lvl="0"/>
            <a:endParaRPr lang="en-US" altLang="zh-CN" dirty="0">
              <a:solidFill>
                <a:schemeClr val="tx1"/>
              </a:solidFill>
            </a:endParaRPr>
          </a:p>
          <a:p>
            <a:pPr lvl="0" algn="ctr"/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9222261" y="3547470"/>
            <a:ext cx="1610686" cy="27626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tx1"/>
                </a:solidFill>
              </a:rPr>
              <a:t>preferences and related WTP for product quality dimensions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51" name="直接连接符 2821"/>
          <p:cNvCxnSpPr/>
          <p:nvPr/>
        </p:nvCxnSpPr>
        <p:spPr>
          <a:xfrm rot="5400000">
            <a:off x="7189931" y="3791760"/>
            <a:ext cx="357118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2821"/>
          <p:cNvCxnSpPr/>
          <p:nvPr/>
        </p:nvCxnSpPr>
        <p:spPr>
          <a:xfrm rot="5400000">
            <a:off x="9206155" y="3791761"/>
            <a:ext cx="357118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组合 5"/>
          <p:cNvGrpSpPr/>
          <p:nvPr/>
        </p:nvGrpSpPr>
        <p:grpSpPr>
          <a:xfrm>
            <a:off x="3075546" y="1039052"/>
            <a:ext cx="6146714" cy="588250"/>
            <a:chOff x="3099904" y="1452479"/>
            <a:chExt cx="7459798" cy="588250"/>
          </a:xfrm>
        </p:grpSpPr>
        <p:sp>
          <p:nvSpPr>
            <p:cNvPr id="56" name="矩形 1"/>
            <p:cNvSpPr/>
            <p:nvPr/>
          </p:nvSpPr>
          <p:spPr>
            <a:xfrm>
              <a:off x="3099904" y="1452479"/>
              <a:ext cx="7459798" cy="588250"/>
            </a:xfrm>
            <a:custGeom>
              <a:avLst/>
              <a:gdLst>
                <a:gd name="connsiteX0" fmla="*/ 0 w 6840760"/>
                <a:gd name="connsiteY0" fmla="*/ 0 h 888468"/>
                <a:gd name="connsiteX1" fmla="*/ 6840760 w 6840760"/>
                <a:gd name="connsiteY1" fmla="*/ 0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0 w 6840760"/>
                <a:gd name="connsiteY4" fmla="*/ 0 h 888468"/>
                <a:gd name="connsiteX0" fmla="*/ 0 w 6840760"/>
                <a:gd name="connsiteY0" fmla="*/ 0 h 888468"/>
                <a:gd name="connsiteX1" fmla="*/ 6465622 w 6840760"/>
                <a:gd name="connsiteY1" fmla="*/ 35169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0 w 6840760"/>
                <a:gd name="connsiteY4" fmla="*/ 0 h 888468"/>
                <a:gd name="connsiteX0" fmla="*/ 351693 w 6840760"/>
                <a:gd name="connsiteY0" fmla="*/ 0 h 888468"/>
                <a:gd name="connsiteX1" fmla="*/ 6465622 w 6840760"/>
                <a:gd name="connsiteY1" fmla="*/ 35169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351693 w 6840760"/>
                <a:gd name="connsiteY4" fmla="*/ 0 h 88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0760" h="888468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373288" y="1527970"/>
              <a:ext cx="46069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</a:rPr>
                <a:t> Product quality information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8171966"/>
      </p:ext>
    </p:extLst>
  </p:cSld>
  <p:clrMapOvr>
    <a:masterClrMapping/>
  </p:clrMapOvr>
  <p:transition spd="slow" advClick="0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22" name="直接连接符 2821"/>
          <p:cNvCxnSpPr/>
          <p:nvPr/>
        </p:nvCxnSpPr>
        <p:spPr>
          <a:xfrm rot="5400000">
            <a:off x="2862363" y="3826549"/>
            <a:ext cx="357118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6" name="矩形 2835"/>
          <p:cNvSpPr/>
          <p:nvPr/>
        </p:nvSpPr>
        <p:spPr>
          <a:xfrm>
            <a:off x="6711982" y="3501800"/>
            <a:ext cx="184731" cy="188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95"/>
          <p:cNvSpPr/>
          <p:nvPr/>
        </p:nvSpPr>
        <p:spPr>
          <a:xfrm>
            <a:off x="2799798" y="245513"/>
            <a:ext cx="3079384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Research focus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2821"/>
          <p:cNvCxnSpPr/>
          <p:nvPr/>
        </p:nvCxnSpPr>
        <p:spPr>
          <a:xfrm rot="5400000">
            <a:off x="5365252" y="3791761"/>
            <a:ext cx="357118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8" t="17131" r="19418" b="6038"/>
          <a:stretch/>
        </p:blipFill>
        <p:spPr>
          <a:xfrm>
            <a:off x="2335117" y="1717119"/>
            <a:ext cx="2151269" cy="142377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91" b="18684"/>
          <a:stretch/>
        </p:blipFill>
        <p:spPr>
          <a:xfrm>
            <a:off x="4809529" y="1710653"/>
            <a:ext cx="2187912" cy="143024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025" y="1713886"/>
            <a:ext cx="2187508" cy="1423774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2335117" y="3491254"/>
            <a:ext cx="2178503" cy="2732506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800" dirty="0">
                <a:solidFill>
                  <a:schemeClr val="tx1"/>
                </a:solidFill>
              </a:rPr>
              <a:t>The volume of beef-cattle/sheep at a point in time by different </a:t>
            </a:r>
            <a:r>
              <a:rPr lang="en-AU" altLang="zh-CN" sz="1800" dirty="0">
                <a:solidFill>
                  <a:schemeClr val="tx1"/>
                </a:solidFill>
              </a:rPr>
              <a:t>quality attributes</a:t>
            </a:r>
            <a:endParaRPr lang="zh-CN" altLang="en-US" sz="1800" dirty="0"/>
          </a:p>
        </p:txBody>
      </p:sp>
      <p:sp>
        <p:nvSpPr>
          <p:cNvPr id="47" name="Rectangle 46"/>
          <p:cNvSpPr/>
          <p:nvPr/>
        </p:nvSpPr>
        <p:spPr>
          <a:xfrm>
            <a:off x="7307489" y="3486731"/>
            <a:ext cx="2175470" cy="27626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800" dirty="0">
                <a:solidFill>
                  <a:schemeClr val="tx1"/>
                </a:solidFill>
              </a:rPr>
              <a:t>The volume of beef/ sheep meat at a point in time by </a:t>
            </a:r>
            <a:r>
              <a:rPr lang="en-AU" altLang="zh-CN" sz="1800" dirty="0">
                <a:solidFill>
                  <a:schemeClr val="tx1"/>
                </a:solidFill>
              </a:rPr>
              <a:t>different </a:t>
            </a:r>
            <a:endParaRPr lang="zh-CN" altLang="en-US" sz="1800" dirty="0"/>
          </a:p>
          <a:p>
            <a:r>
              <a:rPr lang="en-AU" altLang="zh-CN" sz="1800" dirty="0">
                <a:solidFill>
                  <a:schemeClr val="tx1"/>
                </a:solidFill>
              </a:rPr>
              <a:t>quality attributes</a:t>
            </a:r>
            <a:endParaRPr lang="en-US" altLang="zh-CN" sz="1800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801362" y="3501800"/>
            <a:ext cx="2196079" cy="2732506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800" dirty="0">
                <a:solidFill>
                  <a:schemeClr val="tx1"/>
                </a:solidFill>
              </a:rPr>
              <a:t>The volume of beef/sheep carcass/ meat at a point in time by different </a:t>
            </a:r>
            <a:r>
              <a:rPr lang="en-AU" altLang="zh-CN" sz="1800" dirty="0">
                <a:solidFill>
                  <a:schemeClr val="tx1"/>
                </a:solidFill>
              </a:rPr>
              <a:t>quality attributes</a:t>
            </a:r>
            <a:endParaRPr lang="zh-CN" altLang="en-US" sz="1800" dirty="0">
              <a:solidFill>
                <a:schemeClr val="tx1"/>
              </a:solidFill>
            </a:endParaRPr>
          </a:p>
        </p:txBody>
      </p:sp>
      <p:cxnSp>
        <p:nvCxnSpPr>
          <p:cNvPr id="51" name="直接连接符 2821"/>
          <p:cNvCxnSpPr/>
          <p:nvPr/>
        </p:nvCxnSpPr>
        <p:spPr>
          <a:xfrm rot="5400000">
            <a:off x="7875195" y="3826550"/>
            <a:ext cx="357118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组合 5"/>
          <p:cNvGrpSpPr/>
          <p:nvPr/>
        </p:nvGrpSpPr>
        <p:grpSpPr>
          <a:xfrm>
            <a:off x="3075546" y="1039052"/>
            <a:ext cx="6146714" cy="588250"/>
            <a:chOff x="3099904" y="1452479"/>
            <a:chExt cx="7459798" cy="588250"/>
          </a:xfrm>
        </p:grpSpPr>
        <p:sp>
          <p:nvSpPr>
            <p:cNvPr id="56" name="矩形 1"/>
            <p:cNvSpPr/>
            <p:nvPr/>
          </p:nvSpPr>
          <p:spPr>
            <a:xfrm>
              <a:off x="3099904" y="1452479"/>
              <a:ext cx="7459798" cy="588250"/>
            </a:xfrm>
            <a:custGeom>
              <a:avLst/>
              <a:gdLst>
                <a:gd name="connsiteX0" fmla="*/ 0 w 6840760"/>
                <a:gd name="connsiteY0" fmla="*/ 0 h 888468"/>
                <a:gd name="connsiteX1" fmla="*/ 6840760 w 6840760"/>
                <a:gd name="connsiteY1" fmla="*/ 0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0 w 6840760"/>
                <a:gd name="connsiteY4" fmla="*/ 0 h 888468"/>
                <a:gd name="connsiteX0" fmla="*/ 0 w 6840760"/>
                <a:gd name="connsiteY0" fmla="*/ 0 h 888468"/>
                <a:gd name="connsiteX1" fmla="*/ 6465622 w 6840760"/>
                <a:gd name="connsiteY1" fmla="*/ 35169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0 w 6840760"/>
                <a:gd name="connsiteY4" fmla="*/ 0 h 888468"/>
                <a:gd name="connsiteX0" fmla="*/ 351693 w 6840760"/>
                <a:gd name="connsiteY0" fmla="*/ 0 h 888468"/>
                <a:gd name="connsiteX1" fmla="*/ 6465622 w 6840760"/>
                <a:gd name="connsiteY1" fmla="*/ 35169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351693 w 6840760"/>
                <a:gd name="connsiteY4" fmla="*/ 0 h 88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0760" h="888468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209447" y="1542886"/>
              <a:ext cx="52407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ea typeface="微软雅黑" pitchFamily="34" charset="-122"/>
                </a:rPr>
                <a:t>Upstream inventory information</a:t>
              </a:r>
              <a:endParaRPr lang="zh-CN" altLang="en-US" sz="2400" b="1" dirty="0">
                <a:solidFill>
                  <a:schemeClr val="bg1"/>
                </a:solidFill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822465"/>
      </p:ext>
    </p:extLst>
  </p:cSld>
  <p:clrMapOvr>
    <a:masterClrMapping/>
  </p:clrMapOvr>
  <p:transition spd="slow" advClick="0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22" name="直接连接符 2821"/>
          <p:cNvCxnSpPr/>
          <p:nvPr/>
        </p:nvCxnSpPr>
        <p:spPr>
          <a:xfrm rot="5400000">
            <a:off x="2110548" y="4063261"/>
            <a:ext cx="357118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6" name="矩形 2835"/>
          <p:cNvSpPr/>
          <p:nvPr/>
        </p:nvSpPr>
        <p:spPr>
          <a:xfrm>
            <a:off x="6711982" y="3501800"/>
            <a:ext cx="184731" cy="188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zh-CN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95"/>
          <p:cNvSpPr/>
          <p:nvPr/>
        </p:nvSpPr>
        <p:spPr>
          <a:xfrm>
            <a:off x="2799798" y="245513"/>
            <a:ext cx="3079384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Research focus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2821"/>
          <p:cNvCxnSpPr/>
          <p:nvPr/>
        </p:nvCxnSpPr>
        <p:spPr>
          <a:xfrm rot="5400000">
            <a:off x="4608148" y="3920261"/>
            <a:ext cx="357118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8" t="17131" r="19418" b="6038"/>
          <a:stretch/>
        </p:blipFill>
        <p:spPr>
          <a:xfrm>
            <a:off x="1631573" y="1941336"/>
            <a:ext cx="2185983" cy="142377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91" b="18684"/>
          <a:stretch/>
        </p:blipFill>
        <p:spPr>
          <a:xfrm>
            <a:off x="4079909" y="1957183"/>
            <a:ext cx="2185983" cy="143024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734" y="1941336"/>
            <a:ext cx="2175085" cy="142377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795" y="1934870"/>
            <a:ext cx="2179635" cy="1430240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4099162" y="3511432"/>
            <a:ext cx="2147475" cy="27626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1800" dirty="0">
              <a:solidFill>
                <a:schemeClr val="tx1"/>
              </a:solidFill>
            </a:endParaRPr>
          </a:p>
          <a:p>
            <a:endParaRPr lang="en-US" altLang="zh-CN" sz="1800" dirty="0">
              <a:solidFill>
                <a:schemeClr val="tx1"/>
              </a:solidFill>
            </a:endParaRPr>
          </a:p>
          <a:p>
            <a:r>
              <a:rPr lang="en-US" altLang="zh-CN" sz="1800" dirty="0">
                <a:solidFill>
                  <a:schemeClr val="tx1"/>
                </a:solidFill>
              </a:rPr>
              <a:t>The volume of beef/sheep carcass/ meat at a point in time by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different </a:t>
            </a:r>
            <a:r>
              <a:rPr lang="en-AU" altLang="zh-CN" sz="1800" dirty="0">
                <a:solidFill>
                  <a:schemeClr val="tx1"/>
                </a:solidFill>
              </a:rPr>
              <a:t>quality attributes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altLang="zh-CN" sz="1800" dirty="0">
                <a:solidFill>
                  <a:schemeClr val="tx1"/>
                </a:solidFill>
              </a:rPr>
              <a:t>price</a:t>
            </a:r>
            <a:endParaRPr lang="zh-CN" altLang="en-US" sz="1800" dirty="0"/>
          </a:p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639917" y="3509298"/>
            <a:ext cx="2137361" cy="2732506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800" dirty="0">
                <a:solidFill>
                  <a:schemeClr val="tx1"/>
                </a:solidFill>
              </a:rPr>
              <a:t>The volume of beef-cattle/sheep at a point in time by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</a:rPr>
              <a:t>different </a:t>
            </a:r>
            <a:r>
              <a:rPr lang="en-AU" altLang="zh-CN" sz="1800" dirty="0">
                <a:solidFill>
                  <a:schemeClr val="tx1"/>
                </a:solidFill>
              </a:rPr>
              <a:t>quality attributes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altLang="zh-CN" sz="1800" dirty="0">
                <a:solidFill>
                  <a:schemeClr val="tx1"/>
                </a:solidFill>
              </a:rPr>
              <a:t>price</a:t>
            </a:r>
            <a:endParaRPr lang="zh-CN" altLang="en-US" sz="1800" dirty="0"/>
          </a:p>
        </p:txBody>
      </p:sp>
      <p:sp>
        <p:nvSpPr>
          <p:cNvPr id="50" name="Rectangle 49"/>
          <p:cNvSpPr/>
          <p:nvPr/>
        </p:nvSpPr>
        <p:spPr>
          <a:xfrm>
            <a:off x="6471667" y="3511432"/>
            <a:ext cx="2147475" cy="27626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CN" dirty="0">
              <a:solidFill>
                <a:schemeClr val="tx1"/>
              </a:solidFill>
            </a:endParaRPr>
          </a:p>
          <a:p>
            <a:r>
              <a:rPr lang="en-US" altLang="zh-CN" dirty="0">
                <a:solidFill>
                  <a:schemeClr val="tx1"/>
                </a:solidFill>
              </a:rPr>
              <a:t>The volume of beef/ sheep meat at a point in time by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tx1"/>
                </a:solidFill>
              </a:rPr>
              <a:t>different </a:t>
            </a:r>
            <a:r>
              <a:rPr lang="en-AU" altLang="zh-CN" dirty="0">
                <a:solidFill>
                  <a:schemeClr val="tx1"/>
                </a:solidFill>
              </a:rPr>
              <a:t>quality attributes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altLang="zh-CN" dirty="0">
                <a:solidFill>
                  <a:schemeClr val="tx1"/>
                </a:solidFill>
              </a:rPr>
              <a:t>price</a:t>
            </a:r>
            <a:endParaRPr lang="zh-CN" altLang="en-US" dirty="0"/>
          </a:p>
          <a:p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51" name="直接连接符 2821"/>
          <p:cNvCxnSpPr/>
          <p:nvPr/>
        </p:nvCxnSpPr>
        <p:spPr>
          <a:xfrm rot="5400000">
            <a:off x="6933374" y="3920260"/>
            <a:ext cx="357118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2821"/>
          <p:cNvCxnSpPr/>
          <p:nvPr/>
        </p:nvCxnSpPr>
        <p:spPr>
          <a:xfrm rot="5400000">
            <a:off x="9312661" y="4063261"/>
            <a:ext cx="357118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组合 5"/>
          <p:cNvGrpSpPr/>
          <p:nvPr/>
        </p:nvGrpSpPr>
        <p:grpSpPr>
          <a:xfrm>
            <a:off x="3075546" y="1039052"/>
            <a:ext cx="6146714" cy="588250"/>
            <a:chOff x="3099904" y="1452479"/>
            <a:chExt cx="7459798" cy="588250"/>
          </a:xfrm>
        </p:grpSpPr>
        <p:sp>
          <p:nvSpPr>
            <p:cNvPr id="56" name="矩形 1"/>
            <p:cNvSpPr/>
            <p:nvPr/>
          </p:nvSpPr>
          <p:spPr>
            <a:xfrm>
              <a:off x="3099904" y="1452479"/>
              <a:ext cx="7459798" cy="588250"/>
            </a:xfrm>
            <a:custGeom>
              <a:avLst/>
              <a:gdLst>
                <a:gd name="connsiteX0" fmla="*/ 0 w 6840760"/>
                <a:gd name="connsiteY0" fmla="*/ 0 h 888468"/>
                <a:gd name="connsiteX1" fmla="*/ 6840760 w 6840760"/>
                <a:gd name="connsiteY1" fmla="*/ 0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0 w 6840760"/>
                <a:gd name="connsiteY4" fmla="*/ 0 h 888468"/>
                <a:gd name="connsiteX0" fmla="*/ 0 w 6840760"/>
                <a:gd name="connsiteY0" fmla="*/ 0 h 888468"/>
                <a:gd name="connsiteX1" fmla="*/ 6465622 w 6840760"/>
                <a:gd name="connsiteY1" fmla="*/ 35169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0 w 6840760"/>
                <a:gd name="connsiteY4" fmla="*/ 0 h 888468"/>
                <a:gd name="connsiteX0" fmla="*/ 351693 w 6840760"/>
                <a:gd name="connsiteY0" fmla="*/ 0 h 888468"/>
                <a:gd name="connsiteX1" fmla="*/ 6465622 w 6840760"/>
                <a:gd name="connsiteY1" fmla="*/ 35169 h 888468"/>
                <a:gd name="connsiteX2" fmla="*/ 6840760 w 6840760"/>
                <a:gd name="connsiteY2" fmla="*/ 888468 h 888468"/>
                <a:gd name="connsiteX3" fmla="*/ 0 w 6840760"/>
                <a:gd name="connsiteY3" fmla="*/ 888468 h 888468"/>
                <a:gd name="connsiteX4" fmla="*/ 351693 w 6840760"/>
                <a:gd name="connsiteY4" fmla="*/ 0 h 88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0760" h="888468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373288" y="1527970"/>
              <a:ext cx="57925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</a:rPr>
                <a:t> End consumer demand information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7359647"/>
      </p:ext>
    </p:extLst>
  </p:cSld>
  <p:clrMapOvr>
    <a:masterClrMapping/>
  </p:clrMapOvr>
  <p:transition spd="slow" advClick="0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5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 95"/>
          <p:cNvSpPr/>
          <p:nvPr/>
        </p:nvSpPr>
        <p:spPr>
          <a:xfrm>
            <a:off x="2799798" y="245513"/>
            <a:ext cx="7687896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Theoretical framework and hypotheses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矩形 10"/>
          <p:cNvSpPr/>
          <p:nvPr/>
        </p:nvSpPr>
        <p:spPr>
          <a:xfrm>
            <a:off x="8493537" y="2235435"/>
            <a:ext cx="1341886" cy="33942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Absence</a:t>
            </a:r>
            <a:endParaRPr lang="zh-CN" altLang="en-US" sz="1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8" name="直接连接符 3"/>
          <p:cNvCxnSpPr/>
          <p:nvPr/>
        </p:nvCxnSpPr>
        <p:spPr>
          <a:xfrm>
            <a:off x="7456621" y="1808651"/>
            <a:ext cx="0" cy="216024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3"/>
          <p:cNvCxnSpPr/>
          <p:nvPr/>
        </p:nvCxnSpPr>
        <p:spPr>
          <a:xfrm>
            <a:off x="5735166" y="2028016"/>
            <a:ext cx="3420380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735166" y="2028016"/>
            <a:ext cx="0" cy="2074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9155546" y="2035035"/>
            <a:ext cx="0" cy="200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矩形 10"/>
          <p:cNvSpPr/>
          <p:nvPr/>
        </p:nvSpPr>
        <p:spPr>
          <a:xfrm>
            <a:off x="6496169" y="1517095"/>
            <a:ext cx="1872208" cy="291556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Information</a:t>
            </a:r>
            <a:endParaRPr lang="zh-CN" altLang="en-US" sz="1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矩形 10"/>
          <p:cNvSpPr/>
          <p:nvPr/>
        </p:nvSpPr>
        <p:spPr>
          <a:xfrm>
            <a:off x="5064223" y="2241283"/>
            <a:ext cx="1341886" cy="33357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Presence</a:t>
            </a:r>
            <a:endParaRPr lang="zh-CN" altLang="en-US" sz="1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Straight Connector 15"/>
          <p:cNvCxnSpPr>
            <a:stCxn id="17" idx="3"/>
          </p:cNvCxnSpPr>
          <p:nvPr/>
        </p:nvCxnSpPr>
        <p:spPr>
          <a:xfrm flipV="1">
            <a:off x="9835423" y="2397886"/>
            <a:ext cx="329025" cy="72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164581" y="1935405"/>
            <a:ext cx="0" cy="8640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0164581" y="1935405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10164581" y="2799501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矩形 10"/>
          <p:cNvSpPr/>
          <p:nvPr/>
        </p:nvSpPr>
        <p:spPr>
          <a:xfrm>
            <a:off x="10457673" y="1762682"/>
            <a:ext cx="1507108" cy="33729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Potential cost</a:t>
            </a:r>
            <a:endParaRPr lang="zh-CN" altLang="en-US" sz="1400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矩形 10"/>
          <p:cNvSpPr/>
          <p:nvPr/>
        </p:nvSpPr>
        <p:spPr>
          <a:xfrm>
            <a:off x="10455143" y="2617529"/>
            <a:ext cx="1512168" cy="35579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Potential value</a:t>
            </a:r>
            <a:endParaRPr lang="zh-CN" altLang="en-US" sz="1400" dirty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矩形 10"/>
          <p:cNvSpPr/>
          <p:nvPr/>
        </p:nvSpPr>
        <p:spPr>
          <a:xfrm>
            <a:off x="4119904" y="2769507"/>
            <a:ext cx="3169417" cy="337032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20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10"/>
          <p:cNvSpPr/>
          <p:nvPr/>
        </p:nvSpPr>
        <p:spPr>
          <a:xfrm>
            <a:off x="4119905" y="2695340"/>
            <a:ext cx="331236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Source of information</a:t>
            </a:r>
            <a:endParaRPr lang="zh-CN" altLang="en-US" sz="1400" dirty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矩形 10"/>
          <p:cNvSpPr/>
          <p:nvPr/>
        </p:nvSpPr>
        <p:spPr>
          <a:xfrm>
            <a:off x="4817840" y="3087609"/>
            <a:ext cx="1834655" cy="32970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Measured</a:t>
            </a:r>
            <a:endParaRPr lang="zh-CN" altLang="en-US" sz="1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矩形 10"/>
          <p:cNvSpPr/>
          <p:nvPr/>
        </p:nvSpPr>
        <p:spPr>
          <a:xfrm>
            <a:off x="4817839" y="5661799"/>
            <a:ext cx="1834655" cy="342723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Others</a:t>
            </a:r>
            <a:endParaRPr lang="zh-CN" altLang="en-US" sz="1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矩形 10"/>
          <p:cNvSpPr/>
          <p:nvPr/>
        </p:nvSpPr>
        <p:spPr>
          <a:xfrm>
            <a:off x="4633516" y="3492155"/>
            <a:ext cx="2141124" cy="20235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20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119462" y="3546617"/>
            <a:ext cx="11692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Shared by</a:t>
            </a:r>
            <a:endParaRPr lang="zh-CN" altLang="en-US" sz="16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5" name="Straight Arrow Connector 64"/>
          <p:cNvCxnSpPr>
            <a:stCxn id="30" idx="2"/>
          </p:cNvCxnSpPr>
          <p:nvPr/>
        </p:nvCxnSpPr>
        <p:spPr>
          <a:xfrm>
            <a:off x="5735166" y="2574858"/>
            <a:ext cx="0" cy="1800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6774640" y="4915355"/>
            <a:ext cx="1049689" cy="752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矩形 10"/>
          <p:cNvSpPr/>
          <p:nvPr/>
        </p:nvSpPr>
        <p:spPr>
          <a:xfrm>
            <a:off x="7824329" y="3546617"/>
            <a:ext cx="1872208" cy="196909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20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1" name="Straight Arrow Connector 70"/>
          <p:cNvCxnSpPr/>
          <p:nvPr/>
        </p:nvCxnSpPr>
        <p:spPr>
          <a:xfrm>
            <a:off x="7289321" y="3980970"/>
            <a:ext cx="5350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矩形 10"/>
          <p:cNvSpPr/>
          <p:nvPr/>
        </p:nvSpPr>
        <p:spPr>
          <a:xfrm>
            <a:off x="8009402" y="4570369"/>
            <a:ext cx="1440160" cy="70502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Information</a:t>
            </a:r>
          </a:p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quantity</a:t>
            </a:r>
            <a:endParaRPr lang="zh-CN" altLang="en-US" sz="1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矩形 10"/>
          <p:cNvSpPr/>
          <p:nvPr/>
        </p:nvSpPr>
        <p:spPr>
          <a:xfrm>
            <a:off x="8009402" y="3698961"/>
            <a:ext cx="1440160" cy="787403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Information </a:t>
            </a:r>
          </a:p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quality</a:t>
            </a:r>
            <a:endParaRPr lang="zh-CN" altLang="en-US" sz="1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矩形 10"/>
          <p:cNvSpPr/>
          <p:nvPr/>
        </p:nvSpPr>
        <p:spPr>
          <a:xfrm>
            <a:off x="4759458" y="3980970"/>
            <a:ext cx="1893037" cy="32915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Third parties </a:t>
            </a:r>
            <a:endParaRPr lang="zh-CN" altLang="en-US" sz="1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矩形 10"/>
          <p:cNvSpPr/>
          <p:nvPr/>
        </p:nvSpPr>
        <p:spPr>
          <a:xfrm>
            <a:off x="4759458" y="4486364"/>
            <a:ext cx="1917944" cy="3116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Horizontal partners</a:t>
            </a:r>
            <a:endParaRPr lang="zh-CN" altLang="en-US" sz="1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矩形 10"/>
          <p:cNvSpPr/>
          <p:nvPr/>
        </p:nvSpPr>
        <p:spPr>
          <a:xfrm>
            <a:off x="4759458" y="4991760"/>
            <a:ext cx="1893037" cy="33081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Vertical partners</a:t>
            </a:r>
            <a:endParaRPr lang="zh-CN" altLang="en-US" sz="1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6" name="Straight Arrow Connector 75"/>
          <p:cNvCxnSpPr/>
          <p:nvPr/>
        </p:nvCxnSpPr>
        <p:spPr>
          <a:xfrm flipV="1">
            <a:off x="7627664" y="3252463"/>
            <a:ext cx="0" cy="7285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矩形 10"/>
          <p:cNvSpPr/>
          <p:nvPr/>
        </p:nvSpPr>
        <p:spPr>
          <a:xfrm>
            <a:off x="10231545" y="5267652"/>
            <a:ext cx="658190" cy="32160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cost</a:t>
            </a:r>
            <a:endParaRPr lang="zh-CN" altLang="en-US" sz="1400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 flipV="1">
            <a:off x="9696537" y="3980970"/>
            <a:ext cx="612060" cy="20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9979706" y="3492155"/>
            <a:ext cx="0" cy="8640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9979706" y="3502647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9979706" y="4366743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矩形 10"/>
          <p:cNvSpPr/>
          <p:nvPr/>
        </p:nvSpPr>
        <p:spPr>
          <a:xfrm>
            <a:off x="10308598" y="3298149"/>
            <a:ext cx="1373211" cy="32915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Analysis</a:t>
            </a:r>
            <a:endParaRPr lang="zh-CN" altLang="en-US" sz="1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矩形 10"/>
          <p:cNvSpPr/>
          <p:nvPr/>
        </p:nvSpPr>
        <p:spPr>
          <a:xfrm>
            <a:off x="10308598" y="3803544"/>
            <a:ext cx="1373211" cy="3116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Utilization</a:t>
            </a:r>
            <a:endParaRPr lang="zh-CN" altLang="en-US" sz="1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矩形 10"/>
          <p:cNvSpPr/>
          <p:nvPr/>
        </p:nvSpPr>
        <p:spPr>
          <a:xfrm>
            <a:off x="10308597" y="4217454"/>
            <a:ext cx="1373211" cy="33081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Sharing</a:t>
            </a:r>
            <a:endParaRPr lang="zh-CN" altLang="en-US" sz="1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10964739" y="3616716"/>
            <a:ext cx="0" cy="2017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flipH="1">
            <a:off x="9696538" y="4900275"/>
            <a:ext cx="1298664" cy="24883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10964739" y="4548269"/>
            <a:ext cx="0" cy="352006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10560640" y="4894592"/>
            <a:ext cx="0" cy="33081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矩形 10"/>
          <p:cNvSpPr/>
          <p:nvPr/>
        </p:nvSpPr>
        <p:spPr>
          <a:xfrm>
            <a:off x="7329066" y="2945160"/>
            <a:ext cx="658190" cy="32160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cost</a:t>
            </a:r>
            <a:endParaRPr lang="zh-CN" altLang="en-US" sz="1400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" name="矩形 10"/>
          <p:cNvSpPr/>
          <p:nvPr/>
        </p:nvSpPr>
        <p:spPr>
          <a:xfrm>
            <a:off x="1177680" y="3492155"/>
            <a:ext cx="2654193" cy="330481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20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" name="矩形 10"/>
          <p:cNvSpPr/>
          <p:nvPr/>
        </p:nvSpPr>
        <p:spPr>
          <a:xfrm>
            <a:off x="1503219" y="3985827"/>
            <a:ext cx="1834655" cy="3291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Society</a:t>
            </a:r>
            <a:endParaRPr lang="zh-CN" altLang="en-US" sz="1400" dirty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" name="矩形 10"/>
          <p:cNvSpPr/>
          <p:nvPr/>
        </p:nvSpPr>
        <p:spPr>
          <a:xfrm>
            <a:off x="1503219" y="4491222"/>
            <a:ext cx="1834655" cy="3116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Industry</a:t>
            </a:r>
            <a:endParaRPr lang="zh-CN" altLang="en-US" sz="1400" dirty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矩形 10"/>
          <p:cNvSpPr/>
          <p:nvPr/>
        </p:nvSpPr>
        <p:spPr>
          <a:xfrm>
            <a:off x="1503219" y="4996617"/>
            <a:ext cx="1834655" cy="33081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</a:t>
            </a:r>
            <a:endParaRPr lang="zh-CN" altLang="en-US" sz="1400" dirty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2143046" y="3561298"/>
            <a:ext cx="6363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value</a:t>
            </a:r>
            <a:endParaRPr lang="zh-CN" altLang="en-US" sz="1400" dirty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5" name="Straight Connector 114"/>
          <p:cNvCxnSpPr>
            <a:stCxn id="84" idx="0"/>
          </p:cNvCxnSpPr>
          <p:nvPr/>
        </p:nvCxnSpPr>
        <p:spPr>
          <a:xfrm flipH="1" flipV="1">
            <a:off x="10995203" y="3105961"/>
            <a:ext cx="1" cy="1921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>
            <a:endCxn id="98" idx="3"/>
          </p:cNvCxnSpPr>
          <p:nvPr/>
        </p:nvCxnSpPr>
        <p:spPr>
          <a:xfrm flipH="1">
            <a:off x="7987256" y="3095469"/>
            <a:ext cx="3007947" cy="104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矩形 10"/>
          <p:cNvSpPr/>
          <p:nvPr/>
        </p:nvSpPr>
        <p:spPr>
          <a:xfrm>
            <a:off x="1503219" y="6326709"/>
            <a:ext cx="1834655" cy="33081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Firm</a:t>
            </a:r>
            <a:endParaRPr lang="zh-CN" altLang="en-US" sz="1400" dirty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24" name="Straight Connector 123"/>
          <p:cNvCxnSpPr/>
          <p:nvPr/>
        </p:nvCxnSpPr>
        <p:spPr>
          <a:xfrm flipV="1">
            <a:off x="11681808" y="3952123"/>
            <a:ext cx="282972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11964780" y="3959344"/>
            <a:ext cx="1" cy="25327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>
            <a:endCxn id="122" idx="3"/>
          </p:cNvCxnSpPr>
          <p:nvPr/>
        </p:nvCxnSpPr>
        <p:spPr>
          <a:xfrm flipH="1">
            <a:off x="3337874" y="6492116"/>
            <a:ext cx="8626907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/>
          <p:cNvCxnSpPr>
            <a:stCxn id="56" idx="1"/>
            <a:endCxn id="104" idx="3"/>
          </p:cNvCxnSpPr>
          <p:nvPr/>
        </p:nvCxnSpPr>
        <p:spPr>
          <a:xfrm flipH="1">
            <a:off x="3337874" y="4145545"/>
            <a:ext cx="1421584" cy="4857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>
            <a:stCxn id="55" idx="1"/>
          </p:cNvCxnSpPr>
          <p:nvPr/>
        </p:nvCxnSpPr>
        <p:spPr>
          <a:xfrm flipH="1">
            <a:off x="3329020" y="4642164"/>
            <a:ext cx="1430438" cy="25102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/>
          <p:cNvCxnSpPr>
            <a:stCxn id="51" idx="1"/>
          </p:cNvCxnSpPr>
          <p:nvPr/>
        </p:nvCxnSpPr>
        <p:spPr>
          <a:xfrm flipH="1" flipV="1">
            <a:off x="3349231" y="5149420"/>
            <a:ext cx="1410227" cy="7748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/>
          <p:nvPr/>
        </p:nvCxnSpPr>
        <p:spPr>
          <a:xfrm flipH="1">
            <a:off x="231537" y="2181019"/>
            <a:ext cx="732373" cy="4857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/>
          <p:cNvCxnSpPr/>
          <p:nvPr/>
        </p:nvCxnSpPr>
        <p:spPr>
          <a:xfrm flipH="1">
            <a:off x="231536" y="2660915"/>
            <a:ext cx="7323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4" name="矩形 10"/>
          <p:cNvSpPr/>
          <p:nvPr/>
        </p:nvSpPr>
        <p:spPr>
          <a:xfrm>
            <a:off x="969622" y="2001701"/>
            <a:ext cx="2064384" cy="329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Information sharing</a:t>
            </a:r>
            <a:endParaRPr lang="zh-CN" altLang="en-US" sz="1400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5" name="矩形 10"/>
          <p:cNvSpPr/>
          <p:nvPr/>
        </p:nvSpPr>
        <p:spPr>
          <a:xfrm>
            <a:off x="969621" y="2492878"/>
            <a:ext cx="2260059" cy="329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Information utilization</a:t>
            </a:r>
            <a:endParaRPr lang="zh-CN" altLang="en-US" sz="1400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6" name="矩形 10"/>
          <p:cNvSpPr/>
          <p:nvPr/>
        </p:nvSpPr>
        <p:spPr>
          <a:xfrm>
            <a:off x="2566814" y="940149"/>
            <a:ext cx="8290777" cy="329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altLang="zh-CN" sz="14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Firm’s decision-making about information utilization and information sharing</a:t>
            </a:r>
            <a:endParaRPr lang="zh-CN" altLang="en-US" sz="1400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5" name="Straight Connector 74"/>
          <p:cNvCxnSpPr/>
          <p:nvPr/>
        </p:nvCxnSpPr>
        <p:spPr>
          <a:xfrm flipV="1">
            <a:off x="11681675" y="3457221"/>
            <a:ext cx="195819" cy="9114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11877494" y="3502647"/>
            <a:ext cx="0" cy="931323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11681675" y="4389364"/>
            <a:ext cx="195819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122443"/>
      </p:ext>
    </p:extLst>
  </p:cSld>
  <p:clrMapOvr>
    <a:masterClrMapping/>
  </p:clrMapOvr>
  <p:transition spd="slow" advClick="0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2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17" grpId="0" animBg="1"/>
      <p:bldP spid="29" grpId="0" animBg="1"/>
      <p:bldP spid="30" grpId="0" animBg="1"/>
      <p:bldP spid="45" grpId="0" animBg="1"/>
      <p:bldP spid="46" grpId="0" animBg="1"/>
      <p:bldP spid="49" grpId="0" animBg="1"/>
      <p:bldP spid="50" grpId="0"/>
      <p:bldP spid="62" grpId="0" animBg="1"/>
      <p:bldP spid="63" grpId="0" animBg="1"/>
      <p:bldP spid="64" grpId="0" animBg="1"/>
      <p:bldP spid="36" grpId="0"/>
      <p:bldP spid="69" grpId="0" animBg="1"/>
      <p:bldP spid="73" grpId="0" animBg="1"/>
      <p:bldP spid="74" grpId="0" animBg="1"/>
      <p:bldP spid="56" grpId="0" animBg="1"/>
      <p:bldP spid="55" grpId="0" animBg="1"/>
      <p:bldP spid="51" grpId="0" animBg="1"/>
      <p:bldP spid="77" grpId="0" animBg="1"/>
      <p:bldP spid="84" grpId="0" animBg="1"/>
      <p:bldP spid="85" grpId="0" animBg="1"/>
      <p:bldP spid="86" grpId="0" animBg="1"/>
      <p:bldP spid="98" grpId="0" animBg="1"/>
      <p:bldP spid="103" grpId="0" animBg="1"/>
      <p:bldP spid="104" grpId="0" animBg="1"/>
      <p:bldP spid="105" grpId="0" animBg="1"/>
      <p:bldP spid="106" grpId="0" animBg="1"/>
      <p:bldP spid="113" grpId="0"/>
      <p:bldP spid="122" grpId="0" animBg="1"/>
      <p:bldP spid="144" grpId="0"/>
      <p:bldP spid="145" grpId="0"/>
      <p:bldP spid="14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1956463" y="4157432"/>
            <a:ext cx="194708" cy="1551875"/>
          </a:xfrm>
          <a:custGeom>
            <a:avLst/>
            <a:gdLst>
              <a:gd name="T0" fmla="*/ 256 w 669"/>
              <a:gd name="T1" fmla="*/ 0 h 5309"/>
              <a:gd name="T2" fmla="*/ 256 w 669"/>
              <a:gd name="T3" fmla="*/ 4149 h 5309"/>
              <a:gd name="T4" fmla="*/ 669 w 669"/>
              <a:gd name="T5" fmla="*/ 5127 h 5309"/>
              <a:gd name="T6" fmla="*/ 486 w 669"/>
              <a:gd name="T7" fmla="*/ 5309 h 5309"/>
              <a:gd name="T8" fmla="*/ 0 w 669"/>
              <a:gd name="T9" fmla="*/ 4161 h 5309"/>
              <a:gd name="T10" fmla="*/ 0 w 669"/>
              <a:gd name="T11" fmla="*/ 0 h 5309"/>
              <a:gd name="T12" fmla="*/ 256 w 669"/>
              <a:gd name="T13" fmla="*/ 0 h 5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69" h="5309">
                <a:moveTo>
                  <a:pt x="256" y="0"/>
                </a:moveTo>
                <a:lnTo>
                  <a:pt x="256" y="4149"/>
                </a:lnTo>
                <a:cubicBezTo>
                  <a:pt x="256" y="4531"/>
                  <a:pt x="415" y="4878"/>
                  <a:pt x="669" y="5127"/>
                </a:cubicBezTo>
                <a:lnTo>
                  <a:pt x="486" y="5309"/>
                </a:lnTo>
                <a:cubicBezTo>
                  <a:pt x="187" y="5017"/>
                  <a:pt x="0" y="4610"/>
                  <a:pt x="0" y="4161"/>
                </a:cubicBezTo>
                <a:lnTo>
                  <a:pt x="0" y="0"/>
                </a:lnTo>
                <a:lnTo>
                  <a:pt x="25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1956463" y="1970804"/>
            <a:ext cx="194708" cy="1551875"/>
          </a:xfrm>
          <a:custGeom>
            <a:avLst/>
            <a:gdLst>
              <a:gd name="T0" fmla="*/ 669 w 669"/>
              <a:gd name="T1" fmla="*/ 182 h 5308"/>
              <a:gd name="T2" fmla="*/ 256 w 669"/>
              <a:gd name="T3" fmla="*/ 1160 h 5308"/>
              <a:gd name="T4" fmla="*/ 256 w 669"/>
              <a:gd name="T5" fmla="*/ 5308 h 5308"/>
              <a:gd name="T6" fmla="*/ 0 w 669"/>
              <a:gd name="T7" fmla="*/ 5308 h 5308"/>
              <a:gd name="T8" fmla="*/ 0 w 669"/>
              <a:gd name="T9" fmla="*/ 1148 h 5308"/>
              <a:gd name="T10" fmla="*/ 486 w 669"/>
              <a:gd name="T11" fmla="*/ 0 h 5308"/>
              <a:gd name="T12" fmla="*/ 669 w 669"/>
              <a:gd name="T13" fmla="*/ 182 h 5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69" h="5308">
                <a:moveTo>
                  <a:pt x="669" y="182"/>
                </a:moveTo>
                <a:cubicBezTo>
                  <a:pt x="415" y="431"/>
                  <a:pt x="256" y="778"/>
                  <a:pt x="256" y="1160"/>
                </a:cubicBezTo>
                <a:lnTo>
                  <a:pt x="256" y="5308"/>
                </a:lnTo>
                <a:lnTo>
                  <a:pt x="0" y="5308"/>
                </a:lnTo>
                <a:lnTo>
                  <a:pt x="0" y="1148"/>
                </a:lnTo>
                <a:cubicBezTo>
                  <a:pt x="0" y="699"/>
                  <a:pt x="187" y="292"/>
                  <a:pt x="486" y="0"/>
                </a:cubicBezTo>
                <a:lnTo>
                  <a:pt x="669" y="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Freeform 8"/>
          <p:cNvSpPr>
            <a:spLocks/>
          </p:cNvSpPr>
          <p:nvPr/>
        </p:nvSpPr>
        <p:spPr bwMode="auto">
          <a:xfrm>
            <a:off x="2095558" y="1732741"/>
            <a:ext cx="1671440" cy="296402"/>
          </a:xfrm>
          <a:custGeom>
            <a:avLst/>
            <a:gdLst>
              <a:gd name="T0" fmla="*/ 6397 w 7145"/>
              <a:gd name="T1" fmla="*/ 375 h 1015"/>
              <a:gd name="T2" fmla="*/ 6279 w 7145"/>
              <a:gd name="T3" fmla="*/ 0 h 1015"/>
              <a:gd name="T4" fmla="*/ 7145 w 7145"/>
              <a:gd name="T5" fmla="*/ 499 h 1015"/>
              <a:gd name="T6" fmla="*/ 6279 w 7145"/>
              <a:gd name="T7" fmla="*/ 997 h 1015"/>
              <a:gd name="T8" fmla="*/ 6397 w 7145"/>
              <a:gd name="T9" fmla="*/ 623 h 1015"/>
              <a:gd name="T10" fmla="*/ 1140 w 7145"/>
              <a:gd name="T11" fmla="*/ 623 h 1015"/>
              <a:gd name="T12" fmla="*/ 183 w 7145"/>
              <a:gd name="T13" fmla="*/ 1015 h 1015"/>
              <a:gd name="T14" fmla="*/ 0 w 7145"/>
              <a:gd name="T15" fmla="*/ 833 h 1015"/>
              <a:gd name="T16" fmla="*/ 1120 w 7145"/>
              <a:gd name="T17" fmla="*/ 375 h 1015"/>
              <a:gd name="T18" fmla="*/ 6397 w 7145"/>
              <a:gd name="T19" fmla="*/ 375 h 1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145" h="1015">
                <a:moveTo>
                  <a:pt x="6397" y="375"/>
                </a:moveTo>
                <a:lnTo>
                  <a:pt x="6279" y="0"/>
                </a:lnTo>
                <a:lnTo>
                  <a:pt x="7145" y="499"/>
                </a:lnTo>
                <a:lnTo>
                  <a:pt x="6279" y="997"/>
                </a:lnTo>
                <a:lnTo>
                  <a:pt x="6397" y="623"/>
                </a:lnTo>
                <a:lnTo>
                  <a:pt x="1140" y="623"/>
                </a:lnTo>
                <a:cubicBezTo>
                  <a:pt x="769" y="623"/>
                  <a:pt x="430" y="773"/>
                  <a:pt x="183" y="1015"/>
                </a:cubicBezTo>
                <a:lnTo>
                  <a:pt x="0" y="833"/>
                </a:lnTo>
                <a:cubicBezTo>
                  <a:pt x="290" y="550"/>
                  <a:pt x="686" y="375"/>
                  <a:pt x="1120" y="375"/>
                </a:cubicBezTo>
                <a:lnTo>
                  <a:pt x="6397" y="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Freeform 10"/>
          <p:cNvSpPr>
            <a:spLocks/>
          </p:cNvSpPr>
          <p:nvPr/>
        </p:nvSpPr>
        <p:spPr bwMode="auto">
          <a:xfrm>
            <a:off x="2095558" y="5651556"/>
            <a:ext cx="1671440" cy="298518"/>
          </a:xfrm>
          <a:custGeom>
            <a:avLst/>
            <a:gdLst>
              <a:gd name="T0" fmla="*/ 6397 w 7145"/>
              <a:gd name="T1" fmla="*/ 392 h 1015"/>
              <a:gd name="T2" fmla="*/ 6279 w 7145"/>
              <a:gd name="T3" fmla="*/ 18 h 1015"/>
              <a:gd name="T4" fmla="*/ 7145 w 7145"/>
              <a:gd name="T5" fmla="*/ 516 h 1015"/>
              <a:gd name="T6" fmla="*/ 6279 w 7145"/>
              <a:gd name="T7" fmla="*/ 1015 h 1015"/>
              <a:gd name="T8" fmla="*/ 6397 w 7145"/>
              <a:gd name="T9" fmla="*/ 640 h 1015"/>
              <a:gd name="T10" fmla="*/ 1120 w 7145"/>
              <a:gd name="T11" fmla="*/ 640 h 1015"/>
              <a:gd name="T12" fmla="*/ 0 w 7145"/>
              <a:gd name="T13" fmla="*/ 182 h 1015"/>
              <a:gd name="T14" fmla="*/ 183 w 7145"/>
              <a:gd name="T15" fmla="*/ 0 h 1015"/>
              <a:gd name="T16" fmla="*/ 1140 w 7145"/>
              <a:gd name="T17" fmla="*/ 392 h 1015"/>
              <a:gd name="T18" fmla="*/ 6397 w 7145"/>
              <a:gd name="T19" fmla="*/ 392 h 1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145" h="1015">
                <a:moveTo>
                  <a:pt x="6397" y="392"/>
                </a:moveTo>
                <a:lnTo>
                  <a:pt x="6279" y="18"/>
                </a:lnTo>
                <a:lnTo>
                  <a:pt x="7145" y="516"/>
                </a:lnTo>
                <a:lnTo>
                  <a:pt x="6279" y="1015"/>
                </a:lnTo>
                <a:lnTo>
                  <a:pt x="6397" y="640"/>
                </a:lnTo>
                <a:lnTo>
                  <a:pt x="1120" y="640"/>
                </a:lnTo>
                <a:cubicBezTo>
                  <a:pt x="686" y="640"/>
                  <a:pt x="290" y="465"/>
                  <a:pt x="0" y="182"/>
                </a:cubicBezTo>
                <a:lnTo>
                  <a:pt x="183" y="0"/>
                </a:lnTo>
                <a:cubicBezTo>
                  <a:pt x="430" y="242"/>
                  <a:pt x="769" y="392"/>
                  <a:pt x="1140" y="392"/>
                </a:cubicBezTo>
                <a:lnTo>
                  <a:pt x="6397" y="39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96179" y="3029754"/>
            <a:ext cx="3494565" cy="1679562"/>
            <a:chOff x="157227" y="1945606"/>
            <a:chExt cx="3549767" cy="1705474"/>
          </a:xfrm>
          <a:solidFill>
            <a:schemeClr val="tx2"/>
          </a:solidFill>
        </p:grpSpPr>
        <p:sp>
          <p:nvSpPr>
            <p:cNvPr id="9" name="椭圆 8"/>
            <p:cNvSpPr/>
            <p:nvPr/>
          </p:nvSpPr>
          <p:spPr>
            <a:xfrm>
              <a:off x="157227" y="1945606"/>
              <a:ext cx="3330378" cy="170547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gray">
            <a:xfrm>
              <a:off x="238034" y="2524973"/>
              <a:ext cx="3468960" cy="59379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/>
            <a:p>
              <a:pPr algn="ctr"/>
              <a:r>
                <a:rPr lang="en-AU" altLang="zh-CN" sz="3200" b="1" dirty="0">
                  <a:solidFill>
                    <a:schemeClr val="bg1"/>
                  </a:solidFill>
                  <a:ea typeface="微软雅黑" panose="020B0503020204020204" pitchFamily="34" charset="-122"/>
                </a:rPr>
                <a:t>Hypotheses</a:t>
              </a:r>
              <a:endPara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4154757" y="1232350"/>
            <a:ext cx="6548961" cy="7384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54757" y="2246896"/>
            <a:ext cx="6548961" cy="7798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154757" y="3339545"/>
            <a:ext cx="6548961" cy="7857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158572" y="4408450"/>
            <a:ext cx="6548961" cy="8239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93425" y="1329796"/>
            <a:ext cx="6017148" cy="44627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AU" altLang="zh-CN" sz="1400" dirty="0">
                <a:solidFill>
                  <a:srgbClr val="000000"/>
                </a:solidFill>
                <a:cs typeface="Arial" panose="020B0604020202020204" pitchFamily="34" charset="0"/>
              </a:rPr>
              <a:t>H1: Information is positively associated with several levels of performance.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93425" y="2252095"/>
            <a:ext cx="6017148" cy="76943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AU" altLang="zh-CN" sz="1400" dirty="0"/>
              <a:t>H2: The positive association between information and performance is strengthened by a higher degree of information quality and quantity.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70734" y="3355875"/>
            <a:ext cx="6017148" cy="76943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AU" altLang="zh-CN" sz="1400" dirty="0"/>
              <a:t>H3: Several levels of information sharing are positively associated with several levels of performance.</a:t>
            </a:r>
            <a:endParaRPr lang="zh-CN" altLang="zh-CN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4393425" y="4429660"/>
            <a:ext cx="6310292" cy="76943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AU" altLang="zh-CN" sz="1400" dirty="0"/>
              <a:t>H4: The positive association between information sharing and performance is strengthened by a higher degree of information quality and quantity.</a:t>
            </a:r>
            <a:endParaRPr lang="zh-CN" altLang="zh-CN" sz="1400" dirty="0"/>
          </a:p>
        </p:txBody>
      </p:sp>
      <p:sp>
        <p:nvSpPr>
          <p:cNvPr id="27" name="矩形 10"/>
          <p:cNvSpPr/>
          <p:nvPr/>
        </p:nvSpPr>
        <p:spPr>
          <a:xfrm>
            <a:off x="4154756" y="5564922"/>
            <a:ext cx="6548961" cy="817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75883" y="5588803"/>
            <a:ext cx="6017148" cy="76943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AU" altLang="zh-CN" sz="1400" dirty="0"/>
              <a:t>H5: These positive associations are moderated by market uncertainty, and government or governing agency intervention. </a:t>
            </a:r>
            <a:endParaRPr lang="zh-CN" altLang="zh-CN" sz="1400" dirty="0"/>
          </a:p>
        </p:txBody>
      </p:sp>
      <p:sp>
        <p:nvSpPr>
          <p:cNvPr id="29" name="矩形 95"/>
          <p:cNvSpPr/>
          <p:nvPr/>
        </p:nvSpPr>
        <p:spPr>
          <a:xfrm>
            <a:off x="2799798" y="245513"/>
            <a:ext cx="7687896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Theoretical framework and hypotheses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318511"/>
      </p:ext>
    </p:extLst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  <p:bldP spid="11" grpId="0" animBg="1"/>
      <p:bldP spid="12" grpId="0" animBg="1"/>
      <p:bldP spid="14" grpId="0" animBg="1"/>
      <p:bldP spid="16" grpId="0" animBg="1"/>
      <p:bldP spid="18" grpId="0"/>
      <p:bldP spid="21" grpId="0"/>
      <p:bldP spid="23" grpId="0"/>
      <p:bldP spid="25" grpId="0"/>
      <p:bldP spid="27" grpId="0" animBg="1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直接连接符 92"/>
          <p:cNvCxnSpPr/>
          <p:nvPr/>
        </p:nvCxnSpPr>
        <p:spPr>
          <a:xfrm flipH="1">
            <a:off x="7405123" y="1991615"/>
            <a:ext cx="999958" cy="943976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组合 59"/>
          <p:cNvGrpSpPr>
            <a:grpSpLocks noChangeAspect="1"/>
          </p:cNvGrpSpPr>
          <p:nvPr/>
        </p:nvGrpSpPr>
        <p:grpSpPr>
          <a:xfrm>
            <a:off x="4852631" y="1972626"/>
            <a:ext cx="2288657" cy="1680389"/>
            <a:chOff x="1017666" y="1460660"/>
            <a:chExt cx="1241816" cy="1034848"/>
          </a:xfrm>
        </p:grpSpPr>
        <p:grpSp>
          <p:nvGrpSpPr>
            <p:cNvPr id="61" name="组合 60"/>
            <p:cNvGrpSpPr/>
            <p:nvPr/>
          </p:nvGrpSpPr>
          <p:grpSpPr>
            <a:xfrm>
              <a:off x="1017666" y="1460660"/>
              <a:ext cx="1241816" cy="1034848"/>
              <a:chOff x="1017666" y="1609725"/>
              <a:chExt cx="1241816" cy="1034848"/>
            </a:xfrm>
          </p:grpSpPr>
          <p:sp>
            <p:nvSpPr>
              <p:cNvPr id="63" name="六边形 62"/>
              <p:cNvSpPr>
                <a:spLocks noChangeAspect="1"/>
              </p:cNvSpPr>
              <p:nvPr/>
            </p:nvSpPr>
            <p:spPr>
              <a:xfrm>
                <a:off x="1017666" y="1609725"/>
                <a:ext cx="1241816" cy="1034848"/>
              </a:xfrm>
              <a:prstGeom prst="hexagon">
                <a:avLst/>
              </a:prstGeom>
              <a:solidFill>
                <a:schemeClr val="bg1"/>
              </a:solidFill>
              <a:ln w="6350">
                <a:solidFill>
                  <a:schemeClr val="accent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4" name="六边形 63"/>
              <p:cNvSpPr>
                <a:spLocks noChangeAspect="1"/>
              </p:cNvSpPr>
              <p:nvPr/>
            </p:nvSpPr>
            <p:spPr>
              <a:xfrm>
                <a:off x="1120174" y="1695149"/>
                <a:ext cx="1036800" cy="864000"/>
              </a:xfrm>
              <a:prstGeom prst="hexagon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1205491" y="1693865"/>
              <a:ext cx="866395" cy="6254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400">
                <a:defRPr/>
              </a:pPr>
              <a:r>
                <a:rPr lang="en-AU" altLang="zh-CN" sz="2000" b="1" dirty="0">
                  <a:solidFill>
                    <a:schemeClr val="bg1"/>
                  </a:solidFill>
                </a:rPr>
                <a:t>Statistical </a:t>
              </a:r>
            </a:p>
            <a:p>
              <a:pPr algn="ctr" defTabSz="914400">
                <a:defRPr/>
              </a:pPr>
              <a:r>
                <a:rPr lang="en-AU" altLang="zh-CN" sz="2000" b="1" dirty="0">
                  <a:solidFill>
                    <a:schemeClr val="bg1"/>
                  </a:solidFill>
                </a:rPr>
                <a:t>hypotheses</a:t>
              </a:r>
            </a:p>
            <a:p>
              <a:pPr algn="ctr" defTabSz="914400">
                <a:defRPr/>
              </a:pPr>
              <a:r>
                <a:rPr lang="en-AU" altLang="zh-CN" sz="2000" b="1" dirty="0">
                  <a:solidFill>
                    <a:schemeClr val="bg1"/>
                  </a:solidFill>
                </a:rPr>
                <a:t> testing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5" name="组合 64"/>
          <p:cNvGrpSpPr>
            <a:grpSpLocks noChangeAspect="1"/>
          </p:cNvGrpSpPr>
          <p:nvPr/>
        </p:nvGrpSpPr>
        <p:grpSpPr>
          <a:xfrm>
            <a:off x="2717142" y="2952638"/>
            <a:ext cx="2400770" cy="1680389"/>
            <a:chOff x="780462" y="2695004"/>
            <a:chExt cx="1479021" cy="1034848"/>
          </a:xfrm>
        </p:grpSpPr>
        <p:grpSp>
          <p:nvGrpSpPr>
            <p:cNvPr id="66" name="组合 65"/>
            <p:cNvGrpSpPr/>
            <p:nvPr/>
          </p:nvGrpSpPr>
          <p:grpSpPr>
            <a:xfrm>
              <a:off x="780462" y="2695004"/>
              <a:ext cx="1479021" cy="1034848"/>
              <a:chOff x="780462" y="1609725"/>
              <a:chExt cx="1479021" cy="1034848"/>
            </a:xfrm>
          </p:grpSpPr>
          <p:sp>
            <p:nvSpPr>
              <p:cNvPr id="68" name="六边形 67"/>
              <p:cNvSpPr>
                <a:spLocks noChangeAspect="1"/>
              </p:cNvSpPr>
              <p:nvPr/>
            </p:nvSpPr>
            <p:spPr>
              <a:xfrm>
                <a:off x="780462" y="1609725"/>
                <a:ext cx="1479021" cy="1034848"/>
              </a:xfrm>
              <a:prstGeom prst="hexagon">
                <a:avLst/>
              </a:prstGeom>
              <a:solidFill>
                <a:schemeClr val="bg1"/>
              </a:solidFill>
              <a:ln w="6350">
                <a:solidFill>
                  <a:schemeClr val="accent2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9" name="六边形 68"/>
              <p:cNvSpPr>
                <a:spLocks noChangeAspect="1"/>
              </p:cNvSpPr>
              <p:nvPr/>
            </p:nvSpPr>
            <p:spPr>
              <a:xfrm>
                <a:off x="892826" y="1695149"/>
                <a:ext cx="1264148" cy="864000"/>
              </a:xfrm>
              <a:prstGeom prst="hexagon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7" name="TextBox 66"/>
            <p:cNvSpPr txBox="1"/>
            <p:nvPr/>
          </p:nvSpPr>
          <p:spPr>
            <a:xfrm>
              <a:off x="987125" y="2829267"/>
              <a:ext cx="1124139" cy="8150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>
                <a:defRPr/>
              </a:pPr>
              <a:r>
                <a:rPr lang="en-US" altLang="zh-CN" sz="2000" b="1" dirty="0">
                  <a:solidFill>
                    <a:schemeClr val="bg1"/>
                  </a:solidFill>
                </a:rPr>
                <a:t>Literature review</a:t>
              </a:r>
            </a:p>
            <a:p>
              <a:pPr algn="ctr" defTabSz="914400">
                <a:defRPr/>
              </a:pPr>
              <a:r>
                <a:rPr lang="en-US" altLang="zh-CN" sz="2000" b="1" dirty="0">
                  <a:solidFill>
                    <a:schemeClr val="bg1"/>
                  </a:solidFill>
                </a:rPr>
                <a:t>Expert interview 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组合 69"/>
          <p:cNvGrpSpPr>
            <a:grpSpLocks noChangeAspect="1"/>
          </p:cNvGrpSpPr>
          <p:nvPr/>
        </p:nvGrpSpPr>
        <p:grpSpPr>
          <a:xfrm>
            <a:off x="4852631" y="3892982"/>
            <a:ext cx="2269968" cy="1680389"/>
            <a:chOff x="1017666" y="3929062"/>
            <a:chExt cx="1241816" cy="1034848"/>
          </a:xfrm>
        </p:grpSpPr>
        <p:grpSp>
          <p:nvGrpSpPr>
            <p:cNvPr id="71" name="组合 70"/>
            <p:cNvGrpSpPr/>
            <p:nvPr/>
          </p:nvGrpSpPr>
          <p:grpSpPr>
            <a:xfrm>
              <a:off x="1017666" y="3929062"/>
              <a:ext cx="1241816" cy="1034848"/>
              <a:chOff x="1017666" y="1609725"/>
              <a:chExt cx="1241816" cy="1034848"/>
            </a:xfrm>
          </p:grpSpPr>
          <p:sp>
            <p:nvSpPr>
              <p:cNvPr id="73" name="六边形 72"/>
              <p:cNvSpPr>
                <a:spLocks noChangeAspect="1"/>
              </p:cNvSpPr>
              <p:nvPr/>
            </p:nvSpPr>
            <p:spPr>
              <a:xfrm>
                <a:off x="1017666" y="1609725"/>
                <a:ext cx="1241816" cy="1034848"/>
              </a:xfrm>
              <a:prstGeom prst="hexagon">
                <a:avLst/>
              </a:prstGeom>
              <a:solidFill>
                <a:schemeClr val="bg1"/>
              </a:solidFill>
              <a:ln w="6350">
                <a:solidFill>
                  <a:schemeClr val="accent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4" name="六边形 73"/>
              <p:cNvSpPr>
                <a:spLocks noChangeAspect="1"/>
              </p:cNvSpPr>
              <p:nvPr/>
            </p:nvSpPr>
            <p:spPr>
              <a:xfrm>
                <a:off x="1120174" y="1695149"/>
                <a:ext cx="1036800" cy="864000"/>
              </a:xfrm>
              <a:prstGeom prst="hexagon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72" name="TextBox 71"/>
            <p:cNvSpPr txBox="1"/>
            <p:nvPr/>
          </p:nvSpPr>
          <p:spPr>
            <a:xfrm>
              <a:off x="1166137" y="4105977"/>
              <a:ext cx="943148" cy="6254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400">
                <a:defRPr/>
              </a:pPr>
              <a:r>
                <a:rPr lang="en-AU" altLang="zh-CN" sz="2000" b="1" dirty="0">
                  <a:solidFill>
                    <a:schemeClr val="bg1"/>
                  </a:solidFill>
                </a:rPr>
                <a:t>Behavioural </a:t>
              </a:r>
            </a:p>
            <a:p>
              <a:pPr algn="ctr" defTabSz="914400">
                <a:defRPr/>
              </a:pPr>
              <a:r>
                <a:rPr lang="en-AU" altLang="zh-CN" sz="2000" b="1" dirty="0">
                  <a:solidFill>
                    <a:schemeClr val="bg1"/>
                  </a:solidFill>
                </a:rPr>
                <a:t>modelling </a:t>
              </a:r>
            </a:p>
            <a:p>
              <a:pPr algn="ctr" defTabSz="914400">
                <a:defRPr/>
              </a:pPr>
              <a:r>
                <a:rPr lang="en-AU" altLang="zh-CN" sz="2000" b="1" dirty="0">
                  <a:solidFill>
                    <a:schemeClr val="bg1"/>
                  </a:solidFill>
                </a:rPr>
                <a:t>optimization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5" name="组合 74"/>
          <p:cNvGrpSpPr>
            <a:grpSpLocks noChangeAspect="1"/>
          </p:cNvGrpSpPr>
          <p:nvPr/>
        </p:nvGrpSpPr>
        <p:grpSpPr>
          <a:xfrm>
            <a:off x="6880261" y="2926562"/>
            <a:ext cx="2316977" cy="1680389"/>
            <a:chOff x="1017666" y="2695004"/>
            <a:chExt cx="1241816" cy="1034848"/>
          </a:xfrm>
        </p:grpSpPr>
        <p:grpSp>
          <p:nvGrpSpPr>
            <p:cNvPr id="76" name="组合 75"/>
            <p:cNvGrpSpPr/>
            <p:nvPr/>
          </p:nvGrpSpPr>
          <p:grpSpPr>
            <a:xfrm>
              <a:off x="1017666" y="2695004"/>
              <a:ext cx="1241816" cy="1034848"/>
              <a:chOff x="1017666" y="1609725"/>
              <a:chExt cx="1241816" cy="1034848"/>
            </a:xfrm>
          </p:grpSpPr>
          <p:sp>
            <p:nvSpPr>
              <p:cNvPr id="78" name="六边形 77"/>
              <p:cNvSpPr>
                <a:spLocks noChangeAspect="1"/>
              </p:cNvSpPr>
              <p:nvPr/>
            </p:nvSpPr>
            <p:spPr>
              <a:xfrm>
                <a:off x="1017666" y="1609725"/>
                <a:ext cx="1241816" cy="1034848"/>
              </a:xfrm>
              <a:prstGeom prst="hexagon">
                <a:avLst/>
              </a:prstGeom>
              <a:solidFill>
                <a:schemeClr val="bg1"/>
              </a:solidFill>
              <a:ln w="6350">
                <a:solidFill>
                  <a:schemeClr val="accent2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9" name="六边形 78"/>
              <p:cNvSpPr>
                <a:spLocks noChangeAspect="1"/>
              </p:cNvSpPr>
              <p:nvPr/>
            </p:nvSpPr>
            <p:spPr>
              <a:xfrm>
                <a:off x="1120174" y="1695149"/>
                <a:ext cx="1036800" cy="864000"/>
              </a:xfrm>
              <a:prstGeom prst="hexagon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1246339" y="3033226"/>
              <a:ext cx="870543" cy="435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400">
                <a:defRPr/>
              </a:pPr>
              <a:r>
                <a:rPr lang="en-AU" altLang="zh-CN" sz="2000" b="1" dirty="0">
                  <a:solidFill>
                    <a:schemeClr val="bg1"/>
                  </a:solidFill>
                </a:rPr>
                <a:t>Contingent </a:t>
              </a:r>
            </a:p>
            <a:p>
              <a:pPr algn="ctr" defTabSz="914400">
                <a:defRPr/>
              </a:pPr>
              <a:r>
                <a:rPr lang="en-AU" altLang="zh-CN" sz="2000" b="1" dirty="0">
                  <a:solidFill>
                    <a:schemeClr val="bg1"/>
                  </a:solidFill>
                </a:rPr>
                <a:t>valuation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0" name="Rectangle 13" descr="FD1DDF730CE4456e89755B07FE1653D0# #Rectangle 13"/>
          <p:cNvSpPr>
            <a:spLocks noChangeArrowheads="1"/>
          </p:cNvSpPr>
          <p:nvPr/>
        </p:nvSpPr>
        <p:spPr bwMode="auto">
          <a:xfrm>
            <a:off x="545078" y="1323079"/>
            <a:ext cx="3482408" cy="3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</a:rPr>
              <a:t>Q1: Key information and its measure</a:t>
            </a:r>
          </a:p>
        </p:txBody>
      </p:sp>
      <p:sp>
        <p:nvSpPr>
          <p:cNvPr id="82" name="Rectangle 13" descr="FD1DDF730CE4456e89755B07FE1653D0# #Rectangle 13"/>
          <p:cNvSpPr>
            <a:spLocks noChangeArrowheads="1"/>
          </p:cNvSpPr>
          <p:nvPr/>
        </p:nvSpPr>
        <p:spPr bwMode="auto">
          <a:xfrm>
            <a:off x="7463358" y="1163336"/>
            <a:ext cx="4578535" cy="76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AU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</a:rPr>
              <a:t>Q2: The value of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</a:rPr>
              <a:t> </a:t>
            </a:r>
            <a:r>
              <a:rPr lang="en-AU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</a:rPr>
              <a:t>key information</a:t>
            </a: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en-AU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</a:rPr>
              <a:t>Q3: The value of sharing key information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j-ea"/>
            </a:endParaRP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</a:rPr>
              <a:t>Q4: The value of information quality and quantity 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j-ea"/>
            </a:endParaRPr>
          </a:p>
        </p:txBody>
      </p:sp>
      <p:sp>
        <p:nvSpPr>
          <p:cNvPr id="84" name="Rectangle 13" descr="FD1DDF730CE4456e89755B07FE1653D0# #Rectangle 13"/>
          <p:cNvSpPr>
            <a:spLocks noChangeArrowheads="1"/>
          </p:cNvSpPr>
          <p:nvPr/>
        </p:nvSpPr>
        <p:spPr bwMode="auto">
          <a:xfrm>
            <a:off x="599030" y="5222345"/>
            <a:ext cx="5171367" cy="55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</a:rPr>
              <a:t>Q5: The optimal mechanism for information sharing</a:t>
            </a:r>
            <a:endParaRPr lang="zh-CN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j-ea"/>
            </a:endParaRP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</a:rPr>
              <a:t> 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j-ea"/>
            </a:endParaRPr>
          </a:p>
        </p:txBody>
      </p:sp>
      <p:grpSp>
        <p:nvGrpSpPr>
          <p:cNvPr id="88" name="组合 87"/>
          <p:cNvGrpSpPr/>
          <p:nvPr/>
        </p:nvGrpSpPr>
        <p:grpSpPr>
          <a:xfrm>
            <a:off x="1038306" y="1765175"/>
            <a:ext cx="3253808" cy="1170416"/>
            <a:chOff x="611560" y="1470144"/>
            <a:chExt cx="2440674" cy="856274"/>
          </a:xfrm>
        </p:grpSpPr>
        <p:cxnSp>
          <p:nvCxnSpPr>
            <p:cNvPr id="89" name="直接连接符 88"/>
            <p:cNvCxnSpPr/>
            <p:nvPr/>
          </p:nvCxnSpPr>
          <p:spPr>
            <a:xfrm>
              <a:off x="611560" y="1470144"/>
              <a:ext cx="1872208" cy="0"/>
            </a:xfrm>
            <a:prstGeom prst="line">
              <a:avLst/>
            </a:prstGeom>
            <a:ln w="63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2483768" y="1470144"/>
              <a:ext cx="568466" cy="856274"/>
            </a:xfrm>
            <a:prstGeom prst="line">
              <a:avLst/>
            </a:prstGeom>
            <a:ln w="63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组合 90"/>
          <p:cNvGrpSpPr/>
          <p:nvPr/>
        </p:nvGrpSpPr>
        <p:grpSpPr>
          <a:xfrm flipH="1">
            <a:off x="7010004" y="1935511"/>
            <a:ext cx="4261746" cy="586130"/>
            <a:chOff x="-380931" y="1470144"/>
            <a:chExt cx="3312368" cy="453534"/>
          </a:xfrm>
        </p:grpSpPr>
        <p:cxnSp>
          <p:nvCxnSpPr>
            <p:cNvPr id="92" name="直接连接符 91"/>
            <p:cNvCxnSpPr/>
            <p:nvPr/>
          </p:nvCxnSpPr>
          <p:spPr>
            <a:xfrm>
              <a:off x="-380931" y="1470144"/>
              <a:ext cx="2864699" cy="0"/>
            </a:xfrm>
            <a:prstGeom prst="line">
              <a:avLst/>
            </a:prstGeom>
            <a:ln w="63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/>
          </p:nvCxnSpPr>
          <p:spPr>
            <a:xfrm>
              <a:off x="2483767" y="1470144"/>
              <a:ext cx="447670" cy="453534"/>
            </a:xfrm>
            <a:prstGeom prst="line">
              <a:avLst/>
            </a:prstGeom>
            <a:ln w="63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4" name="直接连接符 93"/>
          <p:cNvCxnSpPr/>
          <p:nvPr/>
        </p:nvCxnSpPr>
        <p:spPr>
          <a:xfrm>
            <a:off x="1038306" y="5191855"/>
            <a:ext cx="4079606" cy="30176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 flipH="1">
            <a:off x="8405081" y="1975640"/>
            <a:ext cx="2896153" cy="498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95"/>
          <p:cNvSpPr/>
          <p:nvPr/>
        </p:nvSpPr>
        <p:spPr>
          <a:xfrm>
            <a:off x="2799798" y="245513"/>
            <a:ext cx="6629068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Research</a:t>
            </a:r>
            <a:r>
              <a:rPr lang="zh-CN" altLang="en-US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methodology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813263"/>
      </p:ext>
    </p:extLst>
  </p:cSld>
  <p:clrMapOvr>
    <a:masterClrMapping/>
  </p:clrMapOvr>
  <p:transition spd="slow" advClick="0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2" grpId="0"/>
      <p:bldP spid="84" grpId="0"/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95"/>
          <p:cNvSpPr/>
          <p:nvPr/>
        </p:nvSpPr>
        <p:spPr>
          <a:xfrm>
            <a:off x="2799798" y="245513"/>
            <a:ext cx="7111832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Measurements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0359" y="1084437"/>
            <a:ext cx="1069087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Firm performance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en-AU" altLang="zh-CN" i="1" dirty="0">
                <a:solidFill>
                  <a:schemeClr val="accent4">
                    <a:lumMod val="75000"/>
                  </a:schemeClr>
                </a:solidFill>
              </a:rPr>
              <a:t>cost reduction, profitability increase, on-time delivery, customer satisfaction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73136" y="3131865"/>
            <a:ext cx="760015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b="1" dirty="0">
                <a:solidFill>
                  <a:schemeClr val="accent3"/>
                </a:solidFill>
              </a:rPr>
              <a:t>Information</a:t>
            </a:r>
            <a:r>
              <a:rPr lang="en-AU" dirty="0">
                <a:solidFill>
                  <a:schemeClr val="accent3"/>
                </a:solidFill>
              </a:rPr>
              <a:t>: </a:t>
            </a:r>
            <a:r>
              <a:rPr lang="en-AU" i="1" dirty="0">
                <a:solidFill>
                  <a:schemeClr val="accent3"/>
                </a:solidFill>
              </a:rPr>
              <a:t>type, source, cost of collecting, purpose of collecting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65069" y="6173137"/>
            <a:ext cx="883370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b="1" dirty="0">
                <a:solidFill>
                  <a:schemeClr val="accent1"/>
                </a:solidFill>
              </a:rPr>
              <a:t>Firms’ characteristics: </a:t>
            </a:r>
            <a:r>
              <a:rPr lang="en-AU" i="1" dirty="0">
                <a:solidFill>
                  <a:schemeClr val="accent1"/>
                </a:solidFill>
              </a:rPr>
              <a:t>firm size, degree of specialization, stage of processing 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5967" y="4226520"/>
            <a:ext cx="1010180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solidFill>
                  <a:schemeClr val="accent3"/>
                </a:solidFill>
              </a:rPr>
              <a:t>    Information quality: </a:t>
            </a:r>
            <a:r>
              <a:rPr lang="en-US" i="1" dirty="0">
                <a:solidFill>
                  <a:schemeClr val="accent3"/>
                </a:solidFill>
              </a:rPr>
              <a:t>a</a:t>
            </a:r>
            <a:r>
              <a:rPr lang="en-US" altLang="zh-CN" i="1" dirty="0">
                <a:solidFill>
                  <a:schemeClr val="accent3"/>
                </a:solidFill>
              </a:rPr>
              <a:t>ccuracy, timeliness, readability, relevance, credibility, comparability</a:t>
            </a:r>
            <a:endParaRPr lang="zh-CN" altLang="en-US" i="1" dirty="0">
              <a:solidFill>
                <a:schemeClr val="accent3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55967" y="4703239"/>
            <a:ext cx="1175802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defRPr/>
            </a:pPr>
            <a:r>
              <a:rPr lang="en-AU" dirty="0">
                <a:solidFill>
                  <a:schemeClr val="accent3"/>
                </a:solidFill>
              </a:rPr>
              <a:t>    Information quantity: </a:t>
            </a:r>
            <a:r>
              <a:rPr lang="en-US" altLang="zh-CN" i="1" dirty="0">
                <a:solidFill>
                  <a:schemeClr val="accent3"/>
                </a:solidFill>
              </a:rPr>
              <a:t>updated/sharing frequency, number of the information’s variables or dimensions </a:t>
            </a:r>
            <a:endParaRPr lang="zh-CN" altLang="en-US" i="1" dirty="0">
              <a:solidFill>
                <a:schemeClr val="accent3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73136" y="2154290"/>
            <a:ext cx="7079439" cy="4154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 dirty="0">
                <a:solidFill>
                  <a:schemeClr val="accent4">
                    <a:lumMod val="75000"/>
                  </a:schemeClr>
                </a:solidFill>
              </a:rPr>
              <a:t>Industrial performance</a:t>
            </a:r>
            <a:r>
              <a:rPr lang="en-US" sz="2100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en-AU" altLang="zh-CN" sz="2100" i="1" dirty="0">
                <a:solidFill>
                  <a:schemeClr val="accent4">
                    <a:lumMod val="75000"/>
                  </a:schemeClr>
                </a:solidFill>
              </a:rPr>
              <a:t>meat quality, productivity, innovation</a:t>
            </a:r>
            <a:endParaRPr lang="en-AU" sz="2100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65069" y="2626340"/>
            <a:ext cx="891451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Social performance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en-AU" i="1" dirty="0">
                <a:solidFill>
                  <a:schemeClr val="accent4">
                    <a:lumMod val="75000"/>
                  </a:schemeClr>
                </a:solidFill>
              </a:rPr>
              <a:t>consumers' surplus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10358" y="1636344"/>
            <a:ext cx="8924623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SC performance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cost reduction, </a:t>
            </a:r>
            <a:r>
              <a:rPr lang="en-AU" altLang="zh-CN" i="1" dirty="0">
                <a:solidFill>
                  <a:schemeClr val="accent4">
                    <a:lumMod val="75000"/>
                  </a:schemeClr>
                </a:solidFill>
              </a:rPr>
              <a:t>profitability increase</a:t>
            </a:r>
            <a:r>
              <a:rPr lang="en-US" altLang="zh-CN" i="1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lead time reduction, ECR</a:t>
            </a:r>
            <a:endParaRPr lang="en-AU" altLang="zh-CN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65069" y="3674030"/>
            <a:ext cx="1154354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b="1" dirty="0">
                <a:solidFill>
                  <a:schemeClr val="accent3"/>
                </a:solidFill>
              </a:rPr>
              <a:t>Information sharing</a:t>
            </a:r>
            <a:r>
              <a:rPr lang="en-AU" dirty="0">
                <a:solidFill>
                  <a:schemeClr val="accent3"/>
                </a:solidFill>
              </a:rPr>
              <a:t>:</a:t>
            </a:r>
            <a:r>
              <a:rPr lang="en-AU" b="1" dirty="0">
                <a:solidFill>
                  <a:schemeClr val="accent3"/>
                </a:solidFill>
              </a:rPr>
              <a:t> </a:t>
            </a:r>
            <a:r>
              <a:rPr lang="en-AU" i="1" dirty="0">
                <a:solidFill>
                  <a:schemeClr val="accent3"/>
                </a:solidFill>
              </a:rPr>
              <a:t>type, source, cost of collecting and sharing, key people, media, purpose of sharing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55967" y="5209475"/>
            <a:ext cx="1059148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Market uncertainty</a:t>
            </a:r>
            <a:r>
              <a:rPr lang="en-US" dirty="0">
                <a:solidFill>
                  <a:schemeClr val="accent1"/>
                </a:solidFill>
              </a:rPr>
              <a:t>: </a:t>
            </a:r>
            <a:r>
              <a:rPr lang="en-US" i="1" dirty="0">
                <a:solidFill>
                  <a:schemeClr val="accent1"/>
                </a:solidFill>
              </a:rPr>
              <a:t>demand variability, market competition, changing of consumer preference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55967" y="5691306"/>
            <a:ext cx="923361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Government/governing agency intervention</a:t>
            </a:r>
            <a:r>
              <a:rPr lang="en-US" dirty="0">
                <a:solidFill>
                  <a:schemeClr val="accent1"/>
                </a:solidFill>
              </a:rPr>
              <a:t>: </a:t>
            </a:r>
            <a:r>
              <a:rPr lang="en-US" i="1" dirty="0">
                <a:solidFill>
                  <a:schemeClr val="accent1"/>
                </a:solidFill>
              </a:rPr>
              <a:t>infrastructure, open data, legislation</a:t>
            </a:r>
          </a:p>
        </p:txBody>
      </p:sp>
      <p:cxnSp>
        <p:nvCxnSpPr>
          <p:cNvPr id="14" name="直接连接符 4"/>
          <p:cNvCxnSpPr/>
          <p:nvPr/>
        </p:nvCxnSpPr>
        <p:spPr>
          <a:xfrm>
            <a:off x="768262" y="3041127"/>
            <a:ext cx="10532972" cy="27454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dash"/>
          </a:ln>
          <a:effectLst/>
        </p:spPr>
      </p:cxnSp>
      <p:cxnSp>
        <p:nvCxnSpPr>
          <p:cNvPr id="16" name="直接连接符 4"/>
          <p:cNvCxnSpPr/>
          <p:nvPr/>
        </p:nvCxnSpPr>
        <p:spPr>
          <a:xfrm>
            <a:off x="768262" y="5195748"/>
            <a:ext cx="10532972" cy="27454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dash"/>
          </a:ln>
          <a:effectLst/>
        </p:spPr>
      </p:cxnSp>
    </p:spTree>
    <p:extLst>
      <p:ext uri="{BB962C8B-B14F-4D97-AF65-F5344CB8AC3E}">
        <p14:creationId xmlns:p14="http://schemas.microsoft.com/office/powerpoint/2010/main" val="3191973315"/>
      </p:ext>
    </p:extLst>
  </p:cSld>
  <p:clrMapOvr>
    <a:masterClrMapping/>
  </p:clrMapOvr>
  <p:transition spd="slow" advClick="0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  <p:bldP spid="46" grpId="0"/>
      <p:bldP spid="49" grpId="0"/>
      <p:bldP spid="50" grpId="0"/>
      <p:bldP spid="51" grpId="0"/>
      <p:bldP spid="52" grpId="0"/>
      <p:bldP spid="56" grpId="0"/>
      <p:bldP spid="5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95"/>
          <p:cNvSpPr/>
          <p:nvPr/>
        </p:nvSpPr>
        <p:spPr>
          <a:xfrm>
            <a:off x="2799798" y="245513"/>
            <a:ext cx="7687896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Thesis outline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圆角矩形 15"/>
          <p:cNvSpPr/>
          <p:nvPr/>
        </p:nvSpPr>
        <p:spPr>
          <a:xfrm>
            <a:off x="2831384" y="1295095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1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31" name="组合 16"/>
          <p:cNvGrpSpPr/>
          <p:nvPr/>
        </p:nvGrpSpPr>
        <p:grpSpPr>
          <a:xfrm>
            <a:off x="3713474" y="1295095"/>
            <a:ext cx="6318709" cy="511504"/>
            <a:chOff x="6339097" y="1573726"/>
            <a:chExt cx="3744416" cy="511504"/>
          </a:xfrm>
          <a:solidFill>
            <a:schemeClr val="accent4"/>
          </a:solidFill>
        </p:grpSpPr>
        <p:sp>
          <p:nvSpPr>
            <p:cNvPr id="32" name="圆角矩形 17"/>
            <p:cNvSpPr/>
            <p:nvPr/>
          </p:nvSpPr>
          <p:spPr>
            <a:xfrm>
              <a:off x="6339097" y="1573726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33" name="矩形 18"/>
            <p:cNvSpPr/>
            <p:nvPr/>
          </p:nvSpPr>
          <p:spPr>
            <a:xfrm>
              <a:off x="6744593" y="1599227"/>
              <a:ext cx="1837897" cy="430928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r>
                <a:rPr lang="en-US" altLang="zh-CN" sz="2000" b="1" dirty="0"/>
                <a:t>Chapter 1: </a:t>
              </a:r>
              <a:r>
                <a:rPr lang="en-AU" altLang="zh-CN" sz="2000" b="1" dirty="0"/>
                <a:t>Introduction</a:t>
              </a:r>
              <a:endParaRPr lang="zh-CN" altLang="en-US" sz="2000" dirty="0"/>
            </a:p>
          </p:txBody>
        </p:sp>
      </p:grpSp>
      <p:sp>
        <p:nvSpPr>
          <p:cNvPr id="34" name="圆角矩形 19"/>
          <p:cNvSpPr/>
          <p:nvPr/>
        </p:nvSpPr>
        <p:spPr>
          <a:xfrm>
            <a:off x="2831384" y="2134597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2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35" name="组合 20"/>
          <p:cNvGrpSpPr/>
          <p:nvPr/>
        </p:nvGrpSpPr>
        <p:grpSpPr>
          <a:xfrm>
            <a:off x="3689577" y="2134597"/>
            <a:ext cx="6342606" cy="511504"/>
            <a:chOff x="6315199" y="2410178"/>
            <a:chExt cx="3744416" cy="511504"/>
          </a:xfrm>
          <a:solidFill>
            <a:schemeClr val="accent4"/>
          </a:solidFill>
        </p:grpSpPr>
        <p:sp>
          <p:nvSpPr>
            <p:cNvPr id="36" name="圆角矩形 21"/>
            <p:cNvSpPr/>
            <p:nvPr/>
          </p:nvSpPr>
          <p:spPr>
            <a:xfrm>
              <a:off x="6315199" y="2410178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37" name="矩形 22"/>
            <p:cNvSpPr/>
            <p:nvPr/>
          </p:nvSpPr>
          <p:spPr>
            <a:xfrm>
              <a:off x="6728788" y="2450466"/>
              <a:ext cx="1923368" cy="430928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r>
                <a:rPr lang="en-AU" altLang="zh-CN" sz="2000" b="1" dirty="0"/>
                <a:t>Chapter 2: Literature review</a:t>
              </a:r>
              <a:endParaRPr lang="zh-CN" altLang="en-US" sz="2000" dirty="0"/>
            </a:p>
          </p:txBody>
        </p:sp>
      </p:grpSp>
      <p:sp>
        <p:nvSpPr>
          <p:cNvPr id="38" name="圆角矩形 23"/>
          <p:cNvSpPr/>
          <p:nvPr/>
        </p:nvSpPr>
        <p:spPr>
          <a:xfrm>
            <a:off x="2853510" y="2923166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3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39" name="组合 24"/>
          <p:cNvGrpSpPr/>
          <p:nvPr/>
        </p:nvGrpSpPr>
        <p:grpSpPr>
          <a:xfrm>
            <a:off x="3735601" y="2923166"/>
            <a:ext cx="6318708" cy="511504"/>
            <a:chOff x="6339097" y="3296031"/>
            <a:chExt cx="3744416" cy="511504"/>
          </a:xfrm>
          <a:solidFill>
            <a:schemeClr val="accent4"/>
          </a:solidFill>
        </p:grpSpPr>
        <p:sp>
          <p:nvSpPr>
            <p:cNvPr id="40" name="圆角矩形 25"/>
            <p:cNvSpPr/>
            <p:nvPr/>
          </p:nvSpPr>
          <p:spPr>
            <a:xfrm>
              <a:off x="6339097" y="3296031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41" name="矩形 26"/>
            <p:cNvSpPr/>
            <p:nvPr/>
          </p:nvSpPr>
          <p:spPr>
            <a:xfrm>
              <a:off x="6726977" y="3325139"/>
              <a:ext cx="2736304" cy="446316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r>
                <a:rPr lang="en-US" altLang="zh-CN" sz="2000" b="1" dirty="0"/>
                <a:t>Chapter 3: Research methodology</a:t>
              </a:r>
              <a:endParaRPr lang="zh-CN" altLang="en-US" sz="2000" b="1" dirty="0"/>
            </a:p>
          </p:txBody>
        </p:sp>
      </p:grpSp>
      <p:sp>
        <p:nvSpPr>
          <p:cNvPr id="42" name="圆角矩形 27"/>
          <p:cNvSpPr/>
          <p:nvPr/>
        </p:nvSpPr>
        <p:spPr>
          <a:xfrm>
            <a:off x="2859632" y="3728213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4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43" name="组合 28"/>
          <p:cNvGrpSpPr/>
          <p:nvPr/>
        </p:nvGrpSpPr>
        <p:grpSpPr>
          <a:xfrm>
            <a:off x="3741723" y="3728213"/>
            <a:ext cx="6318708" cy="511504"/>
            <a:chOff x="6339097" y="4180903"/>
            <a:chExt cx="3744416" cy="511504"/>
          </a:xfrm>
          <a:solidFill>
            <a:schemeClr val="accent4"/>
          </a:solidFill>
        </p:grpSpPr>
        <p:sp>
          <p:nvSpPr>
            <p:cNvPr id="44" name="圆角矩形 29"/>
            <p:cNvSpPr/>
            <p:nvPr/>
          </p:nvSpPr>
          <p:spPr>
            <a:xfrm>
              <a:off x="6339097" y="4180903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45" name="矩形 30"/>
            <p:cNvSpPr/>
            <p:nvPr/>
          </p:nvSpPr>
          <p:spPr>
            <a:xfrm>
              <a:off x="6723349" y="4221882"/>
              <a:ext cx="2736304" cy="446316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r>
                <a:rPr lang="en-AU" altLang="zh-CN" sz="2000" b="1" dirty="0"/>
                <a:t>Chapter 4: Hypotheses testing</a:t>
              </a:r>
              <a:endParaRPr lang="zh-CN" altLang="zh-CN" sz="2000" b="1" dirty="0"/>
            </a:p>
          </p:txBody>
        </p:sp>
      </p:grpSp>
      <p:sp>
        <p:nvSpPr>
          <p:cNvPr id="46" name="圆角矩形 31"/>
          <p:cNvSpPr/>
          <p:nvPr/>
        </p:nvSpPr>
        <p:spPr>
          <a:xfrm>
            <a:off x="2885794" y="4540233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5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47" name="组合 32"/>
          <p:cNvGrpSpPr/>
          <p:nvPr/>
        </p:nvGrpSpPr>
        <p:grpSpPr>
          <a:xfrm>
            <a:off x="3767755" y="4540233"/>
            <a:ext cx="6318708" cy="511504"/>
            <a:chOff x="6339097" y="5057483"/>
            <a:chExt cx="3744416" cy="511504"/>
          </a:xfrm>
          <a:solidFill>
            <a:schemeClr val="accent4"/>
          </a:solidFill>
        </p:grpSpPr>
        <p:sp>
          <p:nvSpPr>
            <p:cNvPr id="48" name="圆角矩形 33"/>
            <p:cNvSpPr/>
            <p:nvPr/>
          </p:nvSpPr>
          <p:spPr>
            <a:xfrm>
              <a:off x="6339097" y="5057483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49" name="矩形 34"/>
            <p:cNvSpPr/>
            <p:nvPr/>
          </p:nvSpPr>
          <p:spPr>
            <a:xfrm>
              <a:off x="6723479" y="5085978"/>
              <a:ext cx="3269349" cy="446316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r>
                <a:rPr lang="en-AU" altLang="zh-CN" sz="2000" b="1" dirty="0"/>
                <a:t>Chapter 5: Contingent valuation</a:t>
              </a:r>
              <a:endParaRPr lang="zh-CN" altLang="zh-CN" sz="2000" b="1" dirty="0"/>
            </a:p>
          </p:txBody>
        </p:sp>
      </p:grpSp>
      <p:sp>
        <p:nvSpPr>
          <p:cNvPr id="50" name="圆角矩形 31"/>
          <p:cNvSpPr/>
          <p:nvPr/>
        </p:nvSpPr>
        <p:spPr>
          <a:xfrm>
            <a:off x="2859759" y="5303438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6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51" name="组合 32"/>
          <p:cNvGrpSpPr/>
          <p:nvPr/>
        </p:nvGrpSpPr>
        <p:grpSpPr>
          <a:xfrm>
            <a:off x="3741723" y="5321736"/>
            <a:ext cx="6336833" cy="511504"/>
            <a:chOff x="6339097" y="5057483"/>
            <a:chExt cx="3744416" cy="511504"/>
          </a:xfrm>
          <a:solidFill>
            <a:schemeClr val="accent4"/>
          </a:solidFill>
        </p:grpSpPr>
        <p:sp>
          <p:nvSpPr>
            <p:cNvPr id="52" name="圆角矩形 33"/>
            <p:cNvSpPr/>
            <p:nvPr/>
          </p:nvSpPr>
          <p:spPr>
            <a:xfrm>
              <a:off x="6339097" y="5057483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53" name="矩形 34"/>
            <p:cNvSpPr/>
            <p:nvPr/>
          </p:nvSpPr>
          <p:spPr>
            <a:xfrm>
              <a:off x="6723479" y="5085978"/>
              <a:ext cx="3147287" cy="446316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r>
                <a:rPr lang="en-AU" altLang="zh-CN" sz="2000" b="1" dirty="0"/>
                <a:t>Chapter 6: Optimization modelling</a:t>
              </a:r>
              <a:endParaRPr lang="zh-CN" altLang="zh-CN" sz="2000" b="1" dirty="0"/>
            </a:p>
          </p:txBody>
        </p:sp>
      </p:grpSp>
      <p:sp>
        <p:nvSpPr>
          <p:cNvPr id="54" name="圆角矩形 31"/>
          <p:cNvSpPr/>
          <p:nvPr/>
        </p:nvSpPr>
        <p:spPr>
          <a:xfrm>
            <a:off x="2859759" y="6115458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7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55" name="组合 32"/>
          <p:cNvGrpSpPr/>
          <p:nvPr/>
        </p:nvGrpSpPr>
        <p:grpSpPr>
          <a:xfrm>
            <a:off x="3741723" y="6094090"/>
            <a:ext cx="6336834" cy="511504"/>
            <a:chOff x="6339097" y="5057483"/>
            <a:chExt cx="3744416" cy="511504"/>
          </a:xfrm>
          <a:solidFill>
            <a:schemeClr val="accent4"/>
          </a:solidFill>
        </p:grpSpPr>
        <p:sp>
          <p:nvSpPr>
            <p:cNvPr id="56" name="圆角矩形 33"/>
            <p:cNvSpPr/>
            <p:nvPr/>
          </p:nvSpPr>
          <p:spPr>
            <a:xfrm>
              <a:off x="6339097" y="5057483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57" name="矩形 34"/>
            <p:cNvSpPr/>
            <p:nvPr/>
          </p:nvSpPr>
          <p:spPr>
            <a:xfrm>
              <a:off x="6723479" y="5085978"/>
              <a:ext cx="3274935" cy="430928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en-AU" altLang="zh-CN" sz="2000" b="1" dirty="0"/>
                <a:t>Chapter 7: Conclusions and Implications</a:t>
              </a:r>
              <a:endParaRPr lang="zh-CN" altLang="zh-CN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62822930"/>
      </p:ext>
    </p:extLst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38 0.04119 L 1.81143E-6 4.93173E-6 " pathEditMode="relative" rAng="0" ptsTypes="AA">
                                      <p:cBhvr>
                                        <p:cTn id="13" dur="7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3738 0.04119 L 1.81143E-6 -4.3277E-7 " pathEditMode="relative" rAng="0" ptsTypes="AA">
                                      <p:cBhvr>
                                        <p:cTn id="21" dur="7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6" presetClass="path" presetSubtype="0" accel="50000" decel="50000" fill="hold" grpId="1" nodeType="withEffect">
                                  <p:stCondLst>
                                    <p:cond delay="450"/>
                                  </p:stCondLst>
                                  <p:childTnLst>
                                    <p:animMotion origin="layout" path="M -0.03737 0.04119 L -1.34262E-6 1.32377E-6 " pathEditMode="relative" rAng="0" ptsTypes="AA">
                                      <p:cBhvr>
                                        <p:cTn id="29" dur="7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7 0.0412 L -2.24378E-6 -2.62671E-6 " pathEditMode="relative" rAng="0" ptsTypes="AA">
                                      <p:cBhvr>
                                        <p:cTn id="37" dur="7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8 0.0412 L 4.15158E-6 -3.71673E-6 " pathEditMode="relative" rAng="0" ptsTypes="AA">
                                      <p:cBhvr>
                                        <p:cTn id="45" dur="7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6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3737 0.04119 L -2.24378E-6 -5.41541E-7 " pathEditMode="relative" rAng="0" ptsTypes="AA">
                                      <p:cBhvr>
                                        <p:cTn id="53" dur="7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6" presetClass="path" presetSubtype="0" accel="50000" decel="5000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0.03737 0.04119 L -2.24378E-6 -2.03657E-7 " pathEditMode="relative" rAng="0" ptsTypes="AA">
                                      <p:cBhvr>
                                        <p:cTn id="61" dur="7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0" grpId="0" animBg="1"/>
      <p:bldP spid="30" grpId="1" animBg="1"/>
      <p:bldP spid="34" grpId="0" animBg="1"/>
      <p:bldP spid="34" grpId="1" animBg="1"/>
      <p:bldP spid="38" grpId="0" animBg="1"/>
      <p:bldP spid="38" grpId="1" animBg="1"/>
      <p:bldP spid="42" grpId="0" animBg="1"/>
      <p:bldP spid="42" grpId="1" animBg="1"/>
      <p:bldP spid="46" grpId="0" animBg="1"/>
      <p:bldP spid="46" grpId="1" animBg="1"/>
      <p:bldP spid="50" grpId="0" animBg="1"/>
      <p:bldP spid="50" grpId="1" animBg="1"/>
      <p:bldP spid="54" grpId="0" animBg="1"/>
      <p:bldP spid="5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>
          <a:xfrm>
            <a:off x="4006974" y="261442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1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889064" y="261442"/>
            <a:ext cx="6318709" cy="511504"/>
            <a:chOff x="6339097" y="1573726"/>
            <a:chExt cx="3744416" cy="511504"/>
          </a:xfrm>
          <a:solidFill>
            <a:schemeClr val="accent4"/>
          </a:solidFill>
        </p:grpSpPr>
        <p:sp>
          <p:nvSpPr>
            <p:cNvPr id="18" name="圆角矩形 17"/>
            <p:cNvSpPr/>
            <p:nvPr/>
          </p:nvSpPr>
          <p:spPr>
            <a:xfrm>
              <a:off x="6339097" y="1573726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6723351" y="1614014"/>
              <a:ext cx="1098581" cy="430928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en-US" altLang="zh-CN" sz="2000" b="1" kern="100" dirty="0">
                  <a:solidFill>
                    <a:schemeClr val="bg1"/>
                  </a:solidFill>
                  <a:ea typeface="微软雅黑" panose="020B0503020204020204" pitchFamily="34" charset="-122"/>
                  <a:cs typeface="Times New Roman" panose="02020603050405020304" pitchFamily="18" charset="0"/>
                </a:rPr>
                <a:t>Background</a:t>
              </a:r>
              <a:endParaRPr lang="zh-CN" altLang="zh-CN" sz="2000" b="1" kern="100" dirty="0">
                <a:solidFill>
                  <a:schemeClr val="bg1"/>
                </a:solidFill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圆角矩形 19"/>
          <p:cNvSpPr/>
          <p:nvPr/>
        </p:nvSpPr>
        <p:spPr>
          <a:xfrm>
            <a:off x="3998572" y="1029807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2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4856765" y="1029807"/>
            <a:ext cx="6342606" cy="511504"/>
            <a:chOff x="6315199" y="2410178"/>
            <a:chExt cx="3744416" cy="511504"/>
          </a:xfrm>
          <a:solidFill>
            <a:schemeClr val="accent4"/>
          </a:solidFill>
        </p:grpSpPr>
        <p:sp>
          <p:nvSpPr>
            <p:cNvPr id="22" name="圆角矩形 21"/>
            <p:cNvSpPr/>
            <p:nvPr/>
          </p:nvSpPr>
          <p:spPr>
            <a:xfrm>
              <a:off x="6315199" y="2410178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6747249" y="2450466"/>
              <a:ext cx="1404350" cy="430928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en-US" altLang="zh-CN" sz="2000" b="1" kern="100" dirty="0">
                  <a:solidFill>
                    <a:schemeClr val="bg1"/>
                  </a:solidFill>
                  <a:ea typeface="微软雅黑" panose="020B0503020204020204" pitchFamily="34" charset="-122"/>
                  <a:cs typeface="Times New Roman" panose="02020603050405020304" pitchFamily="18" charset="0"/>
                </a:rPr>
                <a:t>Research gap</a:t>
              </a:r>
              <a:endParaRPr lang="zh-CN" altLang="zh-CN" sz="2000" b="1" kern="100" dirty="0">
                <a:solidFill>
                  <a:schemeClr val="bg1"/>
                </a:solidFill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圆角矩形 23"/>
          <p:cNvSpPr/>
          <p:nvPr/>
        </p:nvSpPr>
        <p:spPr>
          <a:xfrm>
            <a:off x="3998572" y="1800126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3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4880663" y="1800126"/>
            <a:ext cx="6318708" cy="511504"/>
            <a:chOff x="6339097" y="3296031"/>
            <a:chExt cx="3744416" cy="511504"/>
          </a:xfrm>
          <a:solidFill>
            <a:schemeClr val="accent4"/>
          </a:solidFill>
        </p:grpSpPr>
        <p:sp>
          <p:nvSpPr>
            <p:cNvPr id="26" name="圆角矩形 25"/>
            <p:cNvSpPr/>
            <p:nvPr/>
          </p:nvSpPr>
          <p:spPr>
            <a:xfrm>
              <a:off x="6339097" y="3296031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6723349" y="3336319"/>
              <a:ext cx="2736304" cy="430928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en-US" altLang="zh-CN" sz="2000" b="1" kern="100" dirty="0">
                  <a:solidFill>
                    <a:schemeClr val="bg1"/>
                  </a:solidFill>
                  <a:ea typeface="微软雅黑" panose="020B0503020204020204" pitchFamily="34" charset="-122"/>
                  <a:cs typeface="Times New Roman" panose="02020603050405020304" pitchFamily="18" charset="0"/>
                </a:rPr>
                <a:t>Research problem</a:t>
              </a:r>
              <a:endParaRPr lang="zh-CN" altLang="zh-CN" sz="2000" b="1" kern="100" dirty="0">
                <a:solidFill>
                  <a:schemeClr val="bg1"/>
                </a:solidFill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圆角矩形 27"/>
          <p:cNvSpPr/>
          <p:nvPr/>
        </p:nvSpPr>
        <p:spPr>
          <a:xfrm>
            <a:off x="3980284" y="2570445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4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4862375" y="2570445"/>
            <a:ext cx="6318708" cy="511504"/>
            <a:chOff x="6339097" y="4180903"/>
            <a:chExt cx="3744416" cy="511504"/>
          </a:xfrm>
          <a:solidFill>
            <a:schemeClr val="accent4"/>
          </a:solidFill>
        </p:grpSpPr>
        <p:sp>
          <p:nvSpPr>
            <p:cNvPr id="30" name="圆角矩形 29"/>
            <p:cNvSpPr/>
            <p:nvPr/>
          </p:nvSpPr>
          <p:spPr>
            <a:xfrm>
              <a:off x="6339097" y="4180903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6723349" y="4221882"/>
              <a:ext cx="3136408" cy="430928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en-US" altLang="zh-CN" sz="2000" b="1" kern="100" dirty="0">
                  <a:solidFill>
                    <a:schemeClr val="bg1"/>
                  </a:solidFill>
                  <a:ea typeface="微软雅黑" panose="020B0503020204020204" pitchFamily="34" charset="-122"/>
                  <a:cs typeface="Times New Roman" panose="02020603050405020304" pitchFamily="18" charset="0"/>
                </a:rPr>
                <a:t>Research questions and objectives</a:t>
              </a:r>
              <a:endParaRPr lang="zh-CN" altLang="zh-CN" sz="2000" b="1" kern="100" dirty="0">
                <a:solidFill>
                  <a:schemeClr val="bg1"/>
                </a:solidFill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2" name="圆角矩形 31"/>
          <p:cNvSpPr/>
          <p:nvPr/>
        </p:nvSpPr>
        <p:spPr>
          <a:xfrm>
            <a:off x="3971882" y="3254794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5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4853843" y="3254794"/>
            <a:ext cx="6318708" cy="511504"/>
            <a:chOff x="6339097" y="5057483"/>
            <a:chExt cx="3744416" cy="511504"/>
          </a:xfrm>
          <a:solidFill>
            <a:schemeClr val="accent4"/>
          </a:solidFill>
        </p:grpSpPr>
        <p:sp>
          <p:nvSpPr>
            <p:cNvPr id="34" name="圆角矩形 33"/>
            <p:cNvSpPr/>
            <p:nvPr/>
          </p:nvSpPr>
          <p:spPr>
            <a:xfrm>
              <a:off x="6339097" y="5057483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6723479" y="5085978"/>
              <a:ext cx="3269349" cy="430928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en-US" altLang="zh-CN" sz="2000" b="1" kern="100" dirty="0">
                  <a:solidFill>
                    <a:schemeClr val="bg1"/>
                  </a:solidFill>
                  <a:ea typeface="微软雅黑" panose="020B0503020204020204" pitchFamily="34" charset="-122"/>
                  <a:cs typeface="Times New Roman" panose="02020603050405020304" pitchFamily="18" charset="0"/>
                </a:rPr>
                <a:t>Research focus</a:t>
              </a:r>
              <a:endParaRPr lang="zh-CN" altLang="zh-CN" sz="2000" b="1" kern="100" dirty="0">
                <a:solidFill>
                  <a:schemeClr val="bg1"/>
                </a:solidFill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矩形 35"/>
          <p:cNvSpPr/>
          <p:nvPr/>
        </p:nvSpPr>
        <p:spPr>
          <a:xfrm>
            <a:off x="-106934" y="0"/>
            <a:ext cx="3469805" cy="6859587"/>
          </a:xfrm>
          <a:prstGeom prst="rect">
            <a:avLst/>
          </a:prstGeom>
          <a:solidFill>
            <a:srgbClr val="FFC2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-27458" y="915666"/>
            <a:ext cx="3244329" cy="2339128"/>
          </a:xfrm>
          <a:prstGeom prst="rect">
            <a:avLst/>
          </a:prstGeom>
          <a:noFill/>
        </p:spPr>
        <p:txBody>
          <a:bodyPr wrap="square" lIns="121948" tIns="60973" rIns="121948" bIns="60973">
            <a:spAutoFit/>
          </a:bodyPr>
          <a:lstStyle/>
          <a:p>
            <a:pPr algn="r">
              <a:defRPr/>
            </a:pPr>
            <a:r>
              <a:rPr lang="zh-CN" altLang="en-US" sz="4800" b="1" spc="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3200" b="1" spc="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Presentation</a:t>
            </a:r>
            <a:r>
              <a:rPr lang="en-US" altLang="zh-CN" sz="4800" b="1" spc="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outline</a:t>
            </a:r>
          </a:p>
        </p:txBody>
      </p:sp>
      <p:sp>
        <p:nvSpPr>
          <p:cNvPr id="41" name="圆角矩形 31"/>
          <p:cNvSpPr/>
          <p:nvPr/>
        </p:nvSpPr>
        <p:spPr>
          <a:xfrm>
            <a:off x="3944739" y="3928497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6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42" name="组合 32"/>
          <p:cNvGrpSpPr/>
          <p:nvPr/>
        </p:nvGrpSpPr>
        <p:grpSpPr>
          <a:xfrm>
            <a:off x="4826703" y="3946795"/>
            <a:ext cx="6336833" cy="511504"/>
            <a:chOff x="6339097" y="5057483"/>
            <a:chExt cx="3744416" cy="511504"/>
          </a:xfrm>
          <a:solidFill>
            <a:schemeClr val="accent4"/>
          </a:solidFill>
        </p:grpSpPr>
        <p:sp>
          <p:nvSpPr>
            <p:cNvPr id="43" name="圆角矩形 33"/>
            <p:cNvSpPr/>
            <p:nvPr/>
          </p:nvSpPr>
          <p:spPr>
            <a:xfrm>
              <a:off x="6339097" y="5057483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44" name="矩形 34"/>
            <p:cNvSpPr/>
            <p:nvPr/>
          </p:nvSpPr>
          <p:spPr>
            <a:xfrm>
              <a:off x="6723479" y="5085978"/>
              <a:ext cx="3147287" cy="430928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en-US" altLang="zh-CN" sz="2000" b="1" kern="100" dirty="0">
                  <a:solidFill>
                    <a:schemeClr val="bg1"/>
                  </a:solidFill>
                  <a:ea typeface="微软雅黑" panose="020B0503020204020204" pitchFamily="34" charset="-122"/>
                  <a:cs typeface="Times New Roman" panose="02020603050405020304" pitchFamily="18" charset="0"/>
                </a:rPr>
                <a:t>Theoretical framework and hypotheses</a:t>
              </a:r>
              <a:endParaRPr lang="zh-CN" altLang="zh-CN" sz="2000" b="1" kern="100" dirty="0">
                <a:solidFill>
                  <a:schemeClr val="bg1"/>
                </a:solidFill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圆角矩形 31"/>
          <p:cNvSpPr/>
          <p:nvPr/>
        </p:nvSpPr>
        <p:spPr>
          <a:xfrm>
            <a:off x="3944739" y="4691231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7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46" name="组合 32"/>
          <p:cNvGrpSpPr/>
          <p:nvPr/>
        </p:nvGrpSpPr>
        <p:grpSpPr>
          <a:xfrm>
            <a:off x="4826703" y="4669863"/>
            <a:ext cx="6336834" cy="511504"/>
            <a:chOff x="6339097" y="5057483"/>
            <a:chExt cx="3744416" cy="511504"/>
          </a:xfrm>
          <a:solidFill>
            <a:schemeClr val="accent4"/>
          </a:solidFill>
        </p:grpSpPr>
        <p:sp>
          <p:nvSpPr>
            <p:cNvPr id="47" name="圆角矩形 33"/>
            <p:cNvSpPr/>
            <p:nvPr/>
          </p:nvSpPr>
          <p:spPr>
            <a:xfrm>
              <a:off x="6339097" y="5057483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48" name="矩形 34"/>
            <p:cNvSpPr/>
            <p:nvPr/>
          </p:nvSpPr>
          <p:spPr>
            <a:xfrm>
              <a:off x="6723479" y="5085978"/>
              <a:ext cx="3274935" cy="430928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en-US" altLang="zh-CN" sz="2000" b="1" kern="100" dirty="0">
                  <a:solidFill>
                    <a:schemeClr val="bg1"/>
                  </a:solidFill>
                  <a:ea typeface="微软雅黑" panose="020B0503020204020204" pitchFamily="34" charset="-122"/>
                  <a:cs typeface="Times New Roman" panose="02020603050405020304" pitchFamily="18" charset="0"/>
                </a:rPr>
                <a:t>Research methodology and data sources</a:t>
              </a:r>
              <a:endParaRPr lang="zh-CN" altLang="zh-CN" sz="2000" b="1" kern="100" dirty="0">
                <a:solidFill>
                  <a:schemeClr val="bg1"/>
                </a:solidFill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圆角矩形 31"/>
          <p:cNvSpPr/>
          <p:nvPr/>
        </p:nvSpPr>
        <p:spPr>
          <a:xfrm>
            <a:off x="3944739" y="5417706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8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50" name="组合 32"/>
          <p:cNvGrpSpPr/>
          <p:nvPr/>
        </p:nvGrpSpPr>
        <p:grpSpPr>
          <a:xfrm>
            <a:off x="4826703" y="5417706"/>
            <a:ext cx="6336834" cy="511504"/>
            <a:chOff x="6339097" y="5057483"/>
            <a:chExt cx="3744416" cy="511504"/>
          </a:xfrm>
          <a:solidFill>
            <a:schemeClr val="accent4"/>
          </a:solidFill>
        </p:grpSpPr>
        <p:sp>
          <p:nvSpPr>
            <p:cNvPr id="51" name="圆角矩形 33"/>
            <p:cNvSpPr/>
            <p:nvPr/>
          </p:nvSpPr>
          <p:spPr>
            <a:xfrm>
              <a:off x="6339097" y="5057483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52" name="矩形 34"/>
            <p:cNvSpPr/>
            <p:nvPr/>
          </p:nvSpPr>
          <p:spPr>
            <a:xfrm>
              <a:off x="6723479" y="5085978"/>
              <a:ext cx="2736174" cy="430928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en-US" altLang="zh-CN" sz="2000" b="1" kern="100" dirty="0">
                  <a:solidFill>
                    <a:schemeClr val="bg1"/>
                  </a:solidFill>
                  <a:ea typeface="微软雅黑" panose="020B0503020204020204" pitchFamily="34" charset="-122"/>
                  <a:cs typeface="Times New Roman" panose="02020603050405020304" pitchFamily="18" charset="0"/>
                </a:rPr>
                <a:t>PhD thesis outline</a:t>
              </a:r>
              <a:endParaRPr lang="zh-CN" altLang="zh-CN" sz="2000" b="1" kern="100" dirty="0">
                <a:solidFill>
                  <a:schemeClr val="bg1"/>
                </a:solidFill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3" name="圆角矩形 31"/>
          <p:cNvSpPr/>
          <p:nvPr/>
        </p:nvSpPr>
        <p:spPr>
          <a:xfrm>
            <a:off x="3944737" y="6156653"/>
            <a:ext cx="513261" cy="51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0" tIns="60980" rIns="121960" bIns="60980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9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54" name="组合 32"/>
          <p:cNvGrpSpPr/>
          <p:nvPr/>
        </p:nvGrpSpPr>
        <p:grpSpPr>
          <a:xfrm>
            <a:off x="4826701" y="6156653"/>
            <a:ext cx="6336834" cy="511504"/>
            <a:chOff x="6339097" y="5057483"/>
            <a:chExt cx="3744416" cy="511504"/>
          </a:xfrm>
          <a:solidFill>
            <a:schemeClr val="accent4"/>
          </a:solidFill>
        </p:grpSpPr>
        <p:sp>
          <p:nvSpPr>
            <p:cNvPr id="55" name="圆角矩形 33"/>
            <p:cNvSpPr/>
            <p:nvPr/>
          </p:nvSpPr>
          <p:spPr>
            <a:xfrm>
              <a:off x="6339097" y="5057483"/>
              <a:ext cx="3744416" cy="511504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56" name="矩形 34"/>
            <p:cNvSpPr/>
            <p:nvPr/>
          </p:nvSpPr>
          <p:spPr>
            <a:xfrm>
              <a:off x="6723479" y="5085978"/>
              <a:ext cx="2736174" cy="430928"/>
            </a:xfrm>
            <a:prstGeom prst="rect">
              <a:avLst/>
            </a:prstGeom>
            <a:grpFill/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en-US" altLang="zh-CN" sz="2000" b="1" kern="100" dirty="0">
                  <a:solidFill>
                    <a:schemeClr val="bg1"/>
                  </a:solidFill>
                  <a:ea typeface="微软雅黑" panose="020B0503020204020204" pitchFamily="34" charset="-122"/>
                  <a:cs typeface="Times New Roman" panose="02020603050405020304" pitchFamily="18" charset="0"/>
                </a:rPr>
                <a:t>PhD study timeframe</a:t>
              </a:r>
              <a:endParaRPr lang="zh-CN" altLang="zh-CN" sz="2000" b="1" kern="100" dirty="0">
                <a:solidFill>
                  <a:schemeClr val="bg1"/>
                </a:solidFill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426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37 0.04119 L -4.90298E-6 4.50127E-6 " pathEditMode="relative" rAng="0" ptsTypes="AA">
                                      <p:cBhvr>
                                        <p:cTn id="21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6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3737 0.04119 L -3.77653E-6 3.39273E-6 " pathEditMode="relative" rAng="0" ptsTypes="AA">
                                      <p:cBhvr>
                                        <p:cTn id="29" dur="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grpId="1" nodeType="withEffect">
                                  <p:stCondLst>
                                    <p:cond delay="450"/>
                                  </p:stCondLst>
                                  <p:childTnLst>
                                    <p:animMotion origin="layout" path="M -0.03737 0.04119 L -3.77653E-6 8.56283E-7 " pathEditMode="relative" rAng="0" ptsTypes="AA">
                                      <p:cBhvr>
                                        <p:cTn id="37" dur="7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7 0.0412 L -1.29835E-6 -1.68017E-6 " pathEditMode="relative" rAng="0" ptsTypes="AA">
                                      <p:cBhvr>
                                        <p:cTn id="45" dur="7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7 0.04119 L 5.33924E-8 2.89053E-6 " pathEditMode="relative" rAng="0" ptsTypes="AA">
                                      <p:cBhvr>
                                        <p:cTn id="53" dur="7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6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3738 0.0412 L 3.88332E-6 -3.9713E-6 " pathEditMode="relative" rAng="0" ptsTypes="AA">
                                      <p:cBhvr>
                                        <p:cTn id="61" dur="7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6" presetClass="path" presetSubtype="0" accel="50000" decel="5000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0.03738 0.04119 L 3.88332E-6 6.31798E-7 " pathEditMode="relative" rAng="0" ptsTypes="AA">
                                      <p:cBhvr>
                                        <p:cTn id="69" dur="7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presetSubtype="0" accel="50000" decel="50000" fill="hold" grpId="1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0.03738 0.0412 L 3.88332E-6 -3.35108E-6 " pathEditMode="relative" rAng="0" ptsTypes="AA">
                                      <p:cBhvr>
                                        <p:cTn id="77" dur="7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6" presetClass="path" presetSubtype="0" accel="50000" decel="5000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0.03738 0.04119 L 3.88332E-6 2.67068E-6 " pathEditMode="relative" rAng="0" ptsTypes="AA">
                                      <p:cBhvr>
                                        <p:cTn id="85" dur="7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20" grpId="0" animBg="1"/>
      <p:bldP spid="20" grpId="1" animBg="1"/>
      <p:bldP spid="24" grpId="0" animBg="1"/>
      <p:bldP spid="24" grpId="1" animBg="1"/>
      <p:bldP spid="28" grpId="0" animBg="1"/>
      <p:bldP spid="28" grpId="1" animBg="1"/>
      <p:bldP spid="32" grpId="0" animBg="1"/>
      <p:bldP spid="32" grpId="1" animBg="1"/>
      <p:bldP spid="39" grpId="0" animBg="1"/>
      <p:bldP spid="40" grpId="0"/>
      <p:bldP spid="41" grpId="0" animBg="1"/>
      <p:bldP spid="41" grpId="1" animBg="1"/>
      <p:bldP spid="45" grpId="0" animBg="1"/>
      <p:bldP spid="45" grpId="1" animBg="1"/>
      <p:bldP spid="49" grpId="0" animBg="1"/>
      <p:bldP spid="49" grpId="1" animBg="1"/>
      <p:bldP spid="53" grpId="0" animBg="1"/>
      <p:bldP spid="53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0" y="0"/>
            <a:ext cx="12192000" cy="112553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auto">
          <a:xfrm>
            <a:off x="910630" y="1773610"/>
            <a:ext cx="10422260" cy="5085978"/>
          </a:xfrm>
          <a:prstGeom prst="rect">
            <a:avLst/>
          </a:prstGeom>
          <a:solidFill>
            <a:schemeClr val="accent4"/>
          </a:solidFill>
          <a:ln w="12700" cmpd="sng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1055751" y="1557586"/>
            <a:ext cx="10132018" cy="511242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mpd="sng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/>
            <a:endParaRPr lang="zh-CN" altLang="en-US" sz="2000">
              <a:solidFill>
                <a:schemeClr val="tx2"/>
              </a:solidFill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462476" y="212081"/>
            <a:ext cx="32794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References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7154" y="1692622"/>
            <a:ext cx="10163175" cy="4842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</a:pPr>
            <a:r>
              <a:rPr lang="en-AU" altLang="zh-CN" sz="1100" dirty="0"/>
              <a:t>Chopra, S., &amp; </a:t>
            </a:r>
            <a:r>
              <a:rPr lang="en-AU" altLang="zh-CN" sz="1100" dirty="0" err="1"/>
              <a:t>Meindl</a:t>
            </a:r>
            <a:r>
              <a:rPr lang="en-AU" altLang="zh-CN" sz="1100" dirty="0"/>
              <a:t>, P. (2016). </a:t>
            </a:r>
            <a:r>
              <a:rPr lang="en-AU" altLang="zh-CN" sz="1100" i="1" dirty="0"/>
              <a:t>Supply chain management. Strategy, planning &amp; operation</a:t>
            </a:r>
            <a:r>
              <a:rPr lang="en-AU" altLang="zh-CN" sz="1100" dirty="0"/>
              <a:t>: Springer.</a:t>
            </a:r>
            <a:r>
              <a:rPr lang="en-AU" sz="1100" dirty="0"/>
              <a:t>	</a:t>
            </a:r>
          </a:p>
          <a:p>
            <a:pPr>
              <a:spcBef>
                <a:spcPts val="500"/>
              </a:spcBef>
            </a:pPr>
            <a:r>
              <a:rPr lang="en-AU" altLang="zh-CN" sz="1100" dirty="0"/>
              <a:t>Morgan, N. A., Anderson, E. W., &amp; Mittal, V. (2005). Understanding firms' customer satisfaction information usage. </a:t>
            </a:r>
            <a:r>
              <a:rPr lang="en-AU" altLang="zh-CN" sz="1100" i="1" dirty="0"/>
              <a:t>Journal of marketing, 69</a:t>
            </a:r>
            <a:r>
              <a:rPr lang="en-AU" altLang="zh-CN" sz="1100" dirty="0"/>
              <a:t>(3), 131-151. </a:t>
            </a:r>
            <a:endParaRPr lang="en-AU" sz="1100" dirty="0"/>
          </a:p>
          <a:p>
            <a:pPr>
              <a:spcBef>
                <a:spcPts val="500"/>
              </a:spcBef>
            </a:pPr>
            <a:r>
              <a:rPr lang="en-AU" sz="1100" dirty="0" err="1"/>
              <a:t>Hugos</a:t>
            </a:r>
            <a:r>
              <a:rPr lang="en-AU" sz="1100" dirty="0"/>
              <a:t>, M. H. (2011). Essentials of supply chain management 3rd Edition</a:t>
            </a:r>
            <a:r>
              <a:rPr lang="en-AU" sz="1100" i="1" dirty="0"/>
              <a:t>. </a:t>
            </a:r>
            <a:r>
              <a:rPr lang="en-AU" sz="1100" dirty="0"/>
              <a:t>John Wiley &amp; Sons.</a:t>
            </a:r>
          </a:p>
          <a:p>
            <a:pPr>
              <a:spcBef>
                <a:spcPts val="500"/>
              </a:spcBef>
            </a:pPr>
            <a:r>
              <a:rPr lang="en-AU" sz="1100" dirty="0"/>
              <a:t>Akerlof, G. (1970). The market for “lemons”: Quality uncertainty and the market mechanism. The Quarterly Journal of Economics 84(3),488-500</a:t>
            </a:r>
          </a:p>
          <a:p>
            <a:pPr>
              <a:spcBef>
                <a:spcPts val="500"/>
              </a:spcBef>
            </a:pPr>
            <a:r>
              <a:rPr lang="en-AU" altLang="zh-CN" sz="1100" dirty="0" err="1"/>
              <a:t>Ravichandran</a:t>
            </a:r>
            <a:r>
              <a:rPr lang="en-AU" altLang="zh-CN" sz="1100" dirty="0"/>
              <a:t>, T., &amp; </a:t>
            </a:r>
            <a:r>
              <a:rPr lang="en-AU" altLang="zh-CN" sz="1100" dirty="0" err="1"/>
              <a:t>Lertwongsatien</a:t>
            </a:r>
            <a:r>
              <a:rPr lang="en-AU" altLang="zh-CN" sz="1100" dirty="0"/>
              <a:t>, C. (2005). Effect of information systems resources and capabilities on firm performance: A resource-based perspective. </a:t>
            </a:r>
            <a:r>
              <a:rPr lang="en-AU" altLang="zh-CN" sz="1100" i="1" dirty="0"/>
              <a:t>Journal of Management Information Systems, 21</a:t>
            </a:r>
            <a:r>
              <a:rPr lang="en-AU" altLang="zh-CN" sz="1100" dirty="0"/>
              <a:t>(4), 237-276. </a:t>
            </a:r>
            <a:endParaRPr lang="zh-CN" altLang="zh-CN" sz="1100" dirty="0"/>
          </a:p>
          <a:p>
            <a:pPr>
              <a:spcBef>
                <a:spcPts val="500"/>
              </a:spcBef>
            </a:pPr>
            <a:r>
              <a:rPr lang="en-AU" altLang="zh-CN" sz="1100" dirty="0"/>
              <a:t>Porter, M. E., &amp; Millar, V. E. (1985). How information gives you competitive advantage: Harvard Business Review, Reprint Service.</a:t>
            </a:r>
          </a:p>
          <a:p>
            <a:pPr>
              <a:spcBef>
                <a:spcPts val="500"/>
              </a:spcBef>
            </a:pPr>
            <a:r>
              <a:rPr lang="en-AU" sz="1100" dirty="0"/>
              <a:t>Nelson, P. (1970). Information and consumer behaviour. </a:t>
            </a:r>
            <a:r>
              <a:rPr lang="en-AU" sz="1100" i="1" dirty="0"/>
              <a:t>Journal of political economy, 78</a:t>
            </a:r>
            <a:r>
              <a:rPr lang="en-AU" sz="1100" dirty="0"/>
              <a:t>(2), 311-329. </a:t>
            </a:r>
          </a:p>
          <a:p>
            <a:pPr>
              <a:spcBef>
                <a:spcPts val="500"/>
              </a:spcBef>
            </a:pPr>
            <a:r>
              <a:rPr lang="en-AU" sz="1100" dirty="0"/>
              <a:t>Shapiro, C., &amp; Varian, H. R. (2013). Information rules: a strategic guide to the network economy. </a:t>
            </a:r>
            <a:r>
              <a:rPr lang="en-AU" sz="1100" i="1" dirty="0"/>
              <a:t>Harvard Business Press. </a:t>
            </a:r>
            <a:endParaRPr lang="en-AU" altLang="zh-CN" sz="1100" dirty="0"/>
          </a:p>
          <a:p>
            <a:pPr>
              <a:spcBef>
                <a:spcPts val="500"/>
              </a:spcBef>
            </a:pPr>
            <a:r>
              <a:rPr lang="en-AU" sz="1100" dirty="0" err="1"/>
              <a:t>Grunert</a:t>
            </a:r>
            <a:r>
              <a:rPr lang="en-AU" sz="1100" dirty="0"/>
              <a:t>, K. G., Larsen, H. H., Madsen, T. K., &amp; </a:t>
            </a:r>
            <a:r>
              <a:rPr lang="en-AU" sz="1100" dirty="0" err="1"/>
              <a:t>Baadsgaard</a:t>
            </a:r>
            <a:r>
              <a:rPr lang="en-AU" sz="1100" dirty="0"/>
              <a:t>, A. (1995). Market orientation in food and agriculture. </a:t>
            </a:r>
            <a:r>
              <a:rPr lang="en-AU" sz="1100" i="1" dirty="0"/>
              <a:t>Springer Science &amp; Business Media. </a:t>
            </a:r>
          </a:p>
          <a:p>
            <a:pPr>
              <a:spcBef>
                <a:spcPts val="500"/>
              </a:spcBef>
            </a:pPr>
            <a:r>
              <a:rPr lang="en-AU" sz="1100" dirty="0" err="1"/>
              <a:t>Cicia</a:t>
            </a:r>
            <a:r>
              <a:rPr lang="en-AU" sz="1100" dirty="0"/>
              <a:t>, G., &amp; </a:t>
            </a:r>
            <a:r>
              <a:rPr lang="en-AU" sz="1100" dirty="0" err="1"/>
              <a:t>Colantuoni</a:t>
            </a:r>
            <a:r>
              <a:rPr lang="en-AU" sz="1100" dirty="0"/>
              <a:t>, F. (2010). Willingness to pay for traceable meat attributes: a meta-analysis. </a:t>
            </a:r>
            <a:r>
              <a:rPr lang="en-AU" sz="1100" i="1" dirty="0"/>
              <a:t>International Journal on Food System Dynamics, 1</a:t>
            </a:r>
            <a:r>
              <a:rPr lang="en-AU" sz="1100" dirty="0"/>
              <a:t>(3), 252-263. </a:t>
            </a:r>
            <a:endParaRPr lang="en-AU" altLang="zh-CN" sz="1100" dirty="0"/>
          </a:p>
          <a:p>
            <a:pPr>
              <a:spcBef>
                <a:spcPts val="500"/>
              </a:spcBef>
            </a:pPr>
            <a:r>
              <a:rPr lang="en-AU" sz="1100" dirty="0" err="1"/>
              <a:t>Loureiro</a:t>
            </a:r>
            <a:r>
              <a:rPr lang="en-AU" sz="1100" dirty="0"/>
              <a:t>, M. L., &amp; </a:t>
            </a:r>
            <a:r>
              <a:rPr lang="en-AU" sz="1100" dirty="0" err="1"/>
              <a:t>Umberger</a:t>
            </a:r>
            <a:r>
              <a:rPr lang="en-AU" sz="1100" dirty="0"/>
              <a:t>, W. J. (2007). A choice experiment model for beef: What US consumer responses tell us about relative preferences for food safety, country-of-origin </a:t>
            </a:r>
            <a:r>
              <a:rPr lang="en-AU" sz="1100" dirty="0" err="1"/>
              <a:t>labeling</a:t>
            </a:r>
            <a:r>
              <a:rPr lang="en-AU" sz="1100" dirty="0"/>
              <a:t> and traceability. </a:t>
            </a:r>
            <a:r>
              <a:rPr lang="en-AU" sz="1100" i="1" dirty="0"/>
              <a:t>Food policy, 32</a:t>
            </a:r>
            <a:r>
              <a:rPr lang="en-AU" sz="1100" dirty="0"/>
              <a:t>(4), 496-514. </a:t>
            </a:r>
            <a:endParaRPr lang="en-AU" altLang="zh-CN" sz="1100" dirty="0"/>
          </a:p>
          <a:p>
            <a:pPr>
              <a:spcBef>
                <a:spcPts val="500"/>
              </a:spcBef>
            </a:pPr>
            <a:r>
              <a:rPr lang="en-AU" altLang="zh-CN" sz="1100" dirty="0"/>
              <a:t>Global Logistics Research Team at Michigan State University. (1995). World class logistics: the challenge of managing continuous change. </a:t>
            </a:r>
            <a:r>
              <a:rPr lang="en-AU" altLang="zh-CN" sz="1100" i="1" dirty="0"/>
              <a:t>Council of Logistics Management, Oak Brook, IL</a:t>
            </a:r>
            <a:r>
              <a:rPr lang="en-AU" altLang="zh-CN" sz="1100" dirty="0"/>
              <a:t>, 183-215. </a:t>
            </a:r>
          </a:p>
          <a:p>
            <a:pPr>
              <a:spcBef>
                <a:spcPts val="500"/>
              </a:spcBef>
            </a:pPr>
            <a:r>
              <a:rPr lang="en-AU" altLang="zh-CN" sz="1100" dirty="0"/>
              <a:t>Lee, H. L., </a:t>
            </a:r>
            <a:r>
              <a:rPr lang="en-AU" altLang="zh-CN" sz="1100" dirty="0" err="1"/>
              <a:t>Padmanabhan</a:t>
            </a:r>
            <a:r>
              <a:rPr lang="en-AU" altLang="zh-CN" sz="1100" dirty="0"/>
              <a:t>, V., &amp; Whang, S. (1997). Information distortion in a supply chain: The bullwhip effect. </a:t>
            </a:r>
            <a:r>
              <a:rPr lang="en-AU" altLang="zh-CN" sz="1100" i="1" dirty="0"/>
              <a:t>Management Science, 43</a:t>
            </a:r>
            <a:r>
              <a:rPr lang="en-AU" altLang="zh-CN" sz="1100" dirty="0"/>
              <a:t>(4), 546-558. </a:t>
            </a:r>
          </a:p>
          <a:p>
            <a:pPr>
              <a:spcBef>
                <a:spcPts val="500"/>
              </a:spcBef>
            </a:pPr>
            <a:r>
              <a:rPr lang="en-AU" altLang="zh-CN" sz="1100" dirty="0" err="1"/>
              <a:t>Choon</a:t>
            </a:r>
            <a:r>
              <a:rPr lang="en-AU" altLang="zh-CN" sz="1100" dirty="0"/>
              <a:t> Tan, K., Kannan, V. R., Hsu, C.-C., &amp; </a:t>
            </a:r>
            <a:r>
              <a:rPr lang="en-AU" altLang="zh-CN" sz="1100" dirty="0" err="1"/>
              <a:t>Keong</a:t>
            </a:r>
            <a:r>
              <a:rPr lang="en-AU" altLang="zh-CN" sz="1100" dirty="0"/>
              <a:t> Leong, G. (2010). Supply chain information and relational alignments: mediators of EDI on firm performance. </a:t>
            </a:r>
            <a:r>
              <a:rPr lang="en-AU" altLang="zh-CN" sz="1100" i="1" dirty="0"/>
              <a:t>International Journal of Physical Distribution &amp; Logistics Management, 40</a:t>
            </a:r>
            <a:r>
              <a:rPr lang="en-AU" altLang="zh-CN" sz="1100" dirty="0"/>
              <a:t>(5), 377-394. </a:t>
            </a:r>
          </a:p>
          <a:p>
            <a:pPr>
              <a:spcBef>
                <a:spcPts val="500"/>
              </a:spcBef>
            </a:pPr>
            <a:r>
              <a:rPr lang="en-AU" altLang="zh-CN" sz="1100" dirty="0"/>
              <a:t>Li, S., &amp; Lin, B. (2006). Accessing information sharing and information quality in supply chain management. </a:t>
            </a:r>
            <a:r>
              <a:rPr lang="en-AU" altLang="zh-CN" sz="1100" i="1" dirty="0"/>
              <a:t>Decision support systems, 42</a:t>
            </a:r>
            <a:r>
              <a:rPr lang="en-AU" altLang="zh-CN" sz="1100" dirty="0"/>
              <a:t>(3), 1641-1656.</a:t>
            </a:r>
          </a:p>
          <a:p>
            <a:pPr>
              <a:spcBef>
                <a:spcPts val="500"/>
              </a:spcBef>
            </a:pPr>
            <a:r>
              <a:rPr lang="en-AU" altLang="zh-CN" sz="1100" dirty="0" err="1"/>
              <a:t>Premus</a:t>
            </a:r>
            <a:r>
              <a:rPr lang="en-AU" altLang="zh-CN" sz="1100" dirty="0"/>
              <a:t>, R., &amp; Sanders, N. R. (2008). Information sharing in global supply chain alliances. </a:t>
            </a:r>
            <a:r>
              <a:rPr lang="en-AU" altLang="zh-CN" sz="1100" i="1" dirty="0"/>
              <a:t>Journal of Asia-Pacific Business, 9</a:t>
            </a:r>
            <a:r>
              <a:rPr lang="en-AU" altLang="zh-CN" sz="1100" dirty="0"/>
              <a:t>(2), 174-192. </a:t>
            </a:r>
            <a:endParaRPr lang="zh-CN" altLang="zh-CN" sz="1100" dirty="0"/>
          </a:p>
          <a:p>
            <a:pPr>
              <a:spcBef>
                <a:spcPts val="500"/>
              </a:spcBef>
            </a:pPr>
            <a:r>
              <a:rPr lang="en-AU" altLang="zh-CN" sz="1100" dirty="0"/>
              <a:t>Lin, F. r., Huang, S. h., &amp; Lin, S. c. (2002). Effects of information sharing on supply chain performance in electronic commerce. </a:t>
            </a:r>
            <a:r>
              <a:rPr lang="en-AU" altLang="zh-CN" sz="1100" i="1" dirty="0"/>
              <a:t>Engineering Management, IEEE Transactions on, 49</a:t>
            </a:r>
            <a:r>
              <a:rPr lang="en-AU" altLang="zh-CN" sz="1100" dirty="0"/>
              <a:t>(3), 258-268.</a:t>
            </a:r>
            <a:endParaRPr lang="zh-CN" altLang="zh-CN" sz="1100" dirty="0"/>
          </a:p>
        </p:txBody>
      </p:sp>
    </p:spTree>
    <p:extLst>
      <p:ext uri="{BB962C8B-B14F-4D97-AF65-F5344CB8AC3E}">
        <p14:creationId xmlns:p14="http://schemas.microsoft.com/office/powerpoint/2010/main" val="3031769881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50"/>
                            </p:stCondLst>
                            <p:childTnLst>
                              <p:par>
                                <p:cTn id="1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6" grpId="0" animBg="1" autoUpdateAnimBg="0"/>
      <p:bldP spid="17" grpId="0" animBg="1" autoUpdateAnimBg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1" y="6406814"/>
            <a:ext cx="3041773" cy="452774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3041775" y="6406814"/>
            <a:ext cx="3063750" cy="452774"/>
          </a:xfrm>
          <a:prstGeom prst="rect">
            <a:avLst/>
          </a:prstGeom>
          <a:solidFill>
            <a:srgbClr val="C7C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6095207" y="6406814"/>
            <a:ext cx="3047603" cy="452774"/>
          </a:xfrm>
          <a:prstGeom prst="rect">
            <a:avLst/>
          </a:prstGeom>
          <a:solidFill>
            <a:srgbClr val="38B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9142810" y="6406814"/>
            <a:ext cx="3047603" cy="452774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0" y="-27390"/>
            <a:ext cx="3047603" cy="1234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3047603" y="-27390"/>
            <a:ext cx="3047603" cy="123423"/>
          </a:xfrm>
          <a:prstGeom prst="rect">
            <a:avLst/>
          </a:prstGeom>
          <a:solidFill>
            <a:srgbClr val="C7C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6095207" y="-27390"/>
            <a:ext cx="3047603" cy="123423"/>
          </a:xfrm>
          <a:prstGeom prst="rect">
            <a:avLst/>
          </a:prstGeom>
          <a:solidFill>
            <a:srgbClr val="38B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9142810" y="-27390"/>
            <a:ext cx="3047603" cy="123423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cxnSp>
        <p:nvCxnSpPr>
          <p:cNvPr id="44" name="直接连接符 43"/>
          <p:cNvCxnSpPr/>
          <p:nvPr/>
        </p:nvCxnSpPr>
        <p:spPr>
          <a:xfrm>
            <a:off x="1731590" y="3822229"/>
            <a:ext cx="8747869" cy="8114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758" y="4069575"/>
            <a:ext cx="1666829" cy="1519086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4179059" y="4208315"/>
            <a:ext cx="2864498" cy="124160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dirty="0"/>
              <a:t>PhD Candidate:</a:t>
            </a:r>
          </a:p>
          <a:p>
            <a:pPr algn="ctr"/>
            <a:endParaRPr lang="en-US" altLang="zh-CN" dirty="0"/>
          </a:p>
          <a:p>
            <a:pPr algn="ctr"/>
            <a:r>
              <a:rPr lang="en-US" altLang="zh-CN" dirty="0"/>
              <a:t>Yue (Nikki) Zhang </a:t>
            </a:r>
            <a:endParaRPr lang="zh-CN" alt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7474360" y="4225036"/>
            <a:ext cx="2864498" cy="124160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800" dirty="0"/>
              <a:t>Supervisors: </a:t>
            </a:r>
          </a:p>
          <a:p>
            <a:pPr algn="ctr"/>
            <a:endParaRPr lang="en-US" altLang="zh-CN" sz="1800" dirty="0"/>
          </a:p>
          <a:p>
            <a:pPr algn="ctr"/>
            <a:r>
              <a:rPr lang="en-US" altLang="zh-CN" sz="1800" dirty="0"/>
              <a:t>Prof. Derek Baker</a:t>
            </a:r>
          </a:p>
          <a:p>
            <a:pPr algn="ctr"/>
            <a:r>
              <a:rPr lang="en-US" altLang="zh-CN" sz="1800" dirty="0"/>
              <a:t>Dr. Emilio Morales  </a:t>
            </a:r>
            <a:endParaRPr lang="zh-CN" alt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74" b="12821"/>
          <a:stretch/>
        </p:blipFill>
        <p:spPr>
          <a:xfrm>
            <a:off x="1731590" y="282460"/>
            <a:ext cx="6552728" cy="15409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8" t="554" r="2521" b="-554"/>
          <a:stretch/>
        </p:blipFill>
        <p:spPr>
          <a:xfrm>
            <a:off x="3926731" y="2174028"/>
            <a:ext cx="6552728" cy="138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8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等腰三角形 26"/>
          <p:cNvSpPr/>
          <p:nvPr/>
        </p:nvSpPr>
        <p:spPr>
          <a:xfrm rot="16200000">
            <a:off x="146284" y="3968960"/>
            <a:ext cx="438144" cy="378476"/>
          </a:xfrm>
          <a:prstGeom prst="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grpSp>
        <p:nvGrpSpPr>
          <p:cNvPr id="18" name="组合 17"/>
          <p:cNvGrpSpPr/>
          <p:nvPr/>
        </p:nvGrpSpPr>
        <p:grpSpPr>
          <a:xfrm>
            <a:off x="534438" y="3934100"/>
            <a:ext cx="10944224" cy="438144"/>
            <a:chOff x="534438" y="3368953"/>
            <a:chExt cx="10944224" cy="438144"/>
          </a:xfrm>
          <a:solidFill>
            <a:schemeClr val="bg1">
              <a:lumMod val="65000"/>
            </a:schemeClr>
          </a:solidFill>
        </p:grpSpPr>
        <p:sp>
          <p:nvSpPr>
            <p:cNvPr id="19" name="矩形 18"/>
            <p:cNvSpPr/>
            <p:nvPr/>
          </p:nvSpPr>
          <p:spPr>
            <a:xfrm>
              <a:off x="11049789" y="3503489"/>
              <a:ext cx="50397" cy="1690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534438" y="3368953"/>
              <a:ext cx="10944224" cy="438144"/>
              <a:chOff x="623889" y="3209929"/>
              <a:chExt cx="10944224" cy="438144"/>
            </a:xfrm>
            <a:grpFill/>
          </p:grpSpPr>
          <p:sp>
            <p:nvSpPr>
              <p:cNvPr id="21" name="矩形 20"/>
              <p:cNvSpPr/>
              <p:nvPr/>
            </p:nvSpPr>
            <p:spPr>
              <a:xfrm>
                <a:off x="623889" y="3344465"/>
                <a:ext cx="5039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717047" y="3344465"/>
                <a:ext cx="107093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866901" y="3344465"/>
                <a:ext cx="19843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1108099" y="3344465"/>
                <a:ext cx="9613876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 dirty="0"/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10994902" y="3344465"/>
                <a:ext cx="107093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10759220" y="3344465"/>
                <a:ext cx="19843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27" name="等腰三角形 26"/>
              <p:cNvSpPr/>
              <p:nvPr/>
            </p:nvSpPr>
            <p:spPr>
              <a:xfrm rot="5400000">
                <a:off x="11159803" y="3239763"/>
                <a:ext cx="438144" cy="378476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</p:grpSp>
      </p:grpSp>
      <p:sp>
        <p:nvSpPr>
          <p:cNvPr id="96" name="矩形 95"/>
          <p:cNvSpPr/>
          <p:nvPr/>
        </p:nvSpPr>
        <p:spPr>
          <a:xfrm>
            <a:off x="2799798" y="1151411"/>
            <a:ext cx="7020716" cy="4636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The </a:t>
            </a:r>
            <a:r>
              <a:rPr lang="en-US" altLang="zh-CN" b="1" dirty="0">
                <a:ea typeface="微软雅黑" pitchFamily="34" charset="-122"/>
              </a:rPr>
              <a:t>Australian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 beef and sheep meat supply chains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73" y="2007585"/>
            <a:ext cx="1610687" cy="1430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8" t="17131" r="19418" b="6038"/>
          <a:stretch/>
        </p:blipFill>
        <p:spPr>
          <a:xfrm>
            <a:off x="2779322" y="2007731"/>
            <a:ext cx="1573645" cy="14302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91" b="18684"/>
          <a:stretch/>
        </p:blipFill>
        <p:spPr>
          <a:xfrm>
            <a:off x="4689229" y="2010937"/>
            <a:ext cx="1582476" cy="14173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892" y="2014051"/>
            <a:ext cx="1590984" cy="14237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478" y="2033903"/>
            <a:ext cx="1610686" cy="14302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046" y="4896449"/>
            <a:ext cx="1621874" cy="14153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0" r="35398"/>
          <a:stretch/>
        </p:blipFill>
        <p:spPr>
          <a:xfrm>
            <a:off x="3449247" y="4906286"/>
            <a:ext cx="1616419" cy="140149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034" y="4911348"/>
            <a:ext cx="1632245" cy="14076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465" y="4906286"/>
            <a:ext cx="1627341" cy="14344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357" y="4941962"/>
            <a:ext cx="1618703" cy="1401498"/>
          </a:xfrm>
          <a:prstGeom prst="rect">
            <a:avLst/>
          </a:prstGeom>
        </p:spPr>
      </p:pic>
      <p:sp>
        <p:nvSpPr>
          <p:cNvPr id="28" name="矩形 95"/>
          <p:cNvSpPr/>
          <p:nvPr/>
        </p:nvSpPr>
        <p:spPr>
          <a:xfrm>
            <a:off x="7863996" y="3910253"/>
            <a:ext cx="1926164" cy="46365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Materials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矩形 95"/>
          <p:cNvSpPr/>
          <p:nvPr/>
        </p:nvSpPr>
        <p:spPr>
          <a:xfrm>
            <a:off x="4627807" y="3928286"/>
            <a:ext cx="1926164" cy="46365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Information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95"/>
          <p:cNvSpPr/>
          <p:nvPr/>
        </p:nvSpPr>
        <p:spPr>
          <a:xfrm>
            <a:off x="1710290" y="3907047"/>
            <a:ext cx="1926164" cy="46365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Payments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1" name="组合 17"/>
          <p:cNvGrpSpPr/>
          <p:nvPr/>
        </p:nvGrpSpPr>
        <p:grpSpPr>
          <a:xfrm>
            <a:off x="534438" y="3932618"/>
            <a:ext cx="10944224" cy="438144"/>
            <a:chOff x="534438" y="3368953"/>
            <a:chExt cx="10944224" cy="438144"/>
          </a:xfrm>
          <a:solidFill>
            <a:schemeClr val="accent4"/>
          </a:solidFill>
        </p:grpSpPr>
        <p:sp>
          <p:nvSpPr>
            <p:cNvPr id="32" name="矩形 18"/>
            <p:cNvSpPr/>
            <p:nvPr/>
          </p:nvSpPr>
          <p:spPr>
            <a:xfrm>
              <a:off x="11049789" y="3503489"/>
              <a:ext cx="50397" cy="1690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grpSp>
          <p:nvGrpSpPr>
            <p:cNvPr id="35" name="组合 19"/>
            <p:cNvGrpSpPr/>
            <p:nvPr/>
          </p:nvGrpSpPr>
          <p:grpSpPr>
            <a:xfrm>
              <a:off x="534438" y="3368953"/>
              <a:ext cx="10944224" cy="438144"/>
              <a:chOff x="623889" y="3209929"/>
              <a:chExt cx="10944224" cy="438144"/>
            </a:xfrm>
            <a:grpFill/>
          </p:grpSpPr>
          <p:sp>
            <p:nvSpPr>
              <p:cNvPr id="37" name="矩形 20"/>
              <p:cNvSpPr/>
              <p:nvPr/>
            </p:nvSpPr>
            <p:spPr>
              <a:xfrm>
                <a:off x="623889" y="3344465"/>
                <a:ext cx="5039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38" name="矩形 21"/>
              <p:cNvSpPr/>
              <p:nvPr/>
            </p:nvSpPr>
            <p:spPr>
              <a:xfrm>
                <a:off x="717047" y="3344465"/>
                <a:ext cx="107093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39" name="矩形 22"/>
              <p:cNvSpPr/>
              <p:nvPr/>
            </p:nvSpPr>
            <p:spPr>
              <a:xfrm>
                <a:off x="866901" y="3344465"/>
                <a:ext cx="19843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40" name="矩形 23"/>
              <p:cNvSpPr/>
              <p:nvPr/>
            </p:nvSpPr>
            <p:spPr>
              <a:xfrm>
                <a:off x="1108099" y="3344465"/>
                <a:ext cx="9613876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 dirty="0"/>
              </a:p>
            </p:txBody>
          </p:sp>
          <p:sp>
            <p:nvSpPr>
              <p:cNvPr id="41" name="矩形 24"/>
              <p:cNvSpPr/>
              <p:nvPr/>
            </p:nvSpPr>
            <p:spPr>
              <a:xfrm>
                <a:off x="10994902" y="3344465"/>
                <a:ext cx="107093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42" name="矩形 25"/>
              <p:cNvSpPr/>
              <p:nvPr/>
            </p:nvSpPr>
            <p:spPr>
              <a:xfrm>
                <a:off x="10759220" y="3344465"/>
                <a:ext cx="19843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43" name="等腰三角形 26"/>
              <p:cNvSpPr/>
              <p:nvPr/>
            </p:nvSpPr>
            <p:spPr>
              <a:xfrm rot="5400000">
                <a:off x="11159803" y="3239763"/>
                <a:ext cx="438144" cy="378476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</p:grpSp>
      </p:grpSp>
      <p:sp>
        <p:nvSpPr>
          <p:cNvPr id="34" name="矩形 95"/>
          <p:cNvSpPr/>
          <p:nvPr/>
        </p:nvSpPr>
        <p:spPr>
          <a:xfrm>
            <a:off x="1704192" y="3907047"/>
            <a:ext cx="1936367" cy="46365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b="1" dirty="0">
                <a:solidFill>
                  <a:schemeClr val="bg2"/>
                </a:solidFill>
                <a:ea typeface="微软雅黑" pitchFamily="34" charset="-122"/>
              </a:rPr>
              <a:t>Payments</a:t>
            </a:r>
            <a:endParaRPr lang="zh-CN" altLang="en-US" b="1" dirty="0">
              <a:solidFill>
                <a:schemeClr val="bg2"/>
              </a:solidFill>
              <a:ea typeface="微软雅黑" pitchFamily="34" charset="-122"/>
            </a:endParaRPr>
          </a:p>
        </p:txBody>
      </p:sp>
      <p:sp>
        <p:nvSpPr>
          <p:cNvPr id="33" name="矩形 95"/>
          <p:cNvSpPr/>
          <p:nvPr/>
        </p:nvSpPr>
        <p:spPr>
          <a:xfrm>
            <a:off x="7858473" y="3900895"/>
            <a:ext cx="1937210" cy="46365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b="1" dirty="0">
                <a:solidFill>
                  <a:schemeClr val="bg2"/>
                </a:solidFill>
                <a:ea typeface="微软雅黑" pitchFamily="34" charset="-122"/>
              </a:rPr>
              <a:t>Materials</a:t>
            </a:r>
            <a:endParaRPr lang="zh-CN" altLang="en-US" b="1" dirty="0">
              <a:solidFill>
                <a:schemeClr val="bg2"/>
              </a:solidFill>
              <a:ea typeface="微软雅黑" pitchFamily="34" charset="-122"/>
            </a:endParaRPr>
          </a:p>
        </p:txBody>
      </p:sp>
      <p:sp>
        <p:nvSpPr>
          <p:cNvPr id="36" name="矩形 95"/>
          <p:cNvSpPr/>
          <p:nvPr/>
        </p:nvSpPr>
        <p:spPr>
          <a:xfrm>
            <a:off x="4627807" y="3928286"/>
            <a:ext cx="1926164" cy="4636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b="1" dirty="0">
                <a:ea typeface="微软雅黑" pitchFamily="34" charset="-122"/>
              </a:rPr>
              <a:t>Information</a:t>
            </a:r>
            <a:endParaRPr lang="zh-CN" altLang="en-US" b="1" dirty="0">
              <a:ea typeface="微软雅黑" pitchFamily="34" charset="-122"/>
            </a:endParaRPr>
          </a:p>
        </p:txBody>
      </p:sp>
      <p:sp>
        <p:nvSpPr>
          <p:cNvPr id="44" name="矩形 95"/>
          <p:cNvSpPr/>
          <p:nvPr/>
        </p:nvSpPr>
        <p:spPr>
          <a:xfrm>
            <a:off x="2799798" y="245513"/>
            <a:ext cx="2575328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Background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5" name="等腰三角形 26"/>
          <p:cNvSpPr/>
          <p:nvPr/>
        </p:nvSpPr>
        <p:spPr>
          <a:xfrm rot="16200000">
            <a:off x="136081" y="3968960"/>
            <a:ext cx="438144" cy="37847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755721391"/>
      </p:ext>
    </p:extLst>
  </p:cSld>
  <p:clrMapOvr>
    <a:masterClrMapping/>
  </p:clrMapOvr>
  <p:transition spd="slow" advClick="0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7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96" grpId="0" animBg="1"/>
      <p:bldP spid="28" grpId="0" animBg="1"/>
      <p:bldP spid="29" grpId="0" animBg="1"/>
      <p:bldP spid="30" grpId="0" animBg="1"/>
      <p:bldP spid="34" grpId="0" animBg="1"/>
      <p:bldP spid="33" grpId="0" animBg="1"/>
      <p:bldP spid="36" grpId="0" animBg="1"/>
      <p:bldP spid="44" grpId="0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矩形 95"/>
          <p:cNvSpPr/>
          <p:nvPr/>
        </p:nvSpPr>
        <p:spPr>
          <a:xfrm>
            <a:off x="2799798" y="1151411"/>
            <a:ext cx="7020716" cy="4636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SC </a:t>
            </a:r>
            <a:r>
              <a:rPr lang="en-US" altLang="zh-CN" b="1" dirty="0">
                <a:ea typeface="微软雅黑" pitchFamily="34" charset="-122"/>
              </a:rPr>
              <a:t>information</a:t>
            </a:r>
            <a:endParaRPr lang="zh-CN" altLang="en-US" b="1" dirty="0">
              <a:ea typeface="微软雅黑" pitchFamily="34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49" y="2138809"/>
            <a:ext cx="2562225" cy="17811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694" y="1675151"/>
            <a:ext cx="3240360" cy="311086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358" y="2923322"/>
            <a:ext cx="1152127" cy="14550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7" t="41887" r="36877" b="6848"/>
          <a:stretch/>
        </p:blipFill>
        <p:spPr>
          <a:xfrm>
            <a:off x="2343485" y="2923322"/>
            <a:ext cx="1091968" cy="145504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26" t="2762" r="16409" b="62597"/>
          <a:stretch/>
        </p:blipFill>
        <p:spPr>
          <a:xfrm>
            <a:off x="10181221" y="2899148"/>
            <a:ext cx="1224136" cy="145504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95"/>
          <a:stretch/>
        </p:blipFill>
        <p:spPr>
          <a:xfrm>
            <a:off x="8955947" y="2912655"/>
            <a:ext cx="1224136" cy="145504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12" y="5201587"/>
            <a:ext cx="2238777" cy="14535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832" y="5201587"/>
            <a:ext cx="2231916" cy="145903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916" y="4963674"/>
            <a:ext cx="3320911" cy="1898234"/>
          </a:xfrm>
          <a:prstGeom prst="rect">
            <a:avLst/>
          </a:prstGeom>
        </p:spPr>
      </p:pic>
      <p:sp>
        <p:nvSpPr>
          <p:cNvPr id="41" name="矩形 95"/>
          <p:cNvSpPr/>
          <p:nvPr/>
        </p:nvSpPr>
        <p:spPr>
          <a:xfrm>
            <a:off x="1191358" y="2448997"/>
            <a:ext cx="2244095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b="1" dirty="0">
                <a:solidFill>
                  <a:schemeClr val="accent4"/>
                </a:solidFill>
                <a:ea typeface="微软雅黑" pitchFamily="34" charset="-122"/>
              </a:rPr>
              <a:t>facilities</a:t>
            </a:r>
            <a:endParaRPr lang="zh-CN" altLang="en-US" b="1" dirty="0">
              <a:solidFill>
                <a:schemeClr val="accent4"/>
              </a:solidFill>
              <a:ea typeface="微软雅黑" pitchFamily="34" charset="-122"/>
            </a:endParaRPr>
          </a:p>
        </p:txBody>
      </p:sp>
      <p:sp>
        <p:nvSpPr>
          <p:cNvPr id="42" name="矩形 95"/>
          <p:cNvSpPr/>
          <p:nvPr/>
        </p:nvSpPr>
        <p:spPr>
          <a:xfrm>
            <a:off x="8821314" y="2470331"/>
            <a:ext cx="2244095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b="1" dirty="0">
                <a:solidFill>
                  <a:schemeClr val="accent4"/>
                </a:solidFill>
                <a:ea typeface="微软雅黑" pitchFamily="34" charset="-122"/>
              </a:rPr>
              <a:t>inventory</a:t>
            </a:r>
            <a:endParaRPr lang="zh-CN" altLang="en-US" b="1" dirty="0">
              <a:solidFill>
                <a:schemeClr val="accent4"/>
              </a:solidFill>
              <a:ea typeface="微软雅黑" pitchFamily="34" charset="-122"/>
            </a:endParaRPr>
          </a:p>
        </p:txBody>
      </p:sp>
      <p:sp>
        <p:nvSpPr>
          <p:cNvPr id="43" name="矩形 95"/>
          <p:cNvSpPr/>
          <p:nvPr/>
        </p:nvSpPr>
        <p:spPr>
          <a:xfrm>
            <a:off x="231366" y="4767320"/>
            <a:ext cx="2244095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>
            <a:defPPr>
              <a:defRPr lang="zh-CN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b="1" dirty="0">
                <a:solidFill>
                  <a:schemeClr val="accent4"/>
                </a:solidFill>
                <a:ea typeface="微软雅黑" pitchFamily="34" charset="-122"/>
              </a:rPr>
              <a:t>transportation</a:t>
            </a:r>
            <a:endParaRPr lang="zh-CN" altLang="en-US" b="1" dirty="0">
              <a:solidFill>
                <a:schemeClr val="accent4"/>
              </a:solidFill>
              <a:ea typeface="微软雅黑" pitchFamily="34" charset="-122"/>
            </a:endParaRPr>
          </a:p>
        </p:txBody>
      </p:sp>
      <p:sp>
        <p:nvSpPr>
          <p:cNvPr id="44" name="矩形 95"/>
          <p:cNvSpPr/>
          <p:nvPr/>
        </p:nvSpPr>
        <p:spPr>
          <a:xfrm>
            <a:off x="3199531" y="4737283"/>
            <a:ext cx="2244095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>
            <a:defPPr>
              <a:defRPr lang="zh-CN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b="1" dirty="0">
                <a:solidFill>
                  <a:schemeClr val="accent4"/>
                </a:solidFill>
                <a:ea typeface="微软雅黑" pitchFamily="34" charset="-122"/>
              </a:rPr>
              <a:t>costs</a:t>
            </a:r>
            <a:endParaRPr lang="zh-CN" altLang="en-US" b="1" dirty="0">
              <a:solidFill>
                <a:schemeClr val="accent4"/>
              </a:solidFill>
              <a:ea typeface="微软雅黑" pitchFamily="34" charset="-122"/>
            </a:endParaRPr>
          </a:p>
        </p:txBody>
      </p:sp>
      <p:sp>
        <p:nvSpPr>
          <p:cNvPr id="45" name="矩形 95"/>
          <p:cNvSpPr/>
          <p:nvPr/>
        </p:nvSpPr>
        <p:spPr>
          <a:xfrm>
            <a:off x="6354381" y="4767320"/>
            <a:ext cx="2244095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>
            <a:defPPr>
              <a:defRPr lang="zh-CN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b="1" dirty="0">
                <a:solidFill>
                  <a:schemeClr val="accent4"/>
                </a:solidFill>
                <a:ea typeface="微软雅黑" pitchFamily="34" charset="-122"/>
              </a:rPr>
              <a:t>prices</a:t>
            </a:r>
            <a:endParaRPr lang="zh-CN" altLang="en-US" b="1" dirty="0">
              <a:solidFill>
                <a:schemeClr val="accent4"/>
              </a:solidFill>
              <a:ea typeface="微软雅黑" pitchFamily="34" charset="-122"/>
            </a:endParaRPr>
          </a:p>
        </p:txBody>
      </p:sp>
      <p:sp>
        <p:nvSpPr>
          <p:cNvPr id="46" name="矩形 95"/>
          <p:cNvSpPr/>
          <p:nvPr/>
        </p:nvSpPr>
        <p:spPr>
          <a:xfrm>
            <a:off x="9255015" y="4639269"/>
            <a:ext cx="2244095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>
            <a:defPPr>
              <a:defRPr lang="zh-CN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b="1" dirty="0">
                <a:solidFill>
                  <a:schemeClr val="accent4"/>
                </a:solidFill>
                <a:ea typeface="微软雅黑" pitchFamily="34" charset="-122"/>
              </a:rPr>
              <a:t>customers</a:t>
            </a:r>
            <a:endParaRPr lang="zh-CN" altLang="en-US" b="1" dirty="0">
              <a:solidFill>
                <a:schemeClr val="accent4"/>
              </a:solidFill>
              <a:ea typeface="微软雅黑" pitchFamily="34" charset="-122"/>
            </a:endParaRPr>
          </a:p>
        </p:txBody>
      </p:sp>
      <p:sp>
        <p:nvSpPr>
          <p:cNvPr id="19" name="矩形 95"/>
          <p:cNvSpPr/>
          <p:nvPr/>
        </p:nvSpPr>
        <p:spPr>
          <a:xfrm>
            <a:off x="2799798" y="245513"/>
            <a:ext cx="2575328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Background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307" y="5184164"/>
            <a:ext cx="2286000" cy="148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39671"/>
      </p:ext>
    </p:extLst>
  </p:cSld>
  <p:clrMapOvr>
    <a:masterClrMapping/>
  </p:clrMapOvr>
  <p:transition spd="slow" advClick="0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3396345" y="1752015"/>
            <a:ext cx="7244427" cy="103725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258222" y="1373884"/>
            <a:ext cx="5303299" cy="8145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400" b="1" dirty="0">
                <a:ea typeface="微软雅黑" pitchFamily="34" charset="-122"/>
              </a:rPr>
              <a:t>Improve decision making</a:t>
            </a:r>
            <a:endParaRPr lang="zh-CN" altLang="en-US" sz="2400" b="1" dirty="0">
              <a:ea typeface="微软雅黑" pitchFamily="34" charset="-122"/>
            </a:endParaRPr>
          </a:p>
        </p:txBody>
      </p:sp>
      <p:sp>
        <p:nvSpPr>
          <p:cNvPr id="24" name="六边形 23"/>
          <p:cNvSpPr/>
          <p:nvPr/>
        </p:nvSpPr>
        <p:spPr>
          <a:xfrm>
            <a:off x="179343" y="2882149"/>
            <a:ext cx="2908701" cy="2289541"/>
          </a:xfrm>
          <a:prstGeom prst="hexagon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400" b="1" dirty="0">
                <a:ea typeface="微软雅黑" pitchFamily="34" charset="-122"/>
              </a:rPr>
              <a:t>Value of information</a:t>
            </a:r>
            <a:endParaRPr lang="zh-CN" altLang="en-US" sz="2400" b="1" dirty="0">
              <a:ea typeface="微软雅黑" pitchFamily="34" charset="-122"/>
            </a:endParaRPr>
          </a:p>
        </p:txBody>
      </p:sp>
      <p:cxnSp>
        <p:nvCxnSpPr>
          <p:cNvPr id="25" name="直接箭头连接符 24"/>
          <p:cNvCxnSpPr>
            <a:stCxn id="24" idx="5"/>
            <a:endCxn id="22" idx="1"/>
          </p:cNvCxnSpPr>
          <p:nvPr/>
        </p:nvCxnSpPr>
        <p:spPr>
          <a:xfrm flipV="1">
            <a:off x="2515659" y="2270643"/>
            <a:ext cx="880686" cy="611507"/>
          </a:xfrm>
          <a:prstGeom prst="straightConnector1">
            <a:avLst/>
          </a:prstGeom>
          <a:ln>
            <a:solidFill>
              <a:srgbClr val="4144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stCxn id="24" idx="0"/>
          </p:cNvCxnSpPr>
          <p:nvPr/>
        </p:nvCxnSpPr>
        <p:spPr>
          <a:xfrm flipV="1">
            <a:off x="3088044" y="4026919"/>
            <a:ext cx="308301" cy="1"/>
          </a:xfrm>
          <a:prstGeom prst="straightConnector1">
            <a:avLst/>
          </a:prstGeom>
          <a:ln>
            <a:solidFill>
              <a:srgbClr val="4144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>
            <a:stCxn id="24" idx="1"/>
            <a:endCxn id="32" idx="1"/>
          </p:cNvCxnSpPr>
          <p:nvPr/>
        </p:nvCxnSpPr>
        <p:spPr>
          <a:xfrm>
            <a:off x="2515659" y="5171689"/>
            <a:ext cx="880686" cy="615652"/>
          </a:xfrm>
          <a:prstGeom prst="straightConnector1">
            <a:avLst/>
          </a:prstGeom>
          <a:ln>
            <a:solidFill>
              <a:srgbClr val="4144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258222" y="2349838"/>
            <a:ext cx="5293368" cy="307809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r>
              <a:rPr lang="en-AU" altLang="zh-CN" sz="1400" i="1" dirty="0">
                <a:solidFill>
                  <a:srgbClr val="00B0F0"/>
                </a:solidFill>
              </a:rPr>
              <a:t>Chopra &amp; </a:t>
            </a:r>
            <a:r>
              <a:rPr lang="en-AU" altLang="zh-CN" sz="1400" i="1" dirty="0" err="1">
                <a:solidFill>
                  <a:srgbClr val="00B0F0"/>
                </a:solidFill>
              </a:rPr>
              <a:t>Meindl</a:t>
            </a:r>
            <a:r>
              <a:rPr lang="en-AU" altLang="zh-CN" sz="1400" i="1" dirty="0">
                <a:solidFill>
                  <a:srgbClr val="00B0F0"/>
                </a:solidFill>
              </a:rPr>
              <a:t>, 2016</a:t>
            </a:r>
            <a:r>
              <a:rPr lang="en-US" altLang="zh-CN" sz="1400" i="1" dirty="0">
                <a:solidFill>
                  <a:srgbClr val="00B0F0"/>
                </a:solidFill>
              </a:rPr>
              <a:t>; Morgan, Anderson, &amp; Mittal ,2005;</a:t>
            </a:r>
            <a:endParaRPr lang="en-AU" altLang="zh-CN" sz="1400" i="1" dirty="0">
              <a:solidFill>
                <a:srgbClr val="00B0F0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401930" y="3540625"/>
            <a:ext cx="7244427" cy="99404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4298109" y="3113445"/>
            <a:ext cx="5303299" cy="8061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400" b="1" dirty="0">
                <a:ea typeface="微软雅黑" pitchFamily="34" charset="-122"/>
              </a:rPr>
              <a:t>Improve SC performance</a:t>
            </a:r>
            <a:endParaRPr lang="zh-CN" altLang="en-US" sz="2400" b="1" dirty="0">
              <a:ea typeface="微软雅黑" pitchFamily="34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13954" y="3919579"/>
            <a:ext cx="6558911" cy="372442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AU" altLang="zh-CN" sz="1400" i="1" dirty="0">
                <a:solidFill>
                  <a:srgbClr val="00B0F0"/>
                </a:solidFill>
              </a:rPr>
              <a:t>Hugos, 2011; </a:t>
            </a:r>
            <a:r>
              <a:rPr lang="en-AU" sz="1400" i="1" dirty="0" err="1">
                <a:solidFill>
                  <a:srgbClr val="00B0F0"/>
                </a:solidFill>
              </a:rPr>
              <a:t>Akerlof</a:t>
            </a:r>
            <a:r>
              <a:rPr lang="en-AU" sz="1400" i="1" dirty="0">
                <a:solidFill>
                  <a:srgbClr val="00B0F0"/>
                </a:solidFill>
              </a:rPr>
              <a:t>, 1970</a:t>
            </a:r>
            <a:endParaRPr lang="en-AU" altLang="zh-CN" sz="1400" i="1" dirty="0">
              <a:solidFill>
                <a:srgbClr val="00B0F0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3396345" y="5264568"/>
            <a:ext cx="7244427" cy="104554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4298109" y="4824493"/>
            <a:ext cx="5303299" cy="8097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400" b="1" dirty="0">
                <a:ea typeface="微软雅黑" pitchFamily="34" charset="-122"/>
              </a:rPr>
              <a:t>Improve firms 'competitive advantage</a:t>
            </a:r>
            <a:endParaRPr lang="zh-CN" altLang="en-US" sz="2400" b="1" dirty="0">
              <a:ea typeface="微软雅黑" pitchFamily="34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34966" y="5602850"/>
            <a:ext cx="6503793" cy="738696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r>
              <a:rPr lang="en-AU" altLang="zh-CN" sz="1400" i="1" dirty="0" err="1">
                <a:solidFill>
                  <a:srgbClr val="00B0F0"/>
                </a:solidFill>
              </a:rPr>
              <a:t>Racichandran</a:t>
            </a:r>
            <a:r>
              <a:rPr lang="en-AU" altLang="zh-CN" sz="1400" i="1" dirty="0">
                <a:solidFill>
                  <a:srgbClr val="00B0F0"/>
                </a:solidFill>
              </a:rPr>
              <a:t>, </a:t>
            </a:r>
            <a:r>
              <a:rPr lang="en-AU" altLang="zh-CN" sz="1400" i="1" dirty="0" err="1">
                <a:solidFill>
                  <a:srgbClr val="00B0F0"/>
                </a:solidFill>
              </a:rPr>
              <a:t>Lertongdstien</a:t>
            </a:r>
            <a:r>
              <a:rPr lang="en-US" altLang="zh-CN" sz="1400" i="1" dirty="0">
                <a:solidFill>
                  <a:srgbClr val="00B0F0"/>
                </a:solidFill>
              </a:rPr>
              <a:t>, 2005; Porter and Millar, 1985; </a:t>
            </a:r>
            <a:r>
              <a:rPr lang="en-AU" sz="1400" i="1" dirty="0">
                <a:solidFill>
                  <a:srgbClr val="00B0F0"/>
                </a:solidFill>
              </a:rPr>
              <a:t> Nelson, 1970; </a:t>
            </a:r>
            <a:r>
              <a:rPr lang="nn-NO" sz="1400" i="1" dirty="0">
                <a:solidFill>
                  <a:srgbClr val="00B0F0"/>
                </a:solidFill>
              </a:rPr>
              <a:t>Grunert, Bredahl, &amp; Brunsø, 2004; Shapiro &amp; Varian, 2013; </a:t>
            </a:r>
            <a:r>
              <a:rPr lang="en-AU" sz="1400" i="1" dirty="0" err="1">
                <a:solidFill>
                  <a:srgbClr val="00B0F0"/>
                </a:solidFill>
              </a:rPr>
              <a:t>Cicia</a:t>
            </a:r>
            <a:r>
              <a:rPr lang="en-AU" sz="1400" i="1" dirty="0">
                <a:solidFill>
                  <a:srgbClr val="00B0F0"/>
                </a:solidFill>
              </a:rPr>
              <a:t> &amp; </a:t>
            </a:r>
            <a:r>
              <a:rPr lang="en-AU" sz="1400" i="1" dirty="0" err="1">
                <a:solidFill>
                  <a:srgbClr val="00B0F0"/>
                </a:solidFill>
              </a:rPr>
              <a:t>Colantuoni</a:t>
            </a:r>
            <a:r>
              <a:rPr lang="en-AU" sz="1400" i="1" dirty="0">
                <a:solidFill>
                  <a:srgbClr val="00B0F0"/>
                </a:solidFill>
              </a:rPr>
              <a:t>, 2010; </a:t>
            </a:r>
            <a:r>
              <a:rPr lang="en-AU" sz="1400" i="1" dirty="0" err="1">
                <a:solidFill>
                  <a:srgbClr val="00B0F0"/>
                </a:solidFill>
              </a:rPr>
              <a:t>Loureiro</a:t>
            </a:r>
            <a:r>
              <a:rPr lang="en-AU" sz="1400" i="1" dirty="0">
                <a:solidFill>
                  <a:srgbClr val="00B0F0"/>
                </a:solidFill>
              </a:rPr>
              <a:t> &amp; </a:t>
            </a:r>
            <a:r>
              <a:rPr lang="en-AU" sz="1400" i="1" dirty="0" err="1">
                <a:solidFill>
                  <a:srgbClr val="00B0F0"/>
                </a:solidFill>
              </a:rPr>
              <a:t>Umberger</a:t>
            </a:r>
            <a:r>
              <a:rPr lang="en-AU" sz="1400" i="1" dirty="0">
                <a:solidFill>
                  <a:srgbClr val="00B0F0"/>
                </a:solidFill>
              </a:rPr>
              <a:t>, 2007 </a:t>
            </a:r>
            <a:endParaRPr lang="en-AU" altLang="zh-CN" sz="1400" i="1" dirty="0">
              <a:solidFill>
                <a:srgbClr val="00B0F0"/>
              </a:solidFill>
            </a:endParaRPr>
          </a:p>
        </p:txBody>
      </p:sp>
      <p:sp>
        <p:nvSpPr>
          <p:cNvPr id="15" name="矩形 95"/>
          <p:cNvSpPr/>
          <p:nvPr/>
        </p:nvSpPr>
        <p:spPr>
          <a:xfrm>
            <a:off x="2799798" y="245513"/>
            <a:ext cx="2575328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Background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5957051"/>
      </p:ext>
    </p:extLst>
  </p:cSld>
  <p:clrMapOvr>
    <a:masterClrMapping/>
  </p:clrMapOvr>
  <p:transition spd="slow" advClick="0" advTm="0">
    <p:push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2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9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8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3" grpId="0" animBg="1"/>
          <p:bldP spid="24" grpId="0" animBg="1"/>
          <p:bldP spid="28" grpId="0"/>
          <p:bldP spid="29" grpId="0" animBg="1"/>
          <p:bldP spid="30" grpId="0" animBg="1"/>
          <p:bldP spid="31" grpId="0"/>
          <p:bldP spid="32" grpId="0" animBg="1"/>
          <p:bldP spid="33" grpId="0" animBg="1"/>
          <p:bldP spid="3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2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9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8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3" grpId="0" animBg="1"/>
          <p:bldP spid="24" grpId="0" animBg="1"/>
          <p:bldP spid="28" grpId="0"/>
          <p:bldP spid="29" grpId="0" animBg="1"/>
          <p:bldP spid="30" grpId="0" animBg="1"/>
          <p:bldP spid="31" grpId="0"/>
          <p:bldP spid="32" grpId="0" animBg="1"/>
          <p:bldP spid="33" grpId="0" animBg="1"/>
          <p:bldP spid="34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4853157" y="3085924"/>
            <a:ext cx="2382671" cy="238353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6664133" y="1731489"/>
            <a:ext cx="0" cy="1423774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6311230" y="2314120"/>
            <a:ext cx="352903" cy="0"/>
          </a:xfrm>
          <a:prstGeom prst="line">
            <a:avLst/>
          </a:prstGeom>
          <a:ln>
            <a:solidFill>
              <a:srgbClr val="33333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8272171" y="3356065"/>
            <a:ext cx="0" cy="1607767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7919268" y="4139991"/>
            <a:ext cx="352903" cy="0"/>
          </a:xfrm>
          <a:prstGeom prst="line">
            <a:avLst/>
          </a:prstGeom>
          <a:ln>
            <a:solidFill>
              <a:srgbClr val="33333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4495991" y="5099018"/>
            <a:ext cx="0" cy="1751743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>
            <a:off x="4495991" y="6131825"/>
            <a:ext cx="352903" cy="0"/>
          </a:xfrm>
          <a:prstGeom prst="line">
            <a:avLst/>
          </a:prstGeom>
          <a:ln>
            <a:solidFill>
              <a:srgbClr val="33333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3722421" y="3095457"/>
            <a:ext cx="5252" cy="1811461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flipH="1">
            <a:off x="3727673" y="4098688"/>
            <a:ext cx="352903" cy="0"/>
          </a:xfrm>
          <a:prstGeom prst="line">
            <a:avLst/>
          </a:prstGeom>
          <a:ln>
            <a:solidFill>
              <a:srgbClr val="33333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椭圆 26"/>
          <p:cNvSpPr/>
          <p:nvPr/>
        </p:nvSpPr>
        <p:spPr>
          <a:xfrm>
            <a:off x="4946086" y="3178887"/>
            <a:ext cx="2196813" cy="2197607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45880" y="3609619"/>
            <a:ext cx="1597228" cy="135421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Strategic</a:t>
            </a:r>
          </a:p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</a:p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tactical</a:t>
            </a:r>
          </a:p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矩形 95"/>
          <p:cNvSpPr/>
          <p:nvPr/>
        </p:nvSpPr>
        <p:spPr>
          <a:xfrm>
            <a:off x="2638822" y="1007762"/>
            <a:ext cx="7020716" cy="4636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>
            <a:defPPr>
              <a:defRPr lang="zh-CN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SC information sharing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853" y="3193551"/>
            <a:ext cx="1610687" cy="143024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8" t="17131" r="19418" b="6038"/>
          <a:stretch/>
        </p:blipFill>
        <p:spPr>
          <a:xfrm>
            <a:off x="2762553" y="5331758"/>
            <a:ext cx="1573645" cy="14302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91" b="18684"/>
          <a:stretch/>
        </p:blipFill>
        <p:spPr>
          <a:xfrm>
            <a:off x="8095968" y="5344604"/>
            <a:ext cx="1582476" cy="141739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192" y="1727080"/>
            <a:ext cx="1590984" cy="142377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273" y="3476669"/>
            <a:ext cx="1610686" cy="1430240"/>
          </a:xfrm>
          <a:prstGeom prst="rect">
            <a:avLst/>
          </a:prstGeom>
        </p:spPr>
      </p:pic>
      <p:cxnSp>
        <p:nvCxnSpPr>
          <p:cNvPr id="41" name="直接连接符 16"/>
          <p:cNvCxnSpPr/>
          <p:nvPr/>
        </p:nvCxnSpPr>
        <p:spPr>
          <a:xfrm>
            <a:off x="7987755" y="5242994"/>
            <a:ext cx="0" cy="1607767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17"/>
          <p:cNvCxnSpPr/>
          <p:nvPr/>
        </p:nvCxnSpPr>
        <p:spPr>
          <a:xfrm>
            <a:off x="7616437" y="6046878"/>
            <a:ext cx="352903" cy="0"/>
          </a:xfrm>
          <a:prstGeom prst="line">
            <a:avLst/>
          </a:prstGeom>
          <a:ln>
            <a:solidFill>
              <a:srgbClr val="33333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6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729" y="2061313"/>
            <a:ext cx="1621874" cy="1415356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0" r="35398"/>
          <a:stretch/>
        </p:blipFill>
        <p:spPr>
          <a:xfrm>
            <a:off x="4723603" y="5562419"/>
            <a:ext cx="1403390" cy="1199579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835" y="1928245"/>
            <a:ext cx="1632245" cy="1407609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696" y="4422451"/>
            <a:ext cx="1627341" cy="1434409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763" y="4577687"/>
            <a:ext cx="1165779" cy="984732"/>
          </a:xfrm>
          <a:prstGeom prst="rect">
            <a:avLst/>
          </a:prstGeom>
        </p:spPr>
      </p:pic>
      <p:cxnSp>
        <p:nvCxnSpPr>
          <p:cNvPr id="67" name="直接连接符 22"/>
          <p:cNvCxnSpPr/>
          <p:nvPr/>
        </p:nvCxnSpPr>
        <p:spPr>
          <a:xfrm>
            <a:off x="4760228" y="2279017"/>
            <a:ext cx="0" cy="1086448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23"/>
          <p:cNvCxnSpPr/>
          <p:nvPr/>
        </p:nvCxnSpPr>
        <p:spPr>
          <a:xfrm flipH="1">
            <a:off x="4757851" y="2825031"/>
            <a:ext cx="352902" cy="0"/>
          </a:xfrm>
          <a:prstGeom prst="line">
            <a:avLst/>
          </a:prstGeom>
          <a:ln>
            <a:solidFill>
              <a:srgbClr val="33333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16"/>
          <p:cNvCxnSpPr/>
          <p:nvPr/>
        </p:nvCxnSpPr>
        <p:spPr>
          <a:xfrm>
            <a:off x="7792888" y="4230044"/>
            <a:ext cx="0" cy="1607767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17"/>
          <p:cNvCxnSpPr/>
          <p:nvPr/>
        </p:nvCxnSpPr>
        <p:spPr>
          <a:xfrm>
            <a:off x="7439985" y="5013970"/>
            <a:ext cx="352903" cy="0"/>
          </a:xfrm>
          <a:prstGeom prst="line">
            <a:avLst/>
          </a:prstGeom>
          <a:ln>
            <a:solidFill>
              <a:srgbClr val="33333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22"/>
          <p:cNvCxnSpPr/>
          <p:nvPr/>
        </p:nvCxnSpPr>
        <p:spPr>
          <a:xfrm>
            <a:off x="3013815" y="4142900"/>
            <a:ext cx="5252" cy="1811461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23"/>
          <p:cNvCxnSpPr/>
          <p:nvPr/>
        </p:nvCxnSpPr>
        <p:spPr>
          <a:xfrm flipH="1">
            <a:off x="3019067" y="5146131"/>
            <a:ext cx="352903" cy="0"/>
          </a:xfrm>
          <a:prstGeom prst="line">
            <a:avLst/>
          </a:prstGeom>
          <a:ln>
            <a:solidFill>
              <a:srgbClr val="33333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16"/>
          <p:cNvCxnSpPr/>
          <p:nvPr/>
        </p:nvCxnSpPr>
        <p:spPr>
          <a:xfrm>
            <a:off x="9047534" y="1839026"/>
            <a:ext cx="0" cy="1607767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17"/>
          <p:cNvCxnSpPr/>
          <p:nvPr/>
        </p:nvCxnSpPr>
        <p:spPr>
          <a:xfrm>
            <a:off x="8694631" y="2622952"/>
            <a:ext cx="352903" cy="0"/>
          </a:xfrm>
          <a:prstGeom prst="line">
            <a:avLst/>
          </a:prstGeom>
          <a:ln>
            <a:solidFill>
              <a:srgbClr val="33333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22"/>
          <p:cNvCxnSpPr/>
          <p:nvPr/>
        </p:nvCxnSpPr>
        <p:spPr>
          <a:xfrm>
            <a:off x="6239222" y="5626612"/>
            <a:ext cx="0" cy="1086448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23"/>
          <p:cNvCxnSpPr/>
          <p:nvPr/>
        </p:nvCxnSpPr>
        <p:spPr>
          <a:xfrm flipH="1">
            <a:off x="6236845" y="6172626"/>
            <a:ext cx="352902" cy="0"/>
          </a:xfrm>
          <a:prstGeom prst="line">
            <a:avLst/>
          </a:prstGeom>
          <a:ln>
            <a:solidFill>
              <a:srgbClr val="33333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95"/>
          <p:cNvSpPr/>
          <p:nvPr/>
        </p:nvSpPr>
        <p:spPr>
          <a:xfrm>
            <a:off x="2799798" y="245513"/>
            <a:ext cx="2575328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Background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9867407"/>
      </p:ext>
    </p:extLst>
  </p:cSld>
  <p:clrMapOvr>
    <a:masterClrMapping/>
  </p:clrMapOvr>
  <p:transition spd="slow" advClick="0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1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7" grpId="0" animBg="1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3396345" y="1752015"/>
            <a:ext cx="7244427" cy="103725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258222" y="1373884"/>
            <a:ext cx="5303299" cy="8145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400" b="1" dirty="0">
                <a:ea typeface="微软雅黑" pitchFamily="34" charset="-122"/>
              </a:rPr>
              <a:t>Reduce the cost of information acquisition</a:t>
            </a:r>
            <a:endParaRPr lang="zh-CN" altLang="en-US" sz="2400" b="1" dirty="0">
              <a:ea typeface="微软雅黑" pitchFamily="34" charset="-122"/>
            </a:endParaRPr>
          </a:p>
        </p:txBody>
      </p:sp>
      <p:sp>
        <p:nvSpPr>
          <p:cNvPr id="24" name="六边形 23"/>
          <p:cNvSpPr/>
          <p:nvPr/>
        </p:nvSpPr>
        <p:spPr>
          <a:xfrm>
            <a:off x="179343" y="2882149"/>
            <a:ext cx="2908701" cy="2289541"/>
          </a:xfrm>
          <a:prstGeom prst="hexagon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400" b="1" dirty="0">
                <a:ea typeface="微软雅黑" pitchFamily="34" charset="-122"/>
              </a:rPr>
              <a:t>Value of information</a:t>
            </a:r>
          </a:p>
          <a:p>
            <a:pPr algn="ctr"/>
            <a:r>
              <a:rPr lang="en-US" altLang="zh-CN" sz="2400" b="1" dirty="0">
                <a:ea typeface="微软雅黑" pitchFamily="34" charset="-122"/>
              </a:rPr>
              <a:t>sharing</a:t>
            </a:r>
            <a:endParaRPr lang="zh-CN" altLang="en-US" sz="2400" b="1" dirty="0">
              <a:ea typeface="微软雅黑" pitchFamily="34" charset="-122"/>
            </a:endParaRPr>
          </a:p>
        </p:txBody>
      </p:sp>
      <p:cxnSp>
        <p:nvCxnSpPr>
          <p:cNvPr id="25" name="直接箭头连接符 24"/>
          <p:cNvCxnSpPr>
            <a:stCxn id="24" idx="5"/>
            <a:endCxn id="22" idx="1"/>
          </p:cNvCxnSpPr>
          <p:nvPr/>
        </p:nvCxnSpPr>
        <p:spPr>
          <a:xfrm flipV="1">
            <a:off x="2515659" y="2270643"/>
            <a:ext cx="880686" cy="611507"/>
          </a:xfrm>
          <a:prstGeom prst="straightConnector1">
            <a:avLst/>
          </a:prstGeom>
          <a:ln>
            <a:solidFill>
              <a:srgbClr val="4144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stCxn id="24" idx="0"/>
          </p:cNvCxnSpPr>
          <p:nvPr/>
        </p:nvCxnSpPr>
        <p:spPr>
          <a:xfrm flipV="1">
            <a:off x="3088044" y="4026919"/>
            <a:ext cx="308301" cy="1"/>
          </a:xfrm>
          <a:prstGeom prst="straightConnector1">
            <a:avLst/>
          </a:prstGeom>
          <a:ln>
            <a:solidFill>
              <a:srgbClr val="4144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>
            <a:stCxn id="24" idx="1"/>
            <a:endCxn id="32" idx="1"/>
          </p:cNvCxnSpPr>
          <p:nvPr/>
        </p:nvCxnSpPr>
        <p:spPr>
          <a:xfrm>
            <a:off x="2515659" y="5171689"/>
            <a:ext cx="880686" cy="615652"/>
          </a:xfrm>
          <a:prstGeom prst="straightConnector1">
            <a:avLst/>
          </a:prstGeom>
          <a:ln>
            <a:solidFill>
              <a:srgbClr val="4144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3401930" y="3540625"/>
            <a:ext cx="7244427" cy="99404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4298109" y="3113445"/>
            <a:ext cx="5303299" cy="8061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400" b="1" dirty="0">
                <a:ea typeface="微软雅黑" pitchFamily="34" charset="-122"/>
              </a:rPr>
              <a:t>Reduce the Bullwhip Effect</a:t>
            </a:r>
            <a:endParaRPr lang="zh-CN" altLang="en-US" sz="2400" b="1" dirty="0">
              <a:ea typeface="微软雅黑" pitchFamily="34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17294" y="4087639"/>
            <a:ext cx="6558911" cy="307809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r>
              <a:rPr lang="en-US" altLang="zh-CN" sz="1400" i="1" dirty="0" err="1">
                <a:solidFill>
                  <a:srgbClr val="00B0F0"/>
                </a:solidFill>
              </a:rPr>
              <a:t>H.L.Lee</a:t>
            </a:r>
            <a:r>
              <a:rPr lang="en-US" altLang="zh-CN" sz="1400" i="1" dirty="0">
                <a:solidFill>
                  <a:srgbClr val="00B0F0"/>
                </a:solidFill>
              </a:rPr>
              <a:t>, </a:t>
            </a:r>
            <a:r>
              <a:rPr lang="en-US" altLang="zh-CN" sz="1400" i="1" dirty="0" err="1">
                <a:solidFill>
                  <a:srgbClr val="00B0F0"/>
                </a:solidFill>
              </a:rPr>
              <a:t>Padmandabhan</a:t>
            </a:r>
            <a:r>
              <a:rPr lang="en-US" altLang="zh-CN" sz="1400" i="1" dirty="0">
                <a:solidFill>
                  <a:srgbClr val="00B0F0"/>
                </a:solidFill>
              </a:rPr>
              <a:t>,&amp; Whang,1997;</a:t>
            </a:r>
            <a:endParaRPr lang="en-AU" altLang="zh-CN" sz="1400" i="1" dirty="0">
              <a:solidFill>
                <a:srgbClr val="00B0F0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3396345" y="5264568"/>
            <a:ext cx="7244427" cy="104554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4298109" y="4824493"/>
            <a:ext cx="5303299" cy="8097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400" b="1" dirty="0">
                <a:ea typeface="微软雅黑" pitchFamily="34" charset="-122"/>
              </a:rPr>
              <a:t>Improve SC performance</a:t>
            </a:r>
            <a:endParaRPr lang="zh-CN" altLang="en-US" sz="2400" b="1" dirty="0">
              <a:ea typeface="微软雅黑" pitchFamily="34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136979" y="5765531"/>
            <a:ext cx="6503793" cy="523252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r>
              <a:rPr lang="en-AU" altLang="zh-CN" sz="1400" i="1" dirty="0" err="1">
                <a:solidFill>
                  <a:srgbClr val="00B0F0"/>
                </a:solidFill>
              </a:rPr>
              <a:t>Choon</a:t>
            </a:r>
            <a:r>
              <a:rPr lang="en-AU" altLang="zh-CN" sz="1400" i="1" dirty="0">
                <a:solidFill>
                  <a:srgbClr val="00B0F0"/>
                </a:solidFill>
              </a:rPr>
              <a:t> Tan, Kannan, Hsu,&amp; </a:t>
            </a:r>
            <a:r>
              <a:rPr lang="en-AU" altLang="zh-CN" sz="1400" i="1" dirty="0" err="1">
                <a:solidFill>
                  <a:srgbClr val="00B0F0"/>
                </a:solidFill>
              </a:rPr>
              <a:t>Keong</a:t>
            </a:r>
            <a:r>
              <a:rPr lang="en-AU" altLang="zh-CN" sz="1400" i="1" dirty="0">
                <a:solidFill>
                  <a:srgbClr val="00B0F0"/>
                </a:solidFill>
              </a:rPr>
              <a:t> Leong, 2010; S. Li&amp; Lin, 2006;</a:t>
            </a:r>
          </a:p>
          <a:p>
            <a:r>
              <a:rPr lang="en-AU" altLang="zh-CN" sz="1400" i="1" dirty="0" err="1">
                <a:solidFill>
                  <a:srgbClr val="00B0F0"/>
                </a:solidFill>
              </a:rPr>
              <a:t>Premus</a:t>
            </a:r>
            <a:r>
              <a:rPr lang="en-AU" altLang="zh-CN" sz="1400" i="1" dirty="0">
                <a:solidFill>
                  <a:srgbClr val="00B0F0"/>
                </a:solidFill>
              </a:rPr>
              <a:t> &amp; Sanders, 2008; Lin, Huang et al.,2002</a:t>
            </a:r>
          </a:p>
        </p:txBody>
      </p:sp>
      <p:sp>
        <p:nvSpPr>
          <p:cNvPr id="14" name="矩形 95"/>
          <p:cNvSpPr/>
          <p:nvPr/>
        </p:nvSpPr>
        <p:spPr>
          <a:xfrm>
            <a:off x="2799798" y="245513"/>
            <a:ext cx="2575328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Background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5593790"/>
      </p:ext>
    </p:extLst>
  </p:cSld>
  <p:clrMapOvr>
    <a:masterClrMapping/>
  </p:clrMapOvr>
  <p:transition spd="slow" advClick="0" advTm="0">
    <p:push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5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7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9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0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3" grpId="0" animBg="1"/>
          <p:bldP spid="24" grpId="0" animBg="1"/>
          <p:bldP spid="29" grpId="0" animBg="1"/>
          <p:bldP spid="30" grpId="0" animBg="1"/>
          <p:bldP spid="31" grpId="0"/>
          <p:bldP spid="32" grpId="0" animBg="1"/>
          <p:bldP spid="33" grpId="0" animBg="1"/>
          <p:bldP spid="3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5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7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3" grpId="0" animBg="1"/>
          <p:bldP spid="24" grpId="0" animBg="1"/>
          <p:bldP spid="29" grpId="0" animBg="1"/>
          <p:bldP spid="30" grpId="0" animBg="1"/>
          <p:bldP spid="31" grpId="0"/>
          <p:bldP spid="32" grpId="0" animBg="1"/>
          <p:bldP spid="33" grpId="0" animBg="1"/>
          <p:bldP spid="3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604701" y="1392967"/>
            <a:ext cx="7666969" cy="1184982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04701" y="2738567"/>
            <a:ext cx="7666969" cy="1184982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604701" y="4084166"/>
            <a:ext cx="7666969" cy="1184982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604701" y="5429765"/>
            <a:ext cx="7666969" cy="1184982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19519" y="1604971"/>
            <a:ext cx="7351180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400" dirty="0"/>
              <a:t>Identified key information and its measurement in the Australian beef and sheep meat SCs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48482" y="2954113"/>
            <a:ext cx="7279172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400" dirty="0"/>
              <a:t>Value of information and information sharing in the Australian beef and sheep meat SCs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48482" y="4272007"/>
            <a:ext cx="7351180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400" dirty="0"/>
              <a:t>Mechanism for optimal information sharing in the Australian beef and sheep meat SCs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48482" y="5591371"/>
            <a:ext cx="7423188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AU" altLang="zh-CN" sz="2400" dirty="0"/>
              <a:t>Role of government or governing agencies in optimal information provision and sharing </a:t>
            </a:r>
          </a:p>
        </p:txBody>
      </p:sp>
      <p:sp>
        <p:nvSpPr>
          <p:cNvPr id="27" name="矩形 95"/>
          <p:cNvSpPr/>
          <p:nvPr/>
        </p:nvSpPr>
        <p:spPr>
          <a:xfrm>
            <a:off x="2799798" y="245513"/>
            <a:ext cx="3079384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Research gap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4768368"/>
      </p:ext>
    </p:extLst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6" grpId="0" animBg="1"/>
      <p:bldP spid="18" grpId="0"/>
      <p:bldP spid="21" grpId="0"/>
      <p:bldP spid="23" grpId="0"/>
      <p:bldP spid="25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5046" y="2326681"/>
            <a:ext cx="6689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000" dirty="0"/>
              <a:t>The value of SC information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55046" y="4008570"/>
            <a:ext cx="66891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000" dirty="0"/>
              <a:t>The value of information sharing </a:t>
            </a:r>
          </a:p>
          <a:p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55046" y="5491276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000" dirty="0"/>
              <a:t>The value of information quality and quantity </a:t>
            </a: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4446580" y="2886504"/>
            <a:ext cx="6689186" cy="2621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dash"/>
          </a:ln>
          <a:effectLst/>
        </p:spPr>
      </p:cxnSp>
      <p:cxnSp>
        <p:nvCxnSpPr>
          <p:cNvPr id="6" name="直接连接符 5"/>
          <p:cNvCxnSpPr/>
          <p:nvPr/>
        </p:nvCxnSpPr>
        <p:spPr>
          <a:xfrm>
            <a:off x="4446580" y="4627279"/>
            <a:ext cx="6833202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dash"/>
          </a:ln>
          <a:effectLst/>
        </p:spPr>
      </p:cxnSp>
      <p:cxnSp>
        <p:nvCxnSpPr>
          <p:cNvPr id="16" name="直接连接符 15"/>
          <p:cNvCxnSpPr/>
          <p:nvPr/>
        </p:nvCxnSpPr>
        <p:spPr>
          <a:xfrm>
            <a:off x="4446580" y="6094090"/>
            <a:ext cx="6833202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dash"/>
          </a:ln>
          <a:effectLst/>
        </p:spPr>
      </p:cxnSp>
      <p:pic>
        <p:nvPicPr>
          <p:cNvPr id="47" name="Picture 46"/>
          <p:cNvPicPr>
            <a:picLocks noChangeAspect="1"/>
          </p:cNvPicPr>
          <p:nvPr/>
        </p:nvPicPr>
        <p:blipFill>
          <a:blip r:embed="rId3">
            <a:clrChange>
              <a:clrFrom>
                <a:srgbClr val="D1E0E5"/>
              </a:clrFrom>
              <a:clrTo>
                <a:srgbClr val="D1E0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47" y="2982658"/>
            <a:ext cx="2628900" cy="174307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2" r="-72" b="24233"/>
          <a:stretch/>
        </p:blipFill>
        <p:spPr>
          <a:xfrm>
            <a:off x="575894" y="4692370"/>
            <a:ext cx="2623442" cy="165170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31" y="1086189"/>
            <a:ext cx="2628900" cy="1896469"/>
          </a:xfrm>
          <a:prstGeom prst="rect">
            <a:avLst/>
          </a:prstGeom>
        </p:spPr>
      </p:pic>
      <p:sp>
        <p:nvSpPr>
          <p:cNvPr id="50" name="矩形 95"/>
          <p:cNvSpPr/>
          <p:nvPr/>
        </p:nvSpPr>
        <p:spPr>
          <a:xfrm>
            <a:off x="2799798" y="245513"/>
            <a:ext cx="3943480" cy="46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Research problem</a:t>
            </a:r>
            <a:endParaRPr lang="zh-CN" altLang="en-US" sz="2800" b="1" dirty="0">
              <a:solidFill>
                <a:schemeClr val="accent4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594" y="1787976"/>
            <a:ext cx="1124744" cy="11247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041" y="3371912"/>
            <a:ext cx="1124744" cy="112474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28" y="4955849"/>
            <a:ext cx="1124744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7483"/>
      </p:ext>
    </p:extLst>
  </p:cSld>
  <p:clrMapOvr>
    <a:masterClrMapping/>
  </p:clrMapOvr>
  <p:transition spd="slow" advClick="0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自定义 81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EF7768"/>
      </a:accent1>
      <a:accent2>
        <a:srgbClr val="C7C7C7"/>
      </a:accent2>
      <a:accent3>
        <a:srgbClr val="38B1BF"/>
      </a:accent3>
      <a:accent4>
        <a:srgbClr val="FF9933"/>
      </a:accent4>
      <a:accent5>
        <a:srgbClr val="7F7F7F"/>
      </a:accent5>
      <a:accent6>
        <a:srgbClr val="878787"/>
      </a:accent6>
      <a:hlink>
        <a:srgbClr val="006387"/>
      </a:hlink>
      <a:folHlink>
        <a:srgbClr val="8B8B8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2946</TotalTime>
  <Words>1067</Words>
  <Application>Microsoft Office PowerPoint</Application>
  <PresentationFormat>Custom</PresentationFormat>
  <Paragraphs>270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 Unicode MS</vt:lpstr>
      <vt:lpstr>微软雅黑</vt:lpstr>
      <vt:lpstr>宋体</vt:lpstr>
      <vt:lpstr>Arial</vt:lpstr>
      <vt:lpstr>Calibri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Derek Baker</dc:creator>
  <cp:lastModifiedBy>Helen Taylor</cp:lastModifiedBy>
  <cp:revision>97</cp:revision>
  <cp:lastPrinted>2016-10-27T02:42:32Z</cp:lastPrinted>
  <dcterms:created xsi:type="dcterms:W3CDTF">2015-04-23T03:04:04Z</dcterms:created>
  <dcterms:modified xsi:type="dcterms:W3CDTF">2017-03-21T05:21:44Z</dcterms:modified>
</cp:coreProperties>
</file>