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4" r:id="rId3"/>
    <p:sldId id="258" r:id="rId4"/>
    <p:sldId id="282" r:id="rId5"/>
    <p:sldId id="259" r:id="rId6"/>
    <p:sldId id="261" r:id="rId7"/>
    <p:sldId id="276" r:id="rId8"/>
    <p:sldId id="257" r:id="rId9"/>
    <p:sldId id="262" r:id="rId10"/>
    <p:sldId id="279" r:id="rId11"/>
    <p:sldId id="265" r:id="rId12"/>
    <p:sldId id="280" r:id="rId13"/>
    <p:sldId id="267" r:id="rId14"/>
    <p:sldId id="268" r:id="rId15"/>
    <p:sldId id="270" r:id="rId16"/>
    <p:sldId id="271" r:id="rId17"/>
    <p:sldId id="287" r:id="rId18"/>
    <p:sldId id="272" r:id="rId19"/>
    <p:sldId id="273" r:id="rId20"/>
    <p:sldId id="274" r:id="rId21"/>
    <p:sldId id="275" r:id="rId22"/>
    <p:sldId id="283" r:id="rId23"/>
    <p:sldId id="269" r:id="rId24"/>
    <p:sldId id="281" r:id="rId25"/>
    <p:sldId id="277" r:id="rId26"/>
    <p:sldId id="278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1391" autoAdjust="0"/>
  </p:normalViewPr>
  <p:slideViewPr>
    <p:cSldViewPr>
      <p:cViewPr varScale="1">
        <p:scale>
          <a:sx n="61" d="100"/>
          <a:sy n="61" d="100"/>
        </p:scale>
        <p:origin x="-7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C796E-6500-44BC-AA5A-AC501F750C4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9717E3-E9C5-4C48-AAB1-36BEF08ED1F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1</a:t>
          </a:r>
          <a:endParaRPr lang="en-GB" dirty="0"/>
        </a:p>
      </dgm:t>
    </dgm:pt>
    <dgm:pt modelId="{E2B46435-694C-4A4D-8B5D-D200F97B0FE3}" type="parTrans" cxnId="{613C2F9F-C44D-4B37-83AF-FB72BCDEF8DB}">
      <dgm:prSet/>
      <dgm:spPr/>
      <dgm:t>
        <a:bodyPr/>
        <a:lstStyle/>
        <a:p>
          <a:endParaRPr lang="en-GB"/>
        </a:p>
      </dgm:t>
    </dgm:pt>
    <dgm:pt modelId="{20836502-30F3-4F5F-85BB-19221237A0C0}" type="sibTrans" cxnId="{613C2F9F-C44D-4B37-83AF-FB72BCDEF8DB}">
      <dgm:prSet/>
      <dgm:spPr/>
      <dgm:t>
        <a:bodyPr/>
        <a:lstStyle/>
        <a:p>
          <a:endParaRPr lang="en-GB"/>
        </a:p>
      </dgm:t>
    </dgm:pt>
    <dgm:pt modelId="{6DD9D42C-3C36-435E-BEB3-D2F4264C0A42}">
      <dgm:prSet phldrT="[Text]" custT="1"/>
      <dgm:spPr/>
      <dgm:t>
        <a:bodyPr/>
        <a:lstStyle/>
        <a:p>
          <a:r>
            <a:rPr lang="en-US" sz="2500" dirty="0" smtClean="0"/>
            <a:t>Aboriginal Peoples </a:t>
          </a:r>
          <a:endParaRPr lang="en-GB" sz="2500" dirty="0"/>
        </a:p>
      </dgm:t>
    </dgm:pt>
    <dgm:pt modelId="{13B1E6F2-8E41-494D-974A-A988C238F1C2}" type="parTrans" cxnId="{A15E213C-A8A3-4790-9A41-E808BEC0F163}">
      <dgm:prSet/>
      <dgm:spPr/>
      <dgm:t>
        <a:bodyPr/>
        <a:lstStyle/>
        <a:p>
          <a:endParaRPr lang="en-GB"/>
        </a:p>
      </dgm:t>
    </dgm:pt>
    <dgm:pt modelId="{C285013E-E295-4140-B19E-591BCB14152C}" type="sibTrans" cxnId="{A15E213C-A8A3-4790-9A41-E808BEC0F163}">
      <dgm:prSet/>
      <dgm:spPr/>
      <dgm:t>
        <a:bodyPr/>
        <a:lstStyle/>
        <a:p>
          <a:endParaRPr lang="en-GB"/>
        </a:p>
      </dgm:t>
    </dgm:pt>
    <dgm:pt modelId="{6BB61C09-40F5-46E9-8B44-40B16C296B08}">
      <dgm:prSet phldrT="[Text]" custT="1"/>
      <dgm:spPr/>
      <dgm:t>
        <a:bodyPr/>
        <a:lstStyle/>
        <a:p>
          <a:r>
            <a:rPr lang="en-US" sz="2500" dirty="0" smtClean="0"/>
            <a:t>About </a:t>
          </a:r>
          <a:r>
            <a:rPr lang="en-US" sz="2500" dirty="0" smtClean="0"/>
            <a:t>60 </a:t>
          </a:r>
          <a:r>
            <a:rPr lang="en-US" sz="2500" dirty="0" smtClean="0"/>
            <a:t>000 years ago</a:t>
          </a:r>
          <a:endParaRPr lang="en-GB" sz="2500" dirty="0"/>
        </a:p>
      </dgm:t>
    </dgm:pt>
    <dgm:pt modelId="{F90930A9-692B-4D98-AC2A-94D354C8B679}" type="parTrans" cxnId="{7BBB6B51-C1A3-411A-9FDC-378C92479BFB}">
      <dgm:prSet/>
      <dgm:spPr/>
      <dgm:t>
        <a:bodyPr/>
        <a:lstStyle/>
        <a:p>
          <a:endParaRPr lang="en-GB"/>
        </a:p>
      </dgm:t>
    </dgm:pt>
    <dgm:pt modelId="{D87BE6F4-139B-415E-9207-DD1B7A52654E}" type="sibTrans" cxnId="{7BBB6B51-C1A3-411A-9FDC-378C92479BFB}">
      <dgm:prSet/>
      <dgm:spPr/>
      <dgm:t>
        <a:bodyPr/>
        <a:lstStyle/>
        <a:p>
          <a:endParaRPr lang="en-GB"/>
        </a:p>
      </dgm:t>
    </dgm:pt>
    <dgm:pt modelId="{B844BC76-A6BD-4AB6-B82A-90E7A676FC4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3</a:t>
          </a:r>
          <a:endParaRPr lang="en-GB" dirty="0"/>
        </a:p>
      </dgm:t>
    </dgm:pt>
    <dgm:pt modelId="{3706C246-21B3-401C-A7AD-E462DEA0D943}" type="parTrans" cxnId="{DF3E1498-45D1-498F-9DCB-65EA5ED0B4AB}">
      <dgm:prSet/>
      <dgm:spPr/>
      <dgm:t>
        <a:bodyPr/>
        <a:lstStyle/>
        <a:p>
          <a:endParaRPr lang="en-GB"/>
        </a:p>
      </dgm:t>
    </dgm:pt>
    <dgm:pt modelId="{48AE7BD0-DD23-452B-A2A6-553BFD649B13}" type="sibTrans" cxnId="{DF3E1498-45D1-498F-9DCB-65EA5ED0B4AB}">
      <dgm:prSet/>
      <dgm:spPr/>
      <dgm:t>
        <a:bodyPr/>
        <a:lstStyle/>
        <a:p>
          <a:endParaRPr lang="en-GB"/>
        </a:p>
      </dgm:t>
    </dgm:pt>
    <dgm:pt modelId="{C79D07DE-56AB-41D1-BC3F-FB2BC60261DD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sz="1200" dirty="0"/>
        </a:p>
      </dgm:t>
    </dgm:pt>
    <dgm:pt modelId="{1AF8DDC9-FF15-4F45-911A-1CDDAF80BC97}" type="parTrans" cxnId="{95480928-099D-49BF-8D11-49D750C50EF3}">
      <dgm:prSet/>
      <dgm:spPr/>
      <dgm:t>
        <a:bodyPr/>
        <a:lstStyle/>
        <a:p>
          <a:endParaRPr lang="en-GB"/>
        </a:p>
      </dgm:t>
    </dgm:pt>
    <dgm:pt modelId="{D20E0AB1-C545-4FDA-B0CB-2F1FFD4067E7}" type="sibTrans" cxnId="{95480928-099D-49BF-8D11-49D750C50EF3}">
      <dgm:prSet/>
      <dgm:spPr/>
      <dgm:t>
        <a:bodyPr/>
        <a:lstStyle/>
        <a:p>
          <a:endParaRPr lang="en-GB"/>
        </a:p>
      </dgm:t>
    </dgm:pt>
    <dgm:pt modelId="{65CC0A1D-5D44-47C3-8169-824424ADF949}">
      <dgm:prSet/>
      <dgm:spPr/>
      <dgm:t>
        <a:bodyPr/>
        <a:lstStyle/>
        <a:p>
          <a:r>
            <a:rPr lang="en-US" dirty="0" smtClean="0"/>
            <a:t>2</a:t>
          </a:r>
          <a:endParaRPr lang="en-GB" dirty="0"/>
        </a:p>
      </dgm:t>
    </dgm:pt>
    <dgm:pt modelId="{D87B7603-4C21-4FA9-82A6-084F5E6937FF}" type="parTrans" cxnId="{F3184BAC-48E9-4A0C-98FE-039EFDBBBBD3}">
      <dgm:prSet/>
      <dgm:spPr/>
      <dgm:t>
        <a:bodyPr/>
        <a:lstStyle/>
        <a:p>
          <a:endParaRPr lang="en-GB"/>
        </a:p>
      </dgm:t>
    </dgm:pt>
    <dgm:pt modelId="{9125C25D-0E2E-46B9-A353-A737FD691786}" type="sibTrans" cxnId="{F3184BAC-48E9-4A0C-98FE-039EFDBBBBD3}">
      <dgm:prSet/>
      <dgm:spPr/>
      <dgm:t>
        <a:bodyPr/>
        <a:lstStyle/>
        <a:p>
          <a:endParaRPr lang="en-GB"/>
        </a:p>
      </dgm:t>
    </dgm:pt>
    <dgm:pt modelId="{FC2C0DCF-7B20-4F46-A836-B48D26983013}">
      <dgm:prSet custT="1"/>
      <dgm:spPr/>
      <dgm:t>
        <a:bodyPr/>
        <a:lstStyle/>
        <a:p>
          <a:r>
            <a:rPr lang="en-US" sz="2500" dirty="0" smtClean="0"/>
            <a:t>The British  </a:t>
          </a:r>
          <a:endParaRPr lang="en-GB" sz="2500" dirty="0"/>
        </a:p>
      </dgm:t>
    </dgm:pt>
    <dgm:pt modelId="{5D853DC9-6D72-410A-959E-B53B40F4D465}" type="parTrans" cxnId="{8CA02563-234E-4F43-8792-87D959300932}">
      <dgm:prSet/>
      <dgm:spPr/>
      <dgm:t>
        <a:bodyPr/>
        <a:lstStyle/>
        <a:p>
          <a:endParaRPr lang="en-GB"/>
        </a:p>
      </dgm:t>
    </dgm:pt>
    <dgm:pt modelId="{E1D362AC-A04B-43CB-B778-EDD1F142E6D2}" type="sibTrans" cxnId="{8CA02563-234E-4F43-8792-87D959300932}">
      <dgm:prSet/>
      <dgm:spPr/>
      <dgm:t>
        <a:bodyPr/>
        <a:lstStyle/>
        <a:p>
          <a:endParaRPr lang="en-GB"/>
        </a:p>
      </dgm:t>
    </dgm:pt>
    <dgm:pt modelId="{97AD0406-4A2C-490D-91F0-651C2185B1E7}">
      <dgm:prSet custT="1"/>
      <dgm:spPr/>
      <dgm:t>
        <a:bodyPr/>
        <a:lstStyle/>
        <a:p>
          <a:r>
            <a:rPr lang="en-US" sz="2500" dirty="0" smtClean="0"/>
            <a:t>1788</a:t>
          </a:r>
          <a:endParaRPr lang="en-GB" sz="2500" dirty="0"/>
        </a:p>
      </dgm:t>
    </dgm:pt>
    <dgm:pt modelId="{7210148D-13BA-4095-A806-F19E43A5A57D}" type="parTrans" cxnId="{F35E89D9-4396-4453-9D8E-A3147C0D4ABC}">
      <dgm:prSet/>
      <dgm:spPr/>
      <dgm:t>
        <a:bodyPr/>
        <a:lstStyle/>
        <a:p>
          <a:endParaRPr lang="en-GB"/>
        </a:p>
      </dgm:t>
    </dgm:pt>
    <dgm:pt modelId="{87C5A9B4-EA0E-4C6D-9040-555FC7B8D27E}" type="sibTrans" cxnId="{F35E89D9-4396-4453-9D8E-A3147C0D4ABC}">
      <dgm:prSet/>
      <dgm:spPr/>
      <dgm:t>
        <a:bodyPr/>
        <a:lstStyle/>
        <a:p>
          <a:endParaRPr lang="en-GB"/>
        </a:p>
      </dgm:t>
    </dgm:pt>
    <dgm:pt modelId="{D2127B5B-BE1C-4802-98EB-F5DFB069C5F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500" dirty="0" smtClean="0"/>
            <a:t>Chinese</a:t>
          </a:r>
          <a:endParaRPr lang="en-GB" sz="2500" dirty="0"/>
        </a:p>
      </dgm:t>
    </dgm:pt>
    <dgm:pt modelId="{59309933-23D3-4C23-ACAA-2EA8900CD8E2}" type="parTrans" cxnId="{BE01A251-2524-4761-815F-07461110216F}">
      <dgm:prSet/>
      <dgm:spPr/>
      <dgm:t>
        <a:bodyPr/>
        <a:lstStyle/>
        <a:p>
          <a:endParaRPr lang="en-GB"/>
        </a:p>
      </dgm:t>
    </dgm:pt>
    <dgm:pt modelId="{DA53067C-4D6F-4868-B14C-1944AE64524D}" type="sibTrans" cxnId="{BE01A251-2524-4761-815F-07461110216F}">
      <dgm:prSet/>
      <dgm:spPr/>
      <dgm:t>
        <a:bodyPr/>
        <a:lstStyle/>
        <a:p>
          <a:endParaRPr lang="en-GB"/>
        </a:p>
      </dgm:t>
    </dgm:pt>
    <dgm:pt modelId="{D19B3EAB-713B-4C52-8804-A1EF78102D8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endParaRPr lang="en-GB" sz="1200" dirty="0"/>
        </a:p>
      </dgm:t>
    </dgm:pt>
    <dgm:pt modelId="{580CD2FF-3AB9-4BDD-997C-812F1867FEDA}" type="parTrans" cxnId="{157E1BEE-A4AA-46A1-AC9B-B1A0603B335C}">
      <dgm:prSet/>
      <dgm:spPr/>
      <dgm:t>
        <a:bodyPr/>
        <a:lstStyle/>
        <a:p>
          <a:endParaRPr lang="en-GB"/>
        </a:p>
      </dgm:t>
    </dgm:pt>
    <dgm:pt modelId="{7D13D625-5D35-4A27-8F10-E38A05BB7B41}" type="sibTrans" cxnId="{157E1BEE-A4AA-46A1-AC9B-B1A0603B335C}">
      <dgm:prSet/>
      <dgm:spPr/>
      <dgm:t>
        <a:bodyPr/>
        <a:lstStyle/>
        <a:p>
          <a:endParaRPr lang="en-GB"/>
        </a:p>
      </dgm:t>
    </dgm:pt>
    <dgm:pt modelId="{9D9BDBF2-06C8-4D0F-82EA-86B26284DDF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500" dirty="0" smtClean="0"/>
            <a:t>Mid 1800s </a:t>
          </a:r>
          <a:endParaRPr lang="en-GB" sz="2500" dirty="0"/>
        </a:p>
      </dgm:t>
    </dgm:pt>
    <dgm:pt modelId="{2109C2F5-45FD-43E7-9529-8E5D230CA524}" type="parTrans" cxnId="{2036B62C-31C8-4E59-83DF-345872E890E8}">
      <dgm:prSet/>
      <dgm:spPr/>
      <dgm:t>
        <a:bodyPr/>
        <a:lstStyle/>
        <a:p>
          <a:endParaRPr lang="en-GB"/>
        </a:p>
      </dgm:t>
    </dgm:pt>
    <dgm:pt modelId="{93D2A634-A02D-4E05-B394-01D1E9563BE7}" type="sibTrans" cxnId="{2036B62C-31C8-4E59-83DF-345872E890E8}">
      <dgm:prSet/>
      <dgm:spPr/>
      <dgm:t>
        <a:bodyPr/>
        <a:lstStyle/>
        <a:p>
          <a:endParaRPr lang="en-GB"/>
        </a:p>
      </dgm:t>
    </dgm:pt>
    <dgm:pt modelId="{21299B38-C6C4-400C-BDD3-B5269085712B}">
      <dgm:prSet/>
      <dgm:spPr/>
      <dgm:t>
        <a:bodyPr/>
        <a:lstStyle/>
        <a:p>
          <a:r>
            <a:rPr lang="en-GB" dirty="0" smtClean="0"/>
            <a:t>4</a:t>
          </a:r>
          <a:endParaRPr lang="en-GB" dirty="0"/>
        </a:p>
      </dgm:t>
    </dgm:pt>
    <dgm:pt modelId="{D7C407B6-774B-4A92-B4CE-C6BFB8C26012}" type="parTrans" cxnId="{D1B8869E-FE05-4B59-A65D-EC26422622E1}">
      <dgm:prSet/>
      <dgm:spPr/>
      <dgm:t>
        <a:bodyPr/>
        <a:lstStyle/>
        <a:p>
          <a:endParaRPr lang="en-GB"/>
        </a:p>
      </dgm:t>
    </dgm:pt>
    <dgm:pt modelId="{0C39E709-4746-4AED-B61E-E328F148F3F1}" type="sibTrans" cxnId="{D1B8869E-FE05-4B59-A65D-EC26422622E1}">
      <dgm:prSet/>
      <dgm:spPr/>
      <dgm:t>
        <a:bodyPr/>
        <a:lstStyle/>
        <a:p>
          <a:endParaRPr lang="en-GB"/>
        </a:p>
      </dgm:t>
    </dgm:pt>
    <dgm:pt modelId="{B772EBF9-2C26-41AA-8305-AA8251EB370F}">
      <dgm:prSet custT="1"/>
      <dgm:spPr/>
      <dgm:t>
        <a:bodyPr/>
        <a:lstStyle/>
        <a:p>
          <a:r>
            <a:rPr lang="en-US" sz="2500" dirty="0" smtClean="0"/>
            <a:t>Aboriginal Peoples in </a:t>
          </a:r>
          <a:r>
            <a:rPr lang="en-US" sz="2500" dirty="0" smtClean="0"/>
            <a:t>1900s</a:t>
          </a:r>
          <a:endParaRPr lang="en-GB" sz="2500" dirty="0"/>
        </a:p>
      </dgm:t>
    </dgm:pt>
    <dgm:pt modelId="{1EF4FB75-AAC6-408C-A8D2-9428BE91774C}" type="parTrans" cxnId="{69B3CAFC-263F-456F-B6BC-9AD93B6AD561}">
      <dgm:prSet/>
      <dgm:spPr/>
      <dgm:t>
        <a:bodyPr/>
        <a:lstStyle/>
        <a:p>
          <a:endParaRPr lang="en-GB"/>
        </a:p>
      </dgm:t>
    </dgm:pt>
    <dgm:pt modelId="{609A7888-68B5-40D8-A2ED-DD94AEAFC400}" type="sibTrans" cxnId="{69B3CAFC-263F-456F-B6BC-9AD93B6AD561}">
      <dgm:prSet/>
      <dgm:spPr/>
      <dgm:t>
        <a:bodyPr/>
        <a:lstStyle/>
        <a:p>
          <a:endParaRPr lang="en-GB"/>
        </a:p>
      </dgm:t>
    </dgm:pt>
    <dgm:pt modelId="{20BD4EC0-67CE-43CC-A5E0-894F33420E2A}" type="pres">
      <dgm:prSet presAssocID="{BD6C796E-6500-44BC-AA5A-AC501F750C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0ABE49D-5E95-4ED4-B261-FF49894C76EB}" type="pres">
      <dgm:prSet presAssocID="{A49717E3-E9C5-4C48-AAB1-36BEF08ED1F5}" presName="composite" presStyleCnt="0"/>
      <dgm:spPr/>
      <dgm:t>
        <a:bodyPr/>
        <a:lstStyle/>
        <a:p>
          <a:endParaRPr lang="en-AU"/>
        </a:p>
      </dgm:t>
    </dgm:pt>
    <dgm:pt modelId="{61CC02FA-E473-4E13-8DCD-05D070511E04}" type="pres">
      <dgm:prSet presAssocID="{A49717E3-E9C5-4C48-AAB1-36BEF08ED1F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055C22F-2FDB-472C-B4F2-ACB4AA42EF00}" type="pres">
      <dgm:prSet presAssocID="{A49717E3-E9C5-4C48-AAB1-36BEF08ED1F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2D90BF-BCC5-4B58-B18F-F874E037313E}" type="pres">
      <dgm:prSet presAssocID="{20836502-30F3-4F5F-85BB-19221237A0C0}" presName="sp" presStyleCnt="0"/>
      <dgm:spPr/>
      <dgm:t>
        <a:bodyPr/>
        <a:lstStyle/>
        <a:p>
          <a:endParaRPr lang="en-AU"/>
        </a:p>
      </dgm:t>
    </dgm:pt>
    <dgm:pt modelId="{13C8908B-5A9C-4E71-BBA6-3907146C25F1}" type="pres">
      <dgm:prSet presAssocID="{65CC0A1D-5D44-47C3-8169-824424ADF949}" presName="composite" presStyleCnt="0"/>
      <dgm:spPr/>
      <dgm:t>
        <a:bodyPr/>
        <a:lstStyle/>
        <a:p>
          <a:endParaRPr lang="en-AU"/>
        </a:p>
      </dgm:t>
    </dgm:pt>
    <dgm:pt modelId="{20DB0E2B-BB69-45F4-9ABE-E1218C1E6EEA}" type="pres">
      <dgm:prSet presAssocID="{65CC0A1D-5D44-47C3-8169-824424ADF94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BD593F1-6C8D-4A17-8914-EC4A05A51D46}" type="pres">
      <dgm:prSet presAssocID="{65CC0A1D-5D44-47C3-8169-824424ADF94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2C2CAE-79FF-48DB-A6CB-C561E8BF9572}" type="pres">
      <dgm:prSet presAssocID="{9125C25D-0E2E-46B9-A353-A737FD691786}" presName="sp" presStyleCnt="0"/>
      <dgm:spPr/>
      <dgm:t>
        <a:bodyPr/>
        <a:lstStyle/>
        <a:p>
          <a:endParaRPr lang="en-AU"/>
        </a:p>
      </dgm:t>
    </dgm:pt>
    <dgm:pt modelId="{070678B0-C747-412D-9CD4-42A6A6B67CB1}" type="pres">
      <dgm:prSet presAssocID="{B844BC76-A6BD-4AB6-B82A-90E7A676FC42}" presName="composite" presStyleCnt="0"/>
      <dgm:spPr/>
      <dgm:t>
        <a:bodyPr/>
        <a:lstStyle/>
        <a:p>
          <a:endParaRPr lang="en-AU"/>
        </a:p>
      </dgm:t>
    </dgm:pt>
    <dgm:pt modelId="{3B82D892-BFE4-4ACE-8D6C-6163DD68FA82}" type="pres">
      <dgm:prSet presAssocID="{B844BC76-A6BD-4AB6-B82A-90E7A676FC4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85966D0-72F9-4DDA-8246-DC955CA3B9D3}" type="pres">
      <dgm:prSet presAssocID="{B844BC76-A6BD-4AB6-B82A-90E7A676FC4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4BF43F-82FA-4791-9F31-CEF44E095FF9}" type="pres">
      <dgm:prSet presAssocID="{48AE7BD0-DD23-452B-A2A6-553BFD649B13}" presName="sp" presStyleCnt="0"/>
      <dgm:spPr/>
      <dgm:t>
        <a:bodyPr/>
        <a:lstStyle/>
        <a:p>
          <a:endParaRPr lang="en-AU"/>
        </a:p>
      </dgm:t>
    </dgm:pt>
    <dgm:pt modelId="{4CDBD562-55D4-4E00-904E-4A552B93E6A2}" type="pres">
      <dgm:prSet presAssocID="{21299B38-C6C4-400C-BDD3-B5269085712B}" presName="composite" presStyleCnt="0"/>
      <dgm:spPr/>
      <dgm:t>
        <a:bodyPr/>
        <a:lstStyle/>
        <a:p>
          <a:endParaRPr lang="en-AU"/>
        </a:p>
      </dgm:t>
    </dgm:pt>
    <dgm:pt modelId="{62C976D3-D973-4A43-B45B-C71F6721A051}" type="pres">
      <dgm:prSet presAssocID="{21299B38-C6C4-400C-BDD3-B5269085712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7F771ED-7F16-467A-9711-76F6A67A616D}" type="pres">
      <dgm:prSet presAssocID="{21299B38-C6C4-400C-BDD3-B5269085712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6648D3-DBAD-492E-B70D-2F06F875378F}" type="presOf" srcId="{FC2C0DCF-7B20-4F46-A836-B48D26983013}" destId="{4BD593F1-6C8D-4A17-8914-EC4A05A51D46}" srcOrd="0" destOrd="0" presId="urn:microsoft.com/office/officeart/2005/8/layout/chevron2"/>
    <dgm:cxn modelId="{DF3E1498-45D1-498F-9DCB-65EA5ED0B4AB}" srcId="{BD6C796E-6500-44BC-AA5A-AC501F750C4E}" destId="{B844BC76-A6BD-4AB6-B82A-90E7A676FC42}" srcOrd="2" destOrd="0" parTransId="{3706C246-21B3-401C-A7AD-E462DEA0D943}" sibTransId="{48AE7BD0-DD23-452B-A2A6-553BFD649B13}"/>
    <dgm:cxn modelId="{A66823CC-0325-4F8B-AAC9-7DBF6D0862A1}" type="presOf" srcId="{6BB61C09-40F5-46E9-8B44-40B16C296B08}" destId="{B055C22F-2FDB-472C-B4F2-ACB4AA42EF00}" srcOrd="0" destOrd="1" presId="urn:microsoft.com/office/officeart/2005/8/layout/chevron2"/>
    <dgm:cxn modelId="{157E1BEE-A4AA-46A1-AC9B-B1A0603B335C}" srcId="{B844BC76-A6BD-4AB6-B82A-90E7A676FC42}" destId="{D19B3EAB-713B-4C52-8804-A1EF78102D88}" srcOrd="2" destOrd="0" parTransId="{580CD2FF-3AB9-4BDD-997C-812F1867FEDA}" sibTransId="{7D13D625-5D35-4A27-8F10-E38A05BB7B41}"/>
    <dgm:cxn modelId="{69B3CAFC-263F-456F-B6BC-9AD93B6AD561}" srcId="{21299B38-C6C4-400C-BDD3-B5269085712B}" destId="{B772EBF9-2C26-41AA-8305-AA8251EB370F}" srcOrd="0" destOrd="0" parTransId="{1EF4FB75-AAC6-408C-A8D2-9428BE91774C}" sibTransId="{609A7888-68B5-40D8-A2ED-DD94AEAFC400}"/>
    <dgm:cxn modelId="{DB432CCD-33BA-4F1F-87FB-3F20BF8218E6}" type="presOf" srcId="{C79D07DE-56AB-41D1-BC3F-FB2BC60261DD}" destId="{185966D0-72F9-4DDA-8246-DC955CA3B9D3}" srcOrd="0" destOrd="0" presId="urn:microsoft.com/office/officeart/2005/8/layout/chevron2"/>
    <dgm:cxn modelId="{2036B62C-31C8-4E59-83DF-345872E890E8}" srcId="{D2127B5B-BE1C-4802-98EB-F5DFB069C5F2}" destId="{9D9BDBF2-06C8-4D0F-82EA-86B26284DDF6}" srcOrd="0" destOrd="0" parTransId="{2109C2F5-45FD-43E7-9529-8E5D230CA524}" sibTransId="{93D2A634-A02D-4E05-B394-01D1E9563BE7}"/>
    <dgm:cxn modelId="{45F2DBD8-6747-4B0E-9776-336574234FBB}" type="presOf" srcId="{6DD9D42C-3C36-435E-BEB3-D2F4264C0A42}" destId="{B055C22F-2FDB-472C-B4F2-ACB4AA42EF00}" srcOrd="0" destOrd="0" presId="urn:microsoft.com/office/officeart/2005/8/layout/chevron2"/>
    <dgm:cxn modelId="{6284901F-A37F-45B6-90B0-AC8364507574}" type="presOf" srcId="{65CC0A1D-5D44-47C3-8169-824424ADF949}" destId="{20DB0E2B-BB69-45F4-9ABE-E1218C1E6EEA}" srcOrd="0" destOrd="0" presId="urn:microsoft.com/office/officeart/2005/8/layout/chevron2"/>
    <dgm:cxn modelId="{512AFFCE-627F-43CA-A54F-C2D5E340E0E0}" type="presOf" srcId="{21299B38-C6C4-400C-BDD3-B5269085712B}" destId="{62C976D3-D973-4A43-B45B-C71F6721A051}" srcOrd="0" destOrd="0" presId="urn:microsoft.com/office/officeart/2005/8/layout/chevron2"/>
    <dgm:cxn modelId="{7BBB6B51-C1A3-411A-9FDC-378C92479BFB}" srcId="{6DD9D42C-3C36-435E-BEB3-D2F4264C0A42}" destId="{6BB61C09-40F5-46E9-8B44-40B16C296B08}" srcOrd="0" destOrd="0" parTransId="{F90930A9-692B-4D98-AC2A-94D354C8B679}" sibTransId="{D87BE6F4-139B-415E-9207-DD1B7A52654E}"/>
    <dgm:cxn modelId="{A15E213C-A8A3-4790-9A41-E808BEC0F163}" srcId="{A49717E3-E9C5-4C48-AAB1-36BEF08ED1F5}" destId="{6DD9D42C-3C36-435E-BEB3-D2F4264C0A42}" srcOrd="0" destOrd="0" parTransId="{13B1E6F2-8E41-494D-974A-A988C238F1C2}" sibTransId="{C285013E-E295-4140-B19E-591BCB14152C}"/>
    <dgm:cxn modelId="{457C831D-C012-44FA-9EF3-6184F62FE877}" type="presOf" srcId="{9D9BDBF2-06C8-4D0F-82EA-86B26284DDF6}" destId="{185966D0-72F9-4DDA-8246-DC955CA3B9D3}" srcOrd="0" destOrd="2" presId="urn:microsoft.com/office/officeart/2005/8/layout/chevron2"/>
    <dgm:cxn modelId="{F3184BAC-48E9-4A0C-98FE-039EFDBBBBD3}" srcId="{BD6C796E-6500-44BC-AA5A-AC501F750C4E}" destId="{65CC0A1D-5D44-47C3-8169-824424ADF949}" srcOrd="1" destOrd="0" parTransId="{D87B7603-4C21-4FA9-82A6-084F5E6937FF}" sibTransId="{9125C25D-0E2E-46B9-A353-A737FD691786}"/>
    <dgm:cxn modelId="{613C2F9F-C44D-4B37-83AF-FB72BCDEF8DB}" srcId="{BD6C796E-6500-44BC-AA5A-AC501F750C4E}" destId="{A49717E3-E9C5-4C48-AAB1-36BEF08ED1F5}" srcOrd="0" destOrd="0" parTransId="{E2B46435-694C-4A4D-8B5D-D200F97B0FE3}" sibTransId="{20836502-30F3-4F5F-85BB-19221237A0C0}"/>
    <dgm:cxn modelId="{754A5E84-3A7E-4A5B-9034-3A37CE7C8747}" type="presOf" srcId="{D19B3EAB-713B-4C52-8804-A1EF78102D88}" destId="{185966D0-72F9-4DDA-8246-DC955CA3B9D3}" srcOrd="0" destOrd="3" presId="urn:microsoft.com/office/officeart/2005/8/layout/chevron2"/>
    <dgm:cxn modelId="{BE01A251-2524-4761-815F-07461110216F}" srcId="{B844BC76-A6BD-4AB6-B82A-90E7A676FC42}" destId="{D2127B5B-BE1C-4802-98EB-F5DFB069C5F2}" srcOrd="1" destOrd="0" parTransId="{59309933-23D3-4C23-ACAA-2EA8900CD8E2}" sibTransId="{DA53067C-4D6F-4868-B14C-1944AE64524D}"/>
    <dgm:cxn modelId="{F35E89D9-4396-4453-9D8E-A3147C0D4ABC}" srcId="{FC2C0DCF-7B20-4F46-A836-B48D26983013}" destId="{97AD0406-4A2C-490D-91F0-651C2185B1E7}" srcOrd="0" destOrd="0" parTransId="{7210148D-13BA-4095-A806-F19E43A5A57D}" sibTransId="{87C5A9B4-EA0E-4C6D-9040-555FC7B8D27E}"/>
    <dgm:cxn modelId="{2BE042D5-9A7E-480C-A5E6-FDC70A2B0628}" type="presOf" srcId="{B772EBF9-2C26-41AA-8305-AA8251EB370F}" destId="{37F771ED-7F16-467A-9711-76F6A67A616D}" srcOrd="0" destOrd="0" presId="urn:microsoft.com/office/officeart/2005/8/layout/chevron2"/>
    <dgm:cxn modelId="{031B537E-589F-4251-AA51-5214C1AB7FFC}" type="presOf" srcId="{A49717E3-E9C5-4C48-AAB1-36BEF08ED1F5}" destId="{61CC02FA-E473-4E13-8DCD-05D070511E04}" srcOrd="0" destOrd="0" presId="urn:microsoft.com/office/officeart/2005/8/layout/chevron2"/>
    <dgm:cxn modelId="{6C9F734A-8483-4CFF-82B3-922BE31F562E}" type="presOf" srcId="{D2127B5B-BE1C-4802-98EB-F5DFB069C5F2}" destId="{185966D0-72F9-4DDA-8246-DC955CA3B9D3}" srcOrd="0" destOrd="1" presId="urn:microsoft.com/office/officeart/2005/8/layout/chevron2"/>
    <dgm:cxn modelId="{B8EC8A3B-02BD-4FA1-A84A-5B3E97A57C92}" type="presOf" srcId="{97AD0406-4A2C-490D-91F0-651C2185B1E7}" destId="{4BD593F1-6C8D-4A17-8914-EC4A05A51D46}" srcOrd="0" destOrd="1" presId="urn:microsoft.com/office/officeart/2005/8/layout/chevron2"/>
    <dgm:cxn modelId="{8BA4FC75-2696-484A-B6C4-E37F059B7817}" type="presOf" srcId="{BD6C796E-6500-44BC-AA5A-AC501F750C4E}" destId="{20BD4EC0-67CE-43CC-A5E0-894F33420E2A}" srcOrd="0" destOrd="0" presId="urn:microsoft.com/office/officeart/2005/8/layout/chevron2"/>
    <dgm:cxn modelId="{1A1FAB2E-97F5-42A7-8F74-6BD91532C9C3}" type="presOf" srcId="{B844BC76-A6BD-4AB6-B82A-90E7A676FC42}" destId="{3B82D892-BFE4-4ACE-8D6C-6163DD68FA82}" srcOrd="0" destOrd="0" presId="urn:microsoft.com/office/officeart/2005/8/layout/chevron2"/>
    <dgm:cxn modelId="{95480928-099D-49BF-8D11-49D750C50EF3}" srcId="{B844BC76-A6BD-4AB6-B82A-90E7A676FC42}" destId="{C79D07DE-56AB-41D1-BC3F-FB2BC60261DD}" srcOrd="0" destOrd="0" parTransId="{1AF8DDC9-FF15-4F45-911A-1CDDAF80BC97}" sibTransId="{D20E0AB1-C545-4FDA-B0CB-2F1FFD4067E7}"/>
    <dgm:cxn modelId="{D1B8869E-FE05-4B59-A65D-EC26422622E1}" srcId="{BD6C796E-6500-44BC-AA5A-AC501F750C4E}" destId="{21299B38-C6C4-400C-BDD3-B5269085712B}" srcOrd="3" destOrd="0" parTransId="{D7C407B6-774B-4A92-B4CE-C6BFB8C26012}" sibTransId="{0C39E709-4746-4AED-B61E-E328F148F3F1}"/>
    <dgm:cxn modelId="{8CA02563-234E-4F43-8792-87D959300932}" srcId="{65CC0A1D-5D44-47C3-8169-824424ADF949}" destId="{FC2C0DCF-7B20-4F46-A836-B48D26983013}" srcOrd="0" destOrd="0" parTransId="{5D853DC9-6D72-410A-959E-B53B40F4D465}" sibTransId="{E1D362AC-A04B-43CB-B778-EDD1F142E6D2}"/>
    <dgm:cxn modelId="{24F5896F-CC23-414D-9F20-411AC4DD1931}" type="presParOf" srcId="{20BD4EC0-67CE-43CC-A5E0-894F33420E2A}" destId="{10ABE49D-5E95-4ED4-B261-FF49894C76EB}" srcOrd="0" destOrd="0" presId="urn:microsoft.com/office/officeart/2005/8/layout/chevron2"/>
    <dgm:cxn modelId="{3CA43C44-A5A9-4E03-A230-98AA31E08463}" type="presParOf" srcId="{10ABE49D-5E95-4ED4-B261-FF49894C76EB}" destId="{61CC02FA-E473-4E13-8DCD-05D070511E04}" srcOrd="0" destOrd="0" presId="urn:microsoft.com/office/officeart/2005/8/layout/chevron2"/>
    <dgm:cxn modelId="{433C5D61-C91D-416C-8E91-62A6306D995B}" type="presParOf" srcId="{10ABE49D-5E95-4ED4-B261-FF49894C76EB}" destId="{B055C22F-2FDB-472C-B4F2-ACB4AA42EF00}" srcOrd="1" destOrd="0" presId="urn:microsoft.com/office/officeart/2005/8/layout/chevron2"/>
    <dgm:cxn modelId="{4C462CC6-9549-46A3-9E47-22ACB4E03565}" type="presParOf" srcId="{20BD4EC0-67CE-43CC-A5E0-894F33420E2A}" destId="{842D90BF-BCC5-4B58-B18F-F874E037313E}" srcOrd="1" destOrd="0" presId="urn:microsoft.com/office/officeart/2005/8/layout/chevron2"/>
    <dgm:cxn modelId="{8AE5CB49-E23D-46DA-B04F-3A1C93D38294}" type="presParOf" srcId="{20BD4EC0-67CE-43CC-A5E0-894F33420E2A}" destId="{13C8908B-5A9C-4E71-BBA6-3907146C25F1}" srcOrd="2" destOrd="0" presId="urn:microsoft.com/office/officeart/2005/8/layout/chevron2"/>
    <dgm:cxn modelId="{1640DD42-E84F-41F6-A73F-29617E811BFE}" type="presParOf" srcId="{13C8908B-5A9C-4E71-BBA6-3907146C25F1}" destId="{20DB0E2B-BB69-45F4-9ABE-E1218C1E6EEA}" srcOrd="0" destOrd="0" presId="urn:microsoft.com/office/officeart/2005/8/layout/chevron2"/>
    <dgm:cxn modelId="{0876779F-C443-4FB7-BFEE-251847AE6286}" type="presParOf" srcId="{13C8908B-5A9C-4E71-BBA6-3907146C25F1}" destId="{4BD593F1-6C8D-4A17-8914-EC4A05A51D46}" srcOrd="1" destOrd="0" presId="urn:microsoft.com/office/officeart/2005/8/layout/chevron2"/>
    <dgm:cxn modelId="{D4330B18-F241-42B2-AC29-E76CA3D1537F}" type="presParOf" srcId="{20BD4EC0-67CE-43CC-A5E0-894F33420E2A}" destId="{2C2C2CAE-79FF-48DB-A6CB-C561E8BF9572}" srcOrd="3" destOrd="0" presId="urn:microsoft.com/office/officeart/2005/8/layout/chevron2"/>
    <dgm:cxn modelId="{ACEF06FC-73FF-4A32-9382-B23B39EE1071}" type="presParOf" srcId="{20BD4EC0-67CE-43CC-A5E0-894F33420E2A}" destId="{070678B0-C747-412D-9CD4-42A6A6B67CB1}" srcOrd="4" destOrd="0" presId="urn:microsoft.com/office/officeart/2005/8/layout/chevron2"/>
    <dgm:cxn modelId="{26192200-708A-4047-8DC8-73FC6EFA81EA}" type="presParOf" srcId="{070678B0-C747-412D-9CD4-42A6A6B67CB1}" destId="{3B82D892-BFE4-4ACE-8D6C-6163DD68FA82}" srcOrd="0" destOrd="0" presId="urn:microsoft.com/office/officeart/2005/8/layout/chevron2"/>
    <dgm:cxn modelId="{6F2FD5C1-4BC2-424F-969E-BC3458E570DC}" type="presParOf" srcId="{070678B0-C747-412D-9CD4-42A6A6B67CB1}" destId="{185966D0-72F9-4DDA-8246-DC955CA3B9D3}" srcOrd="1" destOrd="0" presId="urn:microsoft.com/office/officeart/2005/8/layout/chevron2"/>
    <dgm:cxn modelId="{F4C7DE5C-26CB-4314-BA32-D9E3C2626792}" type="presParOf" srcId="{20BD4EC0-67CE-43CC-A5E0-894F33420E2A}" destId="{934BF43F-82FA-4791-9F31-CEF44E095FF9}" srcOrd="5" destOrd="0" presId="urn:microsoft.com/office/officeart/2005/8/layout/chevron2"/>
    <dgm:cxn modelId="{82A21086-352C-41E3-B21C-5903C3B26377}" type="presParOf" srcId="{20BD4EC0-67CE-43CC-A5E0-894F33420E2A}" destId="{4CDBD562-55D4-4E00-904E-4A552B93E6A2}" srcOrd="6" destOrd="0" presId="urn:microsoft.com/office/officeart/2005/8/layout/chevron2"/>
    <dgm:cxn modelId="{18DFB373-21D2-4E21-AF3B-9ACF4776D8CC}" type="presParOf" srcId="{4CDBD562-55D4-4E00-904E-4A552B93E6A2}" destId="{62C976D3-D973-4A43-B45B-C71F6721A051}" srcOrd="0" destOrd="0" presId="urn:microsoft.com/office/officeart/2005/8/layout/chevron2"/>
    <dgm:cxn modelId="{853A563C-41E5-43C9-AC36-DB0486EADC7A}" type="presParOf" srcId="{4CDBD562-55D4-4E00-904E-4A552B93E6A2}" destId="{37F771ED-7F16-467A-9711-76F6A67A61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C02FA-E473-4E13-8DCD-05D070511E04}">
      <dsp:nvSpPr>
        <dsp:cNvPr id="0" name=""/>
        <dsp:cNvSpPr/>
      </dsp:nvSpPr>
      <dsp:spPr>
        <a:xfrm rot="5400000">
          <a:off x="-184875" y="188045"/>
          <a:ext cx="1232505" cy="862754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1</a:t>
          </a:r>
          <a:endParaRPr lang="en-GB" sz="2600" kern="1200" dirty="0"/>
        </a:p>
      </dsp:txBody>
      <dsp:txXfrm rot="-5400000">
        <a:off x="1" y="434546"/>
        <a:ext cx="862754" cy="369751"/>
      </dsp:txXfrm>
    </dsp:sp>
    <dsp:sp modelId="{B055C22F-2FDB-472C-B4F2-ACB4AA42EF00}">
      <dsp:nvSpPr>
        <dsp:cNvPr id="0" name=""/>
        <dsp:cNvSpPr/>
      </dsp:nvSpPr>
      <dsp:spPr>
        <a:xfrm rot="5400000">
          <a:off x="4107512" y="-3241588"/>
          <a:ext cx="801128" cy="7290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Aboriginal Peoples </a:t>
          </a:r>
          <a:endParaRPr lang="en-GB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About </a:t>
          </a:r>
          <a:r>
            <a:rPr lang="en-US" sz="2500" kern="1200" dirty="0" smtClean="0"/>
            <a:t>60 </a:t>
          </a:r>
          <a:r>
            <a:rPr lang="en-US" sz="2500" kern="1200" dirty="0" smtClean="0"/>
            <a:t>000 years ago</a:t>
          </a:r>
          <a:endParaRPr lang="en-GB" sz="2500" kern="1200" dirty="0"/>
        </a:p>
      </dsp:txBody>
      <dsp:txXfrm rot="-5400000">
        <a:off x="862754" y="42278"/>
        <a:ext cx="7251537" cy="722912"/>
      </dsp:txXfrm>
    </dsp:sp>
    <dsp:sp modelId="{20DB0E2B-BB69-45F4-9ABE-E1218C1E6EEA}">
      <dsp:nvSpPr>
        <dsp:cNvPr id="0" name=""/>
        <dsp:cNvSpPr/>
      </dsp:nvSpPr>
      <dsp:spPr>
        <a:xfrm rot="5400000">
          <a:off x="-184875" y="1273697"/>
          <a:ext cx="1232505" cy="862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</a:t>
          </a:r>
          <a:endParaRPr lang="en-GB" sz="2600" kern="1200" dirty="0"/>
        </a:p>
      </dsp:txBody>
      <dsp:txXfrm rot="-5400000">
        <a:off x="1" y="1520198"/>
        <a:ext cx="862754" cy="369751"/>
      </dsp:txXfrm>
    </dsp:sp>
    <dsp:sp modelId="{4BD593F1-6C8D-4A17-8914-EC4A05A51D46}">
      <dsp:nvSpPr>
        <dsp:cNvPr id="0" name=""/>
        <dsp:cNvSpPr/>
      </dsp:nvSpPr>
      <dsp:spPr>
        <a:xfrm rot="5400000">
          <a:off x="4107512" y="-2155937"/>
          <a:ext cx="801128" cy="7290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The British  </a:t>
          </a:r>
          <a:endParaRPr lang="en-GB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1788</a:t>
          </a:r>
          <a:endParaRPr lang="en-GB" sz="2500" kern="1200" dirty="0"/>
        </a:p>
      </dsp:txBody>
      <dsp:txXfrm rot="-5400000">
        <a:off x="862754" y="1127929"/>
        <a:ext cx="7251537" cy="722912"/>
      </dsp:txXfrm>
    </dsp:sp>
    <dsp:sp modelId="{3B82D892-BFE4-4ACE-8D6C-6163DD68FA82}">
      <dsp:nvSpPr>
        <dsp:cNvPr id="0" name=""/>
        <dsp:cNvSpPr/>
      </dsp:nvSpPr>
      <dsp:spPr>
        <a:xfrm rot="5400000">
          <a:off x="-184875" y="2359348"/>
          <a:ext cx="1232505" cy="862754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</a:t>
          </a:r>
          <a:endParaRPr lang="en-GB" sz="2600" kern="1200" dirty="0"/>
        </a:p>
      </dsp:txBody>
      <dsp:txXfrm rot="-5400000">
        <a:off x="1" y="2605849"/>
        <a:ext cx="862754" cy="369751"/>
      </dsp:txXfrm>
    </dsp:sp>
    <dsp:sp modelId="{185966D0-72F9-4DDA-8246-DC955CA3B9D3}">
      <dsp:nvSpPr>
        <dsp:cNvPr id="0" name=""/>
        <dsp:cNvSpPr/>
      </dsp:nvSpPr>
      <dsp:spPr>
        <a:xfrm rot="5400000">
          <a:off x="4107512" y="-1070285"/>
          <a:ext cx="801128" cy="7290645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Chinese</a:t>
          </a:r>
          <a:endParaRPr lang="en-GB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Mid 1800s </a:t>
          </a:r>
          <a:endParaRPr lang="en-GB" sz="2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</dsp:txBody>
      <dsp:txXfrm rot="-5400000">
        <a:off x="862754" y="2213581"/>
        <a:ext cx="7251537" cy="722912"/>
      </dsp:txXfrm>
    </dsp:sp>
    <dsp:sp modelId="{62C976D3-D973-4A43-B45B-C71F6721A051}">
      <dsp:nvSpPr>
        <dsp:cNvPr id="0" name=""/>
        <dsp:cNvSpPr/>
      </dsp:nvSpPr>
      <dsp:spPr>
        <a:xfrm rot="5400000">
          <a:off x="-184875" y="3444999"/>
          <a:ext cx="1232505" cy="8627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4</a:t>
          </a:r>
          <a:endParaRPr lang="en-GB" sz="2600" kern="1200" dirty="0"/>
        </a:p>
      </dsp:txBody>
      <dsp:txXfrm rot="-5400000">
        <a:off x="1" y="3691500"/>
        <a:ext cx="862754" cy="369751"/>
      </dsp:txXfrm>
    </dsp:sp>
    <dsp:sp modelId="{37F771ED-7F16-467A-9711-76F6A67A616D}">
      <dsp:nvSpPr>
        <dsp:cNvPr id="0" name=""/>
        <dsp:cNvSpPr/>
      </dsp:nvSpPr>
      <dsp:spPr>
        <a:xfrm rot="5400000">
          <a:off x="4107512" y="15365"/>
          <a:ext cx="801128" cy="7290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Aboriginal Peoples in </a:t>
          </a:r>
          <a:r>
            <a:rPr lang="en-US" sz="2500" kern="1200" dirty="0" smtClean="0"/>
            <a:t>1900s</a:t>
          </a:r>
          <a:endParaRPr lang="en-GB" sz="2500" kern="1200" dirty="0"/>
        </a:p>
      </dsp:txBody>
      <dsp:txXfrm rot="-5400000">
        <a:off x="862754" y="3299231"/>
        <a:ext cx="7251537" cy="72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88271-314C-4A99-9F19-FB005F26DB70}" type="datetimeFigureOut">
              <a:rPr lang="en-GB" smtClean="0"/>
              <a:t>20/06/2013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01506-7E56-4901-A85A-70C29E7CB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3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presentation we will</a:t>
            </a:r>
          </a:p>
          <a:p>
            <a:endParaRPr lang="en-US" dirty="0" smtClean="0"/>
          </a:p>
          <a:p>
            <a:r>
              <a:rPr lang="en-US" dirty="0" smtClean="0"/>
              <a:t>We hope you enjoy our </a:t>
            </a:r>
            <a:r>
              <a:rPr lang="en-US" dirty="0" smtClean="0"/>
              <a:t>presentation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1506-7E56-4901-A85A-70C29E7CBA6A}" type="slidenum">
              <a:rPr lang="en-GB" smtClean="0"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Some are still standing </a:t>
            </a:r>
          </a:p>
          <a:p>
            <a:endParaRPr lang="en-AU" dirty="0" smtClean="0"/>
          </a:p>
          <a:p>
            <a:r>
              <a:rPr lang="en-AU" dirty="0" smtClean="0"/>
              <a:t>This</a:t>
            </a:r>
            <a:r>
              <a:rPr lang="en-AU" baseline="0" dirty="0" smtClean="0"/>
              <a:t> road is crossing the Blue Mountains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049F5-2CB1-47D6-8B99-E2126811B12C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Supplied</a:t>
            </a:r>
            <a:r>
              <a:rPr lang="en-US" baseline="0" dirty="0" smtClean="0"/>
              <a:t> f</a:t>
            </a:r>
            <a:r>
              <a:rPr lang="en-US" dirty="0" smtClean="0"/>
              <a:t>ood for the colony – milk, eggs, meat for example </a:t>
            </a:r>
          </a:p>
          <a:p>
            <a:endParaRPr lang="en-US" dirty="0" smtClean="0"/>
          </a:p>
          <a:p>
            <a:r>
              <a:rPr lang="en-US" dirty="0" smtClean="0"/>
              <a:t>Some farms for the wool and wheat export market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1506-7E56-4901-A85A-70C29E7CBA6A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Bush rangers were around between 1790 and 1860. They were outlaws and escaped convicts who lived in the bush and stole from free settlers.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When we look at music we might sing this song for you </a:t>
            </a:r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Folklore and bush songs- Waltzing Matilda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87FFF-168C-461B-AC48-228B11BD61C8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 them of the notes</a:t>
            </a:r>
            <a:r>
              <a:rPr lang="en-US" baseline="0" dirty="0" smtClean="0"/>
              <a:t> they showed us in the first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1506-7E56-4901-A85A-70C29E7CBA6A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8477-1614-4B0B-A0CB-22DA6071A0F0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News of Australian gold rush reached China in 1853, </a:t>
            </a:r>
          </a:p>
          <a:p>
            <a:r>
              <a:rPr lang="en-AU" dirty="0" smtClean="0"/>
              <a:t>	China had been suffering from years of war and famine. </a:t>
            </a:r>
          </a:p>
          <a:p>
            <a:r>
              <a:rPr lang="en-AU" dirty="0" smtClean="0"/>
              <a:t>	To get the money they had to borrow money and pay it back</a:t>
            </a:r>
          </a:p>
          <a:p>
            <a:endParaRPr lang="en-AU" dirty="0" smtClean="0"/>
          </a:p>
          <a:p>
            <a:r>
              <a:rPr lang="en-AU" dirty="0" smtClean="0"/>
              <a:t>When the Chinese arrived at the goldfields, they stayed together in large teams </a:t>
            </a:r>
          </a:p>
          <a:p>
            <a:endParaRPr lang="en-AU" dirty="0" smtClean="0"/>
          </a:p>
          <a:p>
            <a:r>
              <a:rPr lang="en-AU" dirty="0" smtClean="0"/>
              <a:t>They worked hard and lived simply, especially as they sent money home to feed their families and repay their fare.</a:t>
            </a:r>
          </a:p>
          <a:p>
            <a:endParaRPr lang="en-AU" dirty="0" smtClean="0"/>
          </a:p>
          <a:p>
            <a:r>
              <a:rPr lang="en-AU" dirty="0" smtClean="0"/>
              <a:t>The Chinese miners re-worked claims that had been abandoned and collected gold that had been missed.</a:t>
            </a:r>
          </a:p>
          <a:p>
            <a:r>
              <a:rPr lang="en-AU" dirty="0" smtClean="0"/>
              <a:t> </a:t>
            </a:r>
          </a:p>
          <a:p>
            <a:r>
              <a:rPr lang="en-AU" dirty="0" smtClean="0"/>
              <a:t>They also saw other opportunities to make money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8477-1614-4B0B-A0CB-22DA6071A0F0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Many Chinese came, very few stayed as they …..,.,..,.,…….</a:t>
            </a:r>
          </a:p>
          <a:p>
            <a:endParaRPr lang="en-AU" dirty="0" smtClean="0"/>
          </a:p>
          <a:p>
            <a:r>
              <a:rPr lang="en-AU" dirty="0" smtClean="0"/>
              <a:t>Increased dramatically after the 1980s – for example my dad came from Guangzhou in the late 1980s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8477-1614-4B0B-A0CB-22DA6071A0F0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B8477-1614-4B0B-A0CB-22DA6071A0F0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75EE9-A8B3-482E-9467-CF37637527BE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White people</a:t>
            </a:r>
            <a:r>
              <a:rPr lang="en-AU" baseline="0" dirty="0" smtClean="0"/>
              <a:t> </a:t>
            </a:r>
            <a:r>
              <a:rPr lang="en-AU" baseline="0" dirty="0" err="1" smtClean="0"/>
              <a:t>throught</a:t>
            </a:r>
            <a:r>
              <a:rPr lang="en-AU" baseline="0" dirty="0" smtClean="0"/>
              <a:t> they were doing the best thing for the children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75EE9-A8B3-482E-9467-CF37637527BE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60k years</a:t>
            </a:r>
            <a:r>
              <a:rPr lang="en-AU" baseline="0" dirty="0" smtClean="0"/>
              <a:t> ago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75EE9-A8B3-482E-9467-CF37637527BE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People</a:t>
            </a:r>
            <a:r>
              <a:rPr lang="en-US" baseline="0" dirty="0" smtClean="0"/>
              <a:t> from around the nation watched the speech on television live and celebrated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Students stopped their lessons and watched </a:t>
            </a:r>
          </a:p>
          <a:p>
            <a:endParaRPr lang="en-US" dirty="0" smtClean="0"/>
          </a:p>
          <a:p>
            <a:r>
              <a:rPr lang="en-US" dirty="0" smtClean="0"/>
              <a:t>Australians signed sorry books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1506-7E56-4901-A85A-70C29E7CBA6A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Australian Aboriginal peoples believe they have been in Australia for all time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say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4000" dirty="0" smtClean="0"/>
              <a:t>“</a:t>
            </a:r>
            <a:r>
              <a:rPr lang="en-AU" sz="4000" i="1" dirty="0" smtClean="0"/>
              <a:t>This is our land. It goes back, a long way back, into the Dreamtime, into the land of our Dreaming.”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</a:t>
            </a:r>
            <a:r>
              <a:rPr lang="en-AU" sz="4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historians and archaeologists believe that:</a:t>
            </a:r>
          </a:p>
          <a:p>
            <a:pPr>
              <a:buFont typeface="Arial" pitchFamily="34" charset="0"/>
              <a:buChar char="•"/>
            </a:pPr>
            <a:endParaRPr lang="en-AU" sz="40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Aborigines were the real founders of Australia </a:t>
            </a:r>
          </a:p>
          <a:p>
            <a:pPr lvl="1">
              <a:buFont typeface="Arial" pitchFamily="34" charset="0"/>
              <a:buChar char="•"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came to this land thousands of years before white people</a:t>
            </a:r>
          </a:p>
          <a:p>
            <a:pPr lvl="1">
              <a:buFont typeface="Arial" pitchFamily="34" charset="0"/>
              <a:buChar char="•"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one knows exactly where the Aborigines lived before they came to Australia. </a:t>
            </a:r>
          </a:p>
          <a:p>
            <a:pPr lvl="1">
              <a:buFont typeface="Arial" pitchFamily="34" charset="0"/>
              <a:buChar char="•"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known that Aborigines came from somewhere in South-East Asia and that they left their homes and travelled to Australia in canoes or on rafts. </a:t>
            </a:r>
          </a:p>
          <a:p>
            <a:pPr lvl="1">
              <a:buFont typeface="Arial" pitchFamily="34" charset="0"/>
              <a:buChar char="•"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Aboriginal culture is the oldest living culture in the world – at least 40,000 – 100 000 years old.</a:t>
            </a:r>
          </a:p>
          <a:p>
            <a:pPr lvl="1">
              <a:buFont typeface="Arial" pitchFamily="34" charset="0"/>
              <a:buChar char="•"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75EE9-A8B3-482E-9467-CF37637527BE}" type="slidenum">
              <a:rPr lang="en-AU" smtClean="0"/>
              <a:pPr/>
              <a:t>5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Australian Aboriginal peoples believe they have been in Australia for all time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say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4000" dirty="0" smtClean="0"/>
              <a:t>“</a:t>
            </a:r>
            <a:r>
              <a:rPr lang="en-AU" sz="4000" i="1" dirty="0" smtClean="0"/>
              <a:t>This is our land. It goes back, a long way back, into the Dreamtime, into the land of our Dreaming.”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</a:t>
            </a:r>
            <a:r>
              <a:rPr lang="en-AU" sz="4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historians and archaeologists believe that:</a:t>
            </a:r>
          </a:p>
          <a:p>
            <a:pPr>
              <a:buFont typeface="Arial" pitchFamily="34" charset="0"/>
              <a:buChar char="•"/>
            </a:pPr>
            <a:endParaRPr lang="en-AU" sz="40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Aborigines were the real founders of Australia </a:t>
            </a:r>
          </a:p>
          <a:p>
            <a:pPr lvl="1">
              <a:buFont typeface="Arial" pitchFamily="34" charset="0"/>
              <a:buChar char="•"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came to this land thousands of years before white people</a:t>
            </a:r>
          </a:p>
          <a:p>
            <a:pPr lvl="1">
              <a:buFont typeface="Arial" pitchFamily="34" charset="0"/>
              <a:buChar char="•"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one knows exactly where the Aborigines lived before they came to Australia. </a:t>
            </a:r>
          </a:p>
          <a:p>
            <a:pPr lvl="1">
              <a:buFont typeface="Arial" pitchFamily="34" charset="0"/>
              <a:buChar char="•"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known that Aborigines came from somewhere in South-East Asia and that they left their homes and travelled to Australia in canoes or on rafts. </a:t>
            </a:r>
          </a:p>
          <a:p>
            <a:pPr lvl="1">
              <a:buFont typeface="Arial" pitchFamily="34" charset="0"/>
              <a:buChar char="•"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r>
              <a:rPr lang="en-AU" sz="40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Aboriginal culture is the oldest living culture in the world – at least 40,000 – 100 000 years old.</a:t>
            </a:r>
          </a:p>
          <a:p>
            <a:pPr lvl="1">
              <a:buFont typeface="Arial" pitchFamily="34" charset="0"/>
              <a:buChar char="•"/>
            </a:pPr>
            <a:endParaRPr lang="en-AU" sz="40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75EE9-A8B3-482E-9467-CF37637527BE}" type="slidenum">
              <a:rPr lang="en-AU" smtClean="0"/>
              <a:pPr/>
              <a:t>6</a:t>
            </a:fld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were around</a:t>
            </a:r>
            <a:r>
              <a:rPr lang="en-US" baseline="0" dirty="0" smtClean="0"/>
              <a:t> 500 nations and 200 languages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1506-7E56-4901-A85A-70C29E7CBA6A}" type="slidenum">
              <a:rPr lang="en-GB" smtClean="0"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Some Australians</a:t>
            </a:r>
            <a:r>
              <a:rPr lang="en-AU" baseline="0" dirty="0" smtClean="0"/>
              <a:t> now call British colonisation an invasion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CE2D-C792-4F98-AC2F-8EC1AD7D3EC8}" type="slidenum">
              <a:rPr lang="en-AU" smtClean="0"/>
              <a:pPr/>
              <a:t>9</a:t>
            </a:fld>
            <a:endParaRPr lang="en-A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????ships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1506-7E56-4901-A85A-70C29E7CBA6A}" type="slidenum">
              <a:rPr lang="en-GB" smtClean="0"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Artists impressions of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1506-7E56-4901-A85A-70C29E7CBA6A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753 convicts,</a:t>
            </a:r>
            <a:r>
              <a:rPr lang="en-AU" baseline="0" dirty="0" smtClean="0"/>
              <a:t> 300 soldiers and 20 free settler's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01506-7E56-4901-A85A-70C29E7CBA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2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FAF4D8-4A46-410F-92A0-F79AFFE190D5}" type="datetime1">
              <a:rPr lang="en-GB" smtClean="0"/>
              <a:t>20/06/2013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E9959-AF6F-457A-8D79-7136085C4FCF}" type="datetime1">
              <a:rPr lang="en-GB" smtClean="0"/>
              <a:t>20/06/2013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522E49C-AE84-4E68-BCE0-A42466012300}" type="datetime1">
              <a:rPr lang="en-GB" smtClean="0"/>
              <a:t>20/06/2013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B55-510C-4EE7-B417-B658B571154D}" type="datetime1">
              <a:rPr lang="en-GB" smtClean="0"/>
              <a:t>20/06/2013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633-0100-4F1F-A3F3-66518FEF3D99}" type="datetime1">
              <a:rPr lang="en-GB" smtClean="0"/>
              <a:t>20/06/2013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EFEC8C1-4AC1-460F-8B02-26357E8CA696}" type="datetime1">
              <a:rPr lang="en-GB" smtClean="0"/>
              <a:t>20/06/2013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C54CA1-9A67-4218-BF3C-A2D9CF9A5650}" type="datetime1">
              <a:rPr lang="en-GB" smtClean="0"/>
              <a:t>20/06/2013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D502-4973-4AE9-8158-AA3298A0FE5E}" type="datetime1">
              <a:rPr lang="en-GB" smtClean="0"/>
              <a:t>20/06/2013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E99-5683-4E75-B55A-4AD643322A90}" type="datetime1">
              <a:rPr lang="en-GB" smtClean="0"/>
              <a:t>20/06/2013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2507-F1EF-42EB-BA6B-9EFABADCF8E8}" type="datetime1">
              <a:rPr lang="en-GB" smtClean="0"/>
              <a:t>20/06/2013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D25736E-7721-4F52-9485-904100CBF32E}" type="datetime1">
              <a:rPr lang="en-GB" smtClean="0"/>
              <a:t>20/06/2013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106789-6033-4B20-AD06-4F437CAF2672}" type="datetime1">
              <a:rPr lang="en-GB" smtClean="0"/>
              <a:t>20/06/2013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DBCE3E-05FC-468B-BE41-B310699ED39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Asquith Girls High School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838200" cy="381000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bg1"/>
                </a:solidFill>
              </a:rPr>
              <a:t>1</a:t>
            </a:fld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980729"/>
            <a:ext cx="74888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Australian History</a:t>
            </a:r>
          </a:p>
          <a:p>
            <a:pPr algn="ctr"/>
            <a:endParaRPr lang="en-US" sz="800" dirty="0"/>
          </a:p>
          <a:p>
            <a:pPr algn="ctr"/>
            <a:r>
              <a:rPr lang="en-US" sz="4400" dirty="0" smtClean="0"/>
              <a:t>A story of migration 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u="sng" dirty="0" smtClean="0"/>
              <a:t>Part 1</a:t>
            </a:r>
          </a:p>
          <a:p>
            <a:endParaRPr lang="en-US" sz="800" dirty="0"/>
          </a:p>
          <a:p>
            <a:r>
              <a:rPr lang="en-US" sz="4000" dirty="0" smtClean="0"/>
              <a:t>Around </a:t>
            </a:r>
            <a:r>
              <a:rPr lang="en-US" sz="4000" b="1" dirty="0" smtClean="0"/>
              <a:t>60 000 </a:t>
            </a:r>
            <a:r>
              <a:rPr lang="en-US" sz="4000" dirty="0" smtClean="0"/>
              <a:t>years ago - </a:t>
            </a:r>
            <a:r>
              <a:rPr lang="en-US" sz="4000" b="1" dirty="0" smtClean="0"/>
              <a:t>1900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Route taken by the British 1787-1788</a:t>
            </a:r>
            <a:endParaRPr lang="en-GB" dirty="0"/>
          </a:p>
        </p:txBody>
      </p:sp>
      <p:pic>
        <p:nvPicPr>
          <p:cNvPr id="6" name="Content Placeholder 5" descr="ff-rout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7956376" cy="432048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79512" y="6237312"/>
            <a:ext cx="936104" cy="460500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10</a:t>
            </a:fld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148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1788 – Sydney </a:t>
            </a:r>
            <a:r>
              <a:rPr lang="en-US" dirty="0" err="1" smtClean="0"/>
              <a:t>Harbour</a:t>
            </a:r>
            <a:endParaRPr lang="en-GB" dirty="0"/>
          </a:p>
        </p:txBody>
      </p:sp>
      <p:pic>
        <p:nvPicPr>
          <p:cNvPr id="11" name="Content Placeholder 10" descr="first-fleet-sydney-harbou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3672408" cy="367240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244408" y="260648"/>
            <a:ext cx="899592" cy="244476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11</a:t>
            </a:fld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9557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20" y="558924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Ships arriving in Sydney </a:t>
            </a:r>
            <a:r>
              <a:rPr lang="en-US" sz="2400" dirty="0" err="1" smtClean="0"/>
              <a:t>Harbour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528834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British and Aborigines at the spot where the Opera House is today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on the First Fleet </a:t>
            </a:r>
            <a:endParaRPr lang="en-GB" dirty="0"/>
          </a:p>
        </p:txBody>
      </p:sp>
      <p:pic>
        <p:nvPicPr>
          <p:cNvPr id="9" name="Content Placeholder 8" descr="Frederick_William_Woodhouse_-_The_first_settlers_discover_Buckley,_186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068960"/>
            <a:ext cx="4327967" cy="2821834"/>
          </a:xfrm>
        </p:spPr>
      </p:pic>
      <p:pic>
        <p:nvPicPr>
          <p:cNvPr id="10" name="Content Placeholder 9" descr="Convicts-web-400x30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79512" y="2780928"/>
            <a:ext cx="4291868" cy="324036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-180528" y="1268760"/>
            <a:ext cx="1043608" cy="247938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12</a:t>
            </a:fld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884312"/>
          </a:xfrm>
        </p:spPr>
        <p:txBody>
          <a:bodyPr/>
          <a:lstStyle/>
          <a:p>
            <a:r>
              <a:rPr lang="en-US" dirty="0" smtClean="0"/>
              <a:t>Mostly convicts (prisoners)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04048" y="1988840"/>
            <a:ext cx="3886200" cy="640080"/>
          </a:xfrm>
        </p:spPr>
        <p:txBody>
          <a:bodyPr/>
          <a:lstStyle/>
          <a:p>
            <a:r>
              <a:rPr lang="en-US" dirty="0" smtClean="0"/>
              <a:t>Some free settlers </a:t>
            </a:r>
            <a:endParaRPr lang="en-GB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2699792" y="5733256"/>
            <a:ext cx="1872208" cy="668288"/>
          </a:xfrm>
          <a:prstGeom prst="rect">
            <a:avLst/>
          </a:prstGeom>
          <a:solidFill>
            <a:schemeClr val="accent2"/>
          </a:solidFill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some soldiers 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British set up a Penal (prison) colony</a:t>
            </a:r>
            <a:endParaRPr lang="en-AU" dirty="0"/>
          </a:p>
        </p:txBody>
      </p:sp>
      <p:pic>
        <p:nvPicPr>
          <p:cNvPr id="8" name="Content Placeholder 7" descr="pictur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564904"/>
            <a:ext cx="4800600" cy="29591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53336"/>
            <a:ext cx="827584" cy="212562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tx1"/>
                </a:solidFill>
              </a:rPr>
              <a:pPr/>
              <a:t>13</a:t>
            </a:fld>
            <a:endParaRPr lang="en-AU" sz="4000" dirty="0">
              <a:solidFill>
                <a:schemeClr val="tx1"/>
              </a:solidFill>
            </a:endParaRPr>
          </a:p>
        </p:txBody>
      </p:sp>
      <p:pic>
        <p:nvPicPr>
          <p:cNvPr id="11" name="Picture 10" descr="250px-StJamesChurchSyd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924944"/>
            <a:ext cx="3175000" cy="2476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184482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Convicts built:</a:t>
            </a:r>
            <a:endParaRPr lang="en-GB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7704" y="55892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roads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55172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buildings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177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Convicts worked on farms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 descr="op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4077072"/>
            <a:ext cx="3655313" cy="170809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7740352" y="404664"/>
            <a:ext cx="792088" cy="504056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14</a:t>
            </a:fld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Growing food for the colony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257800" y="3212976"/>
            <a:ext cx="3886200" cy="640080"/>
          </a:xfrm>
        </p:spPr>
        <p:txBody>
          <a:bodyPr/>
          <a:lstStyle/>
          <a:p>
            <a:r>
              <a:rPr lang="en-US" dirty="0" smtClean="0"/>
              <a:t>Wool and wheat to export </a:t>
            </a:r>
            <a:endParaRPr lang="en-GB" dirty="0"/>
          </a:p>
        </p:txBody>
      </p:sp>
      <p:pic>
        <p:nvPicPr>
          <p:cNvPr id="5" name="Picture 4" descr="norfolkis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4824536" cy="3925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convicts became bushrangers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-252536" y="6429414"/>
            <a:ext cx="1115616" cy="428586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tx1"/>
                </a:solidFill>
              </a:rPr>
              <a:pPr/>
              <a:t>15</a:t>
            </a:fld>
            <a:endParaRPr lang="en-AU" sz="4000" dirty="0">
              <a:solidFill>
                <a:schemeClr val="tx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"/>
          </p:nvPr>
        </p:nvSpPr>
        <p:spPr>
          <a:xfrm>
            <a:off x="179512" y="1772816"/>
            <a:ext cx="3886200" cy="6400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200" dirty="0" smtClean="0"/>
              <a:t>Ned Kelly – most famous </a:t>
            </a:r>
            <a:endParaRPr lang="en-GB" sz="3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499992" y="1752600"/>
            <a:ext cx="4464496" cy="64008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Became legends</a:t>
            </a:r>
            <a:endParaRPr lang="en-GB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2880320" cy="4247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3967538" cy="2835858"/>
          </a:xfrm>
          <a:prstGeom prst="rect">
            <a:avLst/>
          </a:prstGeom>
        </p:spPr>
      </p:pic>
      <p:sp>
        <p:nvSpPr>
          <p:cNvPr id="9" name="Text Placeholder 13"/>
          <p:cNvSpPr txBox="1">
            <a:spLocks/>
          </p:cNvSpPr>
          <p:nvPr/>
        </p:nvSpPr>
        <p:spPr>
          <a:xfrm>
            <a:off x="4355976" y="6021288"/>
            <a:ext cx="4464496" cy="640080"/>
          </a:xfrm>
          <a:prstGeom prst="rect">
            <a:avLst/>
          </a:prstGeom>
          <a:solidFill>
            <a:schemeClr val="accent4"/>
          </a:solidFill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Waltzing Matilda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convicts became very successful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093296"/>
            <a:ext cx="1080120" cy="504056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16</a:t>
            </a:fld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800px-AUS20_Mary_Reibe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7906761" cy="3528392"/>
          </a:xfrm>
        </p:spPr>
      </p:pic>
      <p:sp>
        <p:nvSpPr>
          <p:cNvPr id="10" name="TextBox 9"/>
          <p:cNvSpPr txBox="1"/>
          <p:nvPr/>
        </p:nvSpPr>
        <p:spPr>
          <a:xfrm>
            <a:off x="683568" y="537321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Mary </a:t>
            </a:r>
            <a:r>
              <a:rPr lang="en-US" sz="4000" dirty="0" err="1" smtClean="0"/>
              <a:t>Reiby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/>
              <a:t>successful business woman 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British convicts  - free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58709" y="251355"/>
            <a:ext cx="979020" cy="316484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17</a:t>
            </a:fld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NSW 1850 last convicts arrived.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986464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600" dirty="0" smtClean="0"/>
              <a:t>Beginning of  Chinese migration </a:t>
            </a:r>
            <a:endParaRPr lang="en-AU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568" y="6165304"/>
            <a:ext cx="838200" cy="381000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bg1"/>
                </a:solidFill>
              </a:rPr>
              <a:pPr/>
              <a:t>18</a:t>
            </a:fld>
            <a:endParaRPr lang="en-A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58472" cy="160020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Early Chinese migration – mid 1800S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4248472" cy="4495800"/>
          </a:xfrm>
        </p:spPr>
        <p:txBody>
          <a:bodyPr>
            <a:normAutofit/>
          </a:bodyPr>
          <a:lstStyle/>
          <a:p>
            <a:r>
              <a:rPr lang="en-AU" dirty="0" smtClean="0"/>
              <a:t>Thousands of Chinese rushed to Australian gold fields </a:t>
            </a:r>
          </a:p>
          <a:p>
            <a:pPr>
              <a:buNone/>
            </a:pPr>
            <a:r>
              <a:rPr lang="en-AU" dirty="0" smtClean="0"/>
              <a:t> </a:t>
            </a:r>
          </a:p>
          <a:p>
            <a:r>
              <a:rPr lang="en-AU" dirty="0" smtClean="0"/>
              <a:t>They worked hard to help support their families in China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528" y="6021288"/>
            <a:ext cx="864096" cy="504056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tx1"/>
                </a:solidFill>
              </a:rPr>
              <a:pPr/>
              <a:t>19</a:t>
            </a:fld>
            <a:endParaRPr lang="en-AU" sz="4000" dirty="0">
              <a:solidFill>
                <a:schemeClr val="tx1"/>
              </a:solidFill>
            </a:endParaRPr>
          </a:p>
        </p:txBody>
      </p:sp>
      <p:pic>
        <p:nvPicPr>
          <p:cNvPr id="86018" name="Picture 2" descr="https://encrypted-tbn0.gstatic.com/images?q=tbn:ANd9GcS71s-9GjKLTYwAN4JZHsXk6fIrlvu_H6CI9Ll5k80bzhYURVRb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345" y="2348880"/>
            <a:ext cx="4470655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1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Our Presentation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8424" y="260648"/>
            <a:ext cx="533400" cy="244476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2</a:t>
            </a:fld>
            <a:endParaRPr lang="en-GB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5212962"/>
              </p:ext>
            </p:extLst>
          </p:nvPr>
        </p:nvGraphicFramePr>
        <p:xfrm>
          <a:off x="611560" y="198884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639613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Introduced by </a:t>
            </a:r>
            <a:r>
              <a:rPr lang="en-AU" sz="2400" dirty="0" err="1" smtClean="0"/>
              <a:t>Maddie</a:t>
            </a:r>
            <a:r>
              <a:rPr lang="en-AU" sz="2400" dirty="0" smtClean="0"/>
              <a:t> </a:t>
            </a:r>
            <a:r>
              <a:rPr lang="en-AU" sz="2400" dirty="0" err="1" smtClean="0"/>
              <a:t>Paemaa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Going and staying </a:t>
            </a:r>
            <a:endParaRPr lang="en-AU" dirty="0"/>
          </a:p>
        </p:txBody>
      </p:sp>
      <p:pic>
        <p:nvPicPr>
          <p:cNvPr id="12" name="Content Placeholder 11" descr="mn022220web (1)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3886200" cy="26627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7452320" y="260648"/>
            <a:ext cx="1584176" cy="648072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tx1"/>
                </a:solidFill>
              </a:rPr>
              <a:pPr/>
              <a:t>20</a:t>
            </a:fld>
            <a:endParaRPr lang="en-AU" sz="4000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251520" y="1844824"/>
            <a:ext cx="3886200" cy="64008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Most returned home after the gold rush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81642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6"/>
          <p:cNvSpPr>
            <a:spLocks noGrp="1"/>
          </p:cNvSpPr>
          <p:nvPr>
            <p:ph type="body" sz="quarter" idx="1"/>
          </p:nvPr>
        </p:nvSpPr>
        <p:spPr>
          <a:xfrm>
            <a:off x="4788024" y="1844824"/>
            <a:ext cx="3886200" cy="640080"/>
          </a:xfrm>
        </p:spPr>
        <p:txBody>
          <a:bodyPr>
            <a:normAutofit/>
          </a:bodyPr>
          <a:lstStyle/>
          <a:p>
            <a:r>
              <a:rPr lang="en-AU" dirty="0" smtClean="0"/>
              <a:t>Only a few stayed. </a:t>
            </a:r>
          </a:p>
        </p:txBody>
      </p:sp>
    </p:spTree>
    <p:extLst>
      <p:ext uri="{BB962C8B-B14F-4D97-AF65-F5344CB8AC3E}">
        <p14:creationId xmlns:p14="http://schemas.microsoft.com/office/powerpoint/2010/main" val="27114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fast forward to the 1980s</a:t>
            </a:r>
            <a:endParaRPr lang="en-GB" dirty="0"/>
          </a:p>
        </p:txBody>
      </p:sp>
      <p:pic>
        <p:nvPicPr>
          <p:cNvPr id="9" name="Content Placeholder 8" descr="bigphot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3571875" cy="18859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7812360" y="332656"/>
            <a:ext cx="965448" cy="504056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21</a:t>
            </a:fld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0" y="1628800"/>
            <a:ext cx="4572000" cy="640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the Tiananmen Square Massacre 1989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04048" y="2204864"/>
            <a:ext cx="3886200" cy="720080"/>
          </a:xfrm>
        </p:spPr>
        <p:txBody>
          <a:bodyPr>
            <a:normAutofit fontScale="25000" lnSpcReduction="20000"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8000" dirty="0" smtClean="0"/>
              <a:t>Chinese immigration increased dramatically</a:t>
            </a:r>
            <a:endParaRPr lang="en-GB" sz="8000" dirty="0" smtClean="0"/>
          </a:p>
          <a:p>
            <a:endParaRPr lang="en-GB" dirty="0"/>
          </a:p>
        </p:txBody>
      </p:sp>
      <p:pic>
        <p:nvPicPr>
          <p:cNvPr id="8" name="Picture 7" descr="Australia-5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140968"/>
            <a:ext cx="3926276" cy="32849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465313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Chinese students were studying in Australia at this time </a:t>
            </a:r>
          </a:p>
          <a:p>
            <a:endParaRPr lang="en-US" dirty="0" smtClean="0"/>
          </a:p>
          <a:p>
            <a:r>
              <a:rPr lang="en-US" dirty="0" smtClean="0"/>
              <a:t>They stayed in Australia rather than return to China 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3131840" y="5733256"/>
            <a:ext cx="165618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986464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6600" dirty="0" smtClean="0"/>
              <a:t>What happened to the Aborigines? </a:t>
            </a:r>
            <a:endParaRPr lang="en-AU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568" y="6165304"/>
            <a:ext cx="838200" cy="381000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bg1"/>
                </a:solidFill>
              </a:rPr>
              <a:pPr/>
              <a:t>22</a:t>
            </a:fld>
            <a:endParaRPr lang="en-A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happened to Aborigines?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84368" y="260648"/>
            <a:ext cx="755576" cy="284570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tx1"/>
                </a:solidFill>
              </a:rPr>
              <a:pPr/>
              <a:t>23</a:t>
            </a:fld>
            <a:endParaRPr lang="en-AU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672408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1800s</a:t>
            </a:r>
          </a:p>
          <a:p>
            <a:r>
              <a:rPr lang="en-AU" dirty="0" smtClean="0"/>
              <a:t>Aborigines fought </a:t>
            </a:r>
          </a:p>
          <a:p>
            <a:pPr>
              <a:buNone/>
            </a:pPr>
            <a:r>
              <a:rPr lang="en-AU" dirty="0" smtClean="0"/>
              <a:t>   for their land</a:t>
            </a:r>
          </a:p>
          <a:p>
            <a:r>
              <a:rPr lang="en-AU" dirty="0" smtClean="0"/>
              <a:t>thousands died</a:t>
            </a:r>
          </a:p>
          <a:p>
            <a:pPr lvl="1"/>
            <a:r>
              <a:rPr lang="en-AU" dirty="0" smtClean="0"/>
              <a:t>shot</a:t>
            </a:r>
          </a:p>
          <a:p>
            <a:pPr lvl="1"/>
            <a:r>
              <a:rPr lang="en-AU" dirty="0" smtClean="0"/>
              <a:t>diseases such as smallpox and measles</a:t>
            </a:r>
          </a:p>
        </p:txBody>
      </p:sp>
      <p:pic>
        <p:nvPicPr>
          <p:cNvPr id="6" name="Picture 5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34888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happened to Aborigines?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84368" y="260648"/>
            <a:ext cx="755576" cy="284570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tx1"/>
                </a:solidFill>
              </a:rPr>
              <a:pPr/>
              <a:t>24</a:t>
            </a:fld>
            <a:endParaRPr lang="en-AU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032448" cy="4997152"/>
          </a:xfrm>
        </p:spPr>
        <p:txBody>
          <a:bodyPr>
            <a:normAutofit/>
          </a:bodyPr>
          <a:lstStyle/>
          <a:p>
            <a:r>
              <a:rPr lang="en-AU" dirty="0" smtClean="0"/>
              <a:t>lost their land and food sources</a:t>
            </a:r>
          </a:p>
          <a:p>
            <a:r>
              <a:rPr lang="en-AU" dirty="0" smtClean="0"/>
              <a:t>many children were taken from their families to live with ‘white’ people</a:t>
            </a:r>
          </a:p>
          <a:p>
            <a:pPr lvl="1"/>
            <a:r>
              <a:rPr lang="en-AU" dirty="0" smtClean="0"/>
              <a:t>These children are referred to as  the Stolen Generations</a:t>
            </a:r>
          </a:p>
          <a:p>
            <a:endParaRPr lang="en-AU" dirty="0"/>
          </a:p>
        </p:txBody>
      </p:sp>
      <p:pic>
        <p:nvPicPr>
          <p:cNvPr id="6" name="Picture 5" descr="AD00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38100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forward to 2008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0" y="2492896"/>
            <a:ext cx="3886200" cy="43651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2008 our Prime Minister delivered a historic speech in Parliament</a:t>
            </a:r>
          </a:p>
          <a:p>
            <a:r>
              <a:rPr lang="en-US" dirty="0" smtClean="0"/>
              <a:t>He </a:t>
            </a:r>
            <a:r>
              <a:rPr lang="en-US" dirty="0" smtClean="0"/>
              <a:t>apologized </a:t>
            </a:r>
            <a:r>
              <a:rPr lang="en-US" dirty="0" smtClean="0"/>
              <a:t>to the Stolen Generations for the injustices they had </a:t>
            </a:r>
            <a:r>
              <a:rPr lang="en-US" dirty="0" smtClean="0"/>
              <a:t>suffered</a:t>
            </a:r>
            <a:endParaRPr lang="en-US" dirty="0" smtClean="0"/>
          </a:p>
          <a:p>
            <a:r>
              <a:rPr lang="en-US" dirty="0" smtClean="0"/>
              <a:t>Thousands of Australians signed sorry books </a:t>
            </a:r>
            <a:endParaRPr lang="en-GB" dirty="0"/>
          </a:p>
        </p:txBody>
      </p:sp>
      <p:pic>
        <p:nvPicPr>
          <p:cNvPr id="9" name="Content Placeholder 8" descr="sorry-da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235054"/>
            <a:ext cx="4822304" cy="277026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7812360" y="332656"/>
            <a:ext cx="827584" cy="500594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25</a:t>
            </a:fld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79512" y="1700808"/>
            <a:ext cx="3886200" cy="640080"/>
          </a:xfrm>
        </p:spPr>
        <p:txBody>
          <a:bodyPr/>
          <a:lstStyle/>
          <a:p>
            <a:pPr algn="ctr"/>
            <a:r>
              <a:rPr lang="en-US" dirty="0" smtClean="0"/>
              <a:t>Saying sorry</a:t>
            </a:r>
            <a:endParaRPr lang="en-GB" dirty="0"/>
          </a:p>
        </p:txBody>
      </p:sp>
      <p:pic>
        <p:nvPicPr>
          <p:cNvPr id="10" name="Picture 9" descr="5380184237_6ebf25abfd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077072"/>
            <a:ext cx="4788024" cy="2625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15616" y="2996952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 hope you enjoyed our presentation and we are looking forward to discussing our History from 1900 to the present next time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bg1"/>
                </a:solidFill>
              </a:rPr>
              <a:t>26</a:t>
            </a:fld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25144"/>
            <a:ext cx="8083624" cy="1286272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Australian Aboriginal Peoples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000" dirty="0" err="1" smtClean="0">
                <a:solidFill>
                  <a:schemeClr val="bg1"/>
                </a:solidFill>
              </a:rPr>
              <a:t>Sarita</a:t>
            </a:r>
            <a:r>
              <a:rPr lang="en-AU" sz="4000" dirty="0" smtClean="0">
                <a:solidFill>
                  <a:schemeClr val="bg1"/>
                </a:solidFill>
              </a:rPr>
              <a:t> </a:t>
            </a:r>
            <a:r>
              <a:rPr lang="en-AU" sz="4000" dirty="0" err="1">
                <a:solidFill>
                  <a:schemeClr val="bg1"/>
                </a:solidFill>
              </a:rPr>
              <a:t>K</a:t>
            </a:r>
            <a:r>
              <a:rPr lang="en-AU" sz="4000" dirty="0" err="1" smtClean="0">
                <a:solidFill>
                  <a:schemeClr val="bg1"/>
                </a:solidFill>
              </a:rPr>
              <a:t>haral</a:t>
            </a:r>
            <a:endParaRPr lang="en-AU" sz="4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706813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576" y="6165304"/>
            <a:ext cx="838200" cy="381000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bg1"/>
                </a:solidFill>
              </a:rPr>
              <a:pPr/>
              <a:t>3</a:t>
            </a:fld>
            <a:endParaRPr lang="en-A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theories: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Generally agreed </a:t>
            </a:r>
          </a:p>
          <a:p>
            <a:pPr lvl="1"/>
            <a:r>
              <a:rPr lang="en-US" dirty="0" smtClean="0"/>
              <a:t>Aborigines arrived  around 65 000 years</a:t>
            </a:r>
          </a:p>
          <a:p>
            <a:pPr lvl="1"/>
            <a:r>
              <a:rPr lang="en-US" dirty="0" smtClean="0"/>
              <a:t>Aborigines came by canoes from South East Asia </a:t>
            </a:r>
            <a:endParaRPr lang="en-GB" dirty="0"/>
          </a:p>
        </p:txBody>
      </p:sp>
      <p:pic>
        <p:nvPicPr>
          <p:cNvPr id="6" name="Content Placeholder 5" descr="Human-migration-map-400x23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04864"/>
            <a:ext cx="4289838" cy="252028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4</a:t>
            </a:fld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81" y="611843"/>
            <a:ext cx="3289047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53" y="3501008"/>
            <a:ext cx="5594987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5567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Original inhabitants of Australia.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Aborigines believe: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tx1"/>
                </a:solidFill>
              </a:rPr>
              <a:pPr/>
              <a:t>5</a:t>
            </a:fld>
            <a:endParaRPr lang="en-AU" sz="400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AU" sz="2800" dirty="0" smtClean="0"/>
              <a:t>“</a:t>
            </a:r>
            <a:r>
              <a:rPr lang="en-AU" sz="2800" i="1" dirty="0" smtClean="0"/>
              <a:t>We go back, a long way back, </a:t>
            </a:r>
          </a:p>
          <a:p>
            <a:pPr>
              <a:buNone/>
            </a:pPr>
            <a:r>
              <a:rPr lang="en-AU" sz="2800" i="1" dirty="0" smtClean="0"/>
              <a:t>into the Dreamtime, </a:t>
            </a:r>
          </a:p>
          <a:p>
            <a:pPr>
              <a:buNone/>
            </a:pPr>
            <a:r>
              <a:rPr lang="en-AU" sz="2800" i="1" dirty="0" smtClean="0"/>
              <a:t>into the land of our Dreaming.” 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501317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“</a:t>
            </a:r>
            <a:r>
              <a:rPr lang="en-AU" sz="2800" i="1" dirty="0" smtClean="0"/>
              <a:t>We have been here forever”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415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55679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dirty="0" smtClean="0">
                <a:solidFill>
                  <a:schemeClr val="bg1"/>
                </a:solidFill>
              </a:rPr>
              <a:t>Original inhabitants of Australia.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What is the ‘Dreaming’?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4536504" cy="4536504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The ‘Dreaming’ to Aborigines was a time when sacred beings created the:</a:t>
            </a:r>
          </a:p>
          <a:p>
            <a:pPr marL="60579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universe</a:t>
            </a:r>
          </a:p>
          <a:p>
            <a:pPr marL="60579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land </a:t>
            </a:r>
          </a:p>
          <a:p>
            <a:pPr marL="60579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people</a:t>
            </a:r>
          </a:p>
          <a:p>
            <a:pPr marL="60579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rivers, water holes, hills, rocks</a:t>
            </a:r>
          </a:p>
          <a:p>
            <a:pPr marL="605790" lvl="1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things living.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244408" y="6381328"/>
            <a:ext cx="533400" cy="244476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tx1"/>
                </a:solidFill>
              </a:rPr>
              <a:pPr/>
              <a:t>6</a:t>
            </a:fld>
            <a:endParaRPr lang="en-AU" sz="4000" dirty="0">
              <a:solidFill>
                <a:schemeClr val="tx1"/>
              </a:solidFill>
            </a:endParaRPr>
          </a:p>
        </p:txBody>
      </p:sp>
      <p:pic>
        <p:nvPicPr>
          <p:cNvPr id="17" name="Picture 2" descr="http://www.paranormalocean.com/wp-content/uploads/2012/05/rainbow_serpe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886200" cy="312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4932040" y="558924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Aboriginal Art – the Rainbow Serpent – a sacred being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5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‘Dreaming’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3886200" cy="45720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gave each tribe their own special ‘Dreaming’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a strong relationship with land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totems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hunting </a:t>
            </a:r>
            <a:r>
              <a:rPr lang="en-AU" sz="2800" dirty="0" smtClean="0">
                <a:latin typeface="Arial Narrow" pitchFamily="34" charset="0"/>
              </a:rPr>
              <a:t>tools</a:t>
            </a:r>
            <a:endParaRPr lang="en-AU" sz="2800" dirty="0" smtClean="0">
              <a:latin typeface="Arial Narrow" pitchFamily="34" charset="0"/>
            </a:endParaRPr>
          </a:p>
          <a:p>
            <a:pPr marL="605790" lvl="1" indent="-285750">
              <a:buFont typeface="Arial" pitchFamily="34" charset="0"/>
              <a:buChar char="•"/>
            </a:pPr>
            <a:r>
              <a:rPr lang="en-AU" sz="2800" dirty="0" smtClean="0">
                <a:latin typeface="Arial Narrow" pitchFamily="34" charset="0"/>
              </a:rPr>
              <a:t>laws, customs, ceremonies</a:t>
            </a:r>
          </a:p>
          <a:p>
            <a:endParaRPr lang="en-GB" dirty="0"/>
          </a:p>
        </p:txBody>
      </p:sp>
      <p:pic>
        <p:nvPicPr>
          <p:cNvPr id="6" name="Content Placeholder 5" descr="viscopy-9557660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564904"/>
            <a:ext cx="4709528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7</a:t>
            </a:fld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Aboriginal Art – The Dreaming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Aboriginal nations before the British arrived in 1788: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"/>
          </p:nvPr>
        </p:nvSpPr>
        <p:spPr>
          <a:xfrm>
            <a:off x="0" y="1772816"/>
            <a:ext cx="4355976" cy="439248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 Narrow" pitchFamily="34" charset="0"/>
              </a:rPr>
              <a:t>around 500 nations and unique cultures</a:t>
            </a:r>
          </a:p>
          <a:p>
            <a:r>
              <a:rPr lang="en-US" sz="2800" dirty="0" smtClean="0">
                <a:latin typeface="Arial Narrow" pitchFamily="34" charset="0"/>
              </a:rPr>
              <a:t>around 200 languages</a:t>
            </a:r>
          </a:p>
          <a:p>
            <a:r>
              <a:rPr lang="en-US" sz="2800" dirty="0" smtClean="0">
                <a:latin typeface="Arial Narrow" pitchFamily="34" charset="0"/>
              </a:rPr>
              <a:t>nations rarely mixed with other nations </a:t>
            </a:r>
          </a:p>
          <a:p>
            <a:r>
              <a:rPr lang="en-US" sz="2800" dirty="0" smtClean="0">
                <a:latin typeface="Arial Narrow" pitchFamily="34" charset="0"/>
              </a:rPr>
              <a:t>they lived off the land</a:t>
            </a:r>
          </a:p>
          <a:p>
            <a:r>
              <a:rPr lang="en-US" sz="2800" dirty="0" smtClean="0">
                <a:latin typeface="Arial Narrow" pitchFamily="34" charset="0"/>
              </a:rPr>
              <a:t>sometimes they traded goods such as </a:t>
            </a:r>
          </a:p>
          <a:p>
            <a:pPr lvl="1"/>
            <a:r>
              <a:rPr lang="en-US" sz="2500" dirty="0" smtClean="0">
                <a:latin typeface="Arial Narrow" pitchFamily="34" charset="0"/>
              </a:rPr>
              <a:t>ochre for body paint and art</a:t>
            </a:r>
          </a:p>
          <a:p>
            <a:pPr lvl="1"/>
            <a:r>
              <a:rPr lang="en-US" sz="2500" dirty="0" smtClean="0">
                <a:latin typeface="Arial Narrow" pitchFamily="34" charset="0"/>
              </a:rPr>
              <a:t>possum </a:t>
            </a:r>
            <a:r>
              <a:rPr lang="en-US" sz="2500" dirty="0" smtClean="0">
                <a:latin typeface="Arial Narrow" pitchFamily="34" charset="0"/>
              </a:rPr>
              <a:t>furs</a:t>
            </a:r>
            <a:endParaRPr lang="en-US" sz="25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9" name="Content Placeholder 28" descr="Australia-Aboriginal-Tribes-Map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060848"/>
            <a:ext cx="4464496" cy="4069814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316416" y="6309320"/>
            <a:ext cx="533400" cy="244476"/>
          </a:xfrm>
        </p:spPr>
        <p:txBody>
          <a:bodyPr>
            <a:noAutofit/>
          </a:bodyPr>
          <a:lstStyle/>
          <a:p>
            <a:fld id="{59DBCE3E-05FC-468B-BE41-B310699ED398}" type="slidenum">
              <a:rPr lang="en-GB" sz="4000" smtClean="0">
                <a:solidFill>
                  <a:schemeClr val="tx1"/>
                </a:solidFill>
              </a:rPr>
              <a:t>8</a:t>
            </a:fld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341096" cy="1828800"/>
          </a:xfrm>
        </p:spPr>
        <p:txBody>
          <a:bodyPr>
            <a:noAutofit/>
          </a:bodyPr>
          <a:lstStyle/>
          <a:p>
            <a:pPr algn="ctr"/>
            <a:r>
              <a:rPr lang="en-AU" sz="6000" dirty="0" smtClean="0"/>
              <a:t>the British</a:t>
            </a:r>
            <a:endParaRPr lang="en-AU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309320"/>
            <a:ext cx="6705600" cy="685800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chemeClr val="bg1"/>
                </a:solidFill>
              </a:rPr>
              <a:t>Bronwyn See and </a:t>
            </a:r>
            <a:r>
              <a:rPr lang="en-AU" sz="3600" dirty="0" err="1" smtClean="0">
                <a:solidFill>
                  <a:schemeClr val="bg1"/>
                </a:solidFill>
              </a:rPr>
              <a:t>Maddie</a:t>
            </a:r>
            <a:r>
              <a:rPr lang="en-AU" sz="3600" dirty="0">
                <a:solidFill>
                  <a:schemeClr val="bg1"/>
                </a:solidFill>
              </a:rPr>
              <a:t> </a:t>
            </a:r>
            <a:r>
              <a:rPr lang="en-AU" sz="3600" dirty="0" err="1" smtClean="0">
                <a:solidFill>
                  <a:schemeClr val="bg1"/>
                </a:solidFill>
              </a:rPr>
              <a:t>Paemaa</a:t>
            </a:r>
            <a:endParaRPr lang="en-AU" sz="3600" dirty="0">
              <a:solidFill>
                <a:schemeClr val="bg1"/>
              </a:solidFill>
            </a:endParaRPr>
          </a:p>
          <a:p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576" y="6165304"/>
            <a:ext cx="838200" cy="381000"/>
          </a:xfrm>
        </p:spPr>
        <p:txBody>
          <a:bodyPr>
            <a:noAutofit/>
          </a:bodyPr>
          <a:lstStyle/>
          <a:p>
            <a:fld id="{F02D5F8B-5869-4459-85D1-1C51A9473F95}" type="slidenum">
              <a:rPr lang="en-AU" sz="4000" smtClean="0">
                <a:solidFill>
                  <a:schemeClr val="bg1"/>
                </a:solidFill>
              </a:rPr>
              <a:pPr/>
              <a:t>9</a:t>
            </a:fld>
            <a:endParaRPr lang="en-A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Our Presentation &amp;quot;&quot;/&gt;&lt;property id=&quot;20307&quot; value=&quot;284&quot;/&gt;&lt;/object&gt;&lt;object type=&quot;3&quot; unique_id=&quot;10006&quot;&gt;&lt;property id=&quot;20148&quot; value=&quot;5&quot;/&gt;&lt;property id=&quot;20300&quot; value=&quot;Slide 3 - &amp;quot;Australian Aboriginal People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Scientific theories: 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Aborigines believe: 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What is the ‘Dreaming’?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The ‘Dreaming’&amp;quot;&quot;/&gt;&lt;property id=&quot;20307&quot; value=&quot;276&quot;/&gt;&lt;/object&gt;&lt;object type=&quot;3&quot; unique_id=&quot;10011&quot;&gt;&lt;property id=&quot;20148&quot; value=&quot;5&quot;/&gt;&lt;property id=&quot;20300&quot; value=&quot;Slide 8 - &amp;quot;Aboriginal nations before the British arrived in 1788:&amp;quot;&quot;/&gt;&lt;property id=&quot;20307&quot; value=&quot;257&quot;/&gt;&lt;/object&gt;&lt;object type=&quot;3&quot; unique_id=&quot;10012&quot;&gt;&lt;property id=&quot;20148&quot; value=&quot;5&quot;/&gt;&lt;property id=&quot;20300&quot; value=&quot;Slide 9 - &amp;quot;the British&amp;quot;&quot;/&gt;&lt;property id=&quot;20307&quot; value=&quot;262&quot;/&gt;&lt;/object&gt;&lt;object type=&quot;3&quot; unique_id=&quot;10013&quot;&gt;&lt;property id=&quot;20148&quot; value=&quot;5&quot;/&gt;&lt;property id=&quot;20300&quot; value=&quot;Slide 10 - &amp;quot;Route taken by the British 1787-1788&amp;quot;&quot;/&gt;&lt;property id=&quot;20307&quot; value=&quot;279&quot;/&gt;&lt;/object&gt;&lt;object type=&quot;3&quot; unique_id=&quot;10014&quot;&gt;&lt;property id=&quot;20148&quot; value=&quot;5&quot;/&gt;&lt;property id=&quot;20300&quot; value=&quot;Slide 11 - &amp;quot;1788 – Sydney Harbour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People on the First Fleet &amp;quot;&quot;/&gt;&lt;property id=&quot;20307&quot; value=&quot;280&quot;/&gt;&lt;/object&gt;&lt;object type=&quot;3&quot; unique_id=&quot;10016&quot;&gt;&lt;property id=&quot;20148&quot; value=&quot;5&quot;/&gt;&lt;property id=&quot;20300&quot; value=&quot;Slide 13 - &amp;quot;British set up a Penal (prison) colony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Convicts worked on farms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Some convicts became bushrangers&amp;quot;&quot;/&gt;&lt;property id=&quot;20307&quot; value=&quot;270&quot;/&gt;&lt;/object&gt;&lt;object type=&quot;3&quot; unique_id=&quot;10019&quot;&gt;&lt;property id=&quot;20148&quot; value=&quot;5&quot;/&gt;&lt;property id=&quot;20300&quot; value=&quot;Slide 16 - &amp;quot;Some convicts became very successful&amp;quot;&quot;/&gt;&lt;property id=&quot;20307&quot; value=&quot;271&quot;/&gt;&lt;/object&gt;&lt;object type=&quot;3&quot; unique_id=&quot;10020&quot;&gt;&lt;property id=&quot;20148&quot; value=&quot;5&quot;/&gt;&lt;property id=&quot;20300&quot; value=&quot;Slide 17 - &amp;quot;Last British convicts  - free &amp;quot;&quot;/&gt;&lt;property id=&quot;20307&quot; value=&quot;287&quot;/&gt;&lt;/object&gt;&lt;object type=&quot;3&quot; unique_id=&quot;10021&quot;&gt;&lt;property id=&quot;20148&quot; value=&quot;5&quot;/&gt;&lt;property id=&quot;20300&quot; value=&quot;Slide 18 - &amp;quot;Beginning of  Chinese migration 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Early Chinese migration – mid 1800S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Going and staying 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But fast forward to the 1980s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What happened to the Aborigines? &amp;quot;&quot;/&gt;&lt;property id=&quot;20307&quot; value=&quot;283&quot;/&gt;&lt;/object&gt;&lt;object type=&quot;3&quot; unique_id=&quot;10026&quot;&gt;&lt;property id=&quot;20148&quot; value=&quot;5&quot;/&gt;&lt;property id=&quot;20300&quot; value=&quot;Slide 23 - &amp;quot;What happened to Aborigines?&amp;quot;&quot;/&gt;&lt;property id=&quot;20307&quot; value=&quot;269&quot;/&gt;&lt;/object&gt;&lt;object type=&quot;3&quot; unique_id=&quot;10027&quot;&gt;&lt;property id=&quot;20148&quot; value=&quot;5&quot;/&gt;&lt;property id=&quot;20300&quot; value=&quot;Slide 24 - &amp;quot;What happened to Aborigines?&amp;quot;&quot;/&gt;&lt;property id=&quot;20307&quot; value=&quot;281&quot;/&gt;&lt;/object&gt;&lt;object type=&quot;3&quot; unique_id=&quot;10028&quot;&gt;&lt;property id=&quot;20148&quot; value=&quot;5&quot;/&gt;&lt;property id=&quot;20300&quot; value=&quot;Slide 25 - &amp;quot;Fast forward to 2008&amp;quot;&quot;/&gt;&lt;property id=&quot;20307&quot; value=&quot;277&quot;/&gt;&lt;/object&gt;&lt;object type=&quot;3&quot; unique_id=&quot;10029&quot;&gt;&lt;property id=&quot;20148&quot; value=&quot;5&quot;/&gt;&lt;property id=&quot;20300&quot; value=&quot;Slide 26 - &amp;quot;We hope you enjoyed our presentation and we are looking forward to discussing our History from 1900 to the present&quot;/&gt;&lt;property id=&quot;20307&quot; value=&quot;27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470</TotalTime>
  <Words>1048</Words>
  <Application>Microsoft Office PowerPoint</Application>
  <PresentationFormat>On-screen Show (4:3)</PresentationFormat>
  <Paragraphs>244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Median</vt:lpstr>
      <vt:lpstr>PowerPoint Presentation</vt:lpstr>
      <vt:lpstr>Our Presentation </vt:lpstr>
      <vt:lpstr>Australian Aboriginal Peoples</vt:lpstr>
      <vt:lpstr>Scientific theories: </vt:lpstr>
      <vt:lpstr>Aborigines believe: </vt:lpstr>
      <vt:lpstr>What is the ‘Dreaming’?</vt:lpstr>
      <vt:lpstr>The ‘Dreaming’</vt:lpstr>
      <vt:lpstr>Aboriginal nations before the British arrived in 1788:</vt:lpstr>
      <vt:lpstr>the British</vt:lpstr>
      <vt:lpstr>Route taken by the British 1787-1788</vt:lpstr>
      <vt:lpstr>1788 – Sydney Harbour</vt:lpstr>
      <vt:lpstr>People on the First Fleet </vt:lpstr>
      <vt:lpstr>British set up a Penal (prison) colony</vt:lpstr>
      <vt:lpstr>Convicts worked on farms</vt:lpstr>
      <vt:lpstr>Some convicts became bushrangers</vt:lpstr>
      <vt:lpstr>Some convicts became very successful</vt:lpstr>
      <vt:lpstr>Last British convicts  - free </vt:lpstr>
      <vt:lpstr>Beginning of  Chinese migration </vt:lpstr>
      <vt:lpstr>Early Chinese migration – mid 1800S</vt:lpstr>
      <vt:lpstr>Going and staying </vt:lpstr>
      <vt:lpstr>But fast forward to the 1980s</vt:lpstr>
      <vt:lpstr>What happened to the Aborigines? </vt:lpstr>
      <vt:lpstr>What happened to Aborigines?</vt:lpstr>
      <vt:lpstr>What happened to Aborigines?</vt:lpstr>
      <vt:lpstr>Fast forward to 2008</vt:lpstr>
      <vt:lpstr>We hope you enjoyed our presentation and we are looking forward to discussing our History from 1900 to the present next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History  a story of migration</dc:title>
  <dc:creator>Lynda</dc:creator>
  <cp:lastModifiedBy>broni.see</cp:lastModifiedBy>
  <cp:revision>47</cp:revision>
  <dcterms:created xsi:type="dcterms:W3CDTF">2013-06-19T18:24:30Z</dcterms:created>
  <dcterms:modified xsi:type="dcterms:W3CDTF">2013-06-20T00:58:37Z</dcterms:modified>
</cp:coreProperties>
</file>