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4"/>
  </p:notesMasterIdLst>
  <p:handoutMasterIdLst>
    <p:handoutMasterId r:id="rId15"/>
  </p:handoutMasterIdLst>
  <p:sldIdLst>
    <p:sldId id="256" r:id="rId2"/>
    <p:sldId id="564" r:id="rId3"/>
    <p:sldId id="592" r:id="rId4"/>
    <p:sldId id="593" r:id="rId5"/>
    <p:sldId id="596" r:id="rId6"/>
    <p:sldId id="599" r:id="rId7"/>
    <p:sldId id="595" r:id="rId8"/>
    <p:sldId id="597" r:id="rId9"/>
    <p:sldId id="594" r:id="rId10"/>
    <p:sldId id="598" r:id="rId11"/>
    <p:sldId id="600" r:id="rId12"/>
    <p:sldId id="601" r:id="rId13"/>
  </p:sldIdLst>
  <p:sldSz cx="9144000" cy="6858000" type="screen4x3"/>
  <p:notesSz cx="6805613" cy="9939338"/>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86" autoAdjust="0"/>
  </p:normalViewPr>
  <p:slideViewPr>
    <p:cSldViewPr>
      <p:cViewPr varScale="1">
        <p:scale>
          <a:sx n="107" d="100"/>
          <a:sy n="107" d="100"/>
        </p:scale>
        <p:origin x="17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DB%20work\Aldi\AARES\DB_Copy%20of%20ALDI%202%20RAW%20and%20CODED%20DATA%20SE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DB%20work\Aldi\DATA\1%20NOV%20BASIC%20SS%20analysi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DB%20work\Aldi\AARES\DB_Copy%20of%20ALDI%202%20RAW%20and%20CODED%20DATA%20SE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DB%20work\Aldi\AARES\DB_Copy%20of%20ALDI%202%20RAW%20and%20CODED%20DATA%20SE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DB%20work\Aldi\AARES\DB_Copy%20of%20ALDI%202%20RAW%20and%20CODED%20DATA%20SE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DB%20work\Aldi\AARES\DB_Copy%20of%20ALDI%202%20RAW%20and%20CODED%20DATA%20SE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DB%20work\Aldi\AARES\DB_Copy%20of%20ALDI%202%20RAW%20and%20CODED%20DATA%20SE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DB%20work\Aldi\AARES\DB_Copy%20of%20ALDI%202%20RAW%20and%20CODED%20DATA%20SE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DB%20work\Aldi\AARES\DB_Copy%20of%20ALDI%202%20RAW%20and%20CODED%20DATA%20SET.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AU" b="1" dirty="0"/>
              <a:t>Shopping </a:t>
            </a:r>
            <a:r>
              <a:rPr lang="en-AU" b="1" dirty="0" smtClean="0"/>
              <a:t>habits: favoured store</a:t>
            </a:r>
            <a:endParaRPr lang="en-AU"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Analyses_Compare!$O$4</c:f>
              <c:strCache>
                <c:ptCount val="1"/>
                <c:pt idx="0">
                  <c:v>Woolworths</c:v>
                </c:pt>
              </c:strCache>
            </c:strRef>
          </c:tx>
          <c:spPr>
            <a:solidFill>
              <a:schemeClr val="accent1"/>
            </a:solidFill>
            <a:ln>
              <a:noFill/>
            </a:ln>
            <a:effectLst/>
          </c:spPr>
          <c:invertIfNegative val="0"/>
          <c:cat>
            <c:strRef>
              <c:f>Analyses_Compare!$P$3:$Q$3</c:f>
              <c:strCache>
                <c:ptCount val="2"/>
                <c:pt idx="0">
                  <c:v>Before</c:v>
                </c:pt>
                <c:pt idx="1">
                  <c:v>After</c:v>
                </c:pt>
              </c:strCache>
            </c:strRef>
          </c:cat>
          <c:val>
            <c:numRef>
              <c:f>Analyses_Compare!$P$4:$Q$4</c:f>
              <c:numCache>
                <c:formatCode>0%</c:formatCode>
                <c:ptCount val="2"/>
                <c:pt idx="0">
                  <c:v>0.30449826989619377</c:v>
                </c:pt>
                <c:pt idx="1">
                  <c:v>0.25294117647058822</c:v>
                </c:pt>
              </c:numCache>
            </c:numRef>
          </c:val>
        </c:ser>
        <c:ser>
          <c:idx val="1"/>
          <c:order val="1"/>
          <c:tx>
            <c:strRef>
              <c:f>Analyses_Compare!$O$5</c:f>
              <c:strCache>
                <c:ptCount val="1"/>
                <c:pt idx="0">
                  <c:v>Coles</c:v>
                </c:pt>
              </c:strCache>
            </c:strRef>
          </c:tx>
          <c:spPr>
            <a:solidFill>
              <a:schemeClr val="accent2"/>
            </a:solidFill>
            <a:ln>
              <a:noFill/>
            </a:ln>
            <a:effectLst/>
          </c:spPr>
          <c:invertIfNegative val="0"/>
          <c:cat>
            <c:strRef>
              <c:f>Analyses_Compare!$P$3:$Q$3</c:f>
              <c:strCache>
                <c:ptCount val="2"/>
                <c:pt idx="0">
                  <c:v>Before</c:v>
                </c:pt>
                <c:pt idx="1">
                  <c:v>After</c:v>
                </c:pt>
              </c:strCache>
            </c:strRef>
          </c:cat>
          <c:val>
            <c:numRef>
              <c:f>Analyses_Compare!$P$5:$Q$5</c:f>
              <c:numCache>
                <c:formatCode>0%</c:formatCode>
                <c:ptCount val="2"/>
                <c:pt idx="0">
                  <c:v>0.31487889273356401</c:v>
                </c:pt>
                <c:pt idx="1">
                  <c:v>0.25529411764705884</c:v>
                </c:pt>
              </c:numCache>
            </c:numRef>
          </c:val>
        </c:ser>
        <c:ser>
          <c:idx val="2"/>
          <c:order val="2"/>
          <c:tx>
            <c:strRef>
              <c:f>Analyses_Compare!$O$6</c:f>
              <c:strCache>
                <c:ptCount val="1"/>
                <c:pt idx="0">
                  <c:v>IGA</c:v>
                </c:pt>
              </c:strCache>
            </c:strRef>
          </c:tx>
          <c:spPr>
            <a:solidFill>
              <a:schemeClr val="accent3"/>
            </a:solidFill>
            <a:ln>
              <a:noFill/>
            </a:ln>
            <a:effectLst/>
          </c:spPr>
          <c:invertIfNegative val="0"/>
          <c:cat>
            <c:strRef>
              <c:f>Analyses_Compare!$P$3:$Q$3</c:f>
              <c:strCache>
                <c:ptCount val="2"/>
                <c:pt idx="0">
                  <c:v>Before</c:v>
                </c:pt>
                <c:pt idx="1">
                  <c:v>After</c:v>
                </c:pt>
              </c:strCache>
            </c:strRef>
          </c:cat>
          <c:val>
            <c:numRef>
              <c:f>Analyses_Compare!$P$6:$Q$6</c:f>
              <c:numCache>
                <c:formatCode>0%</c:formatCode>
                <c:ptCount val="2"/>
                <c:pt idx="0">
                  <c:v>0.29584775086505188</c:v>
                </c:pt>
                <c:pt idx="1">
                  <c:v>0.23764705882352941</c:v>
                </c:pt>
              </c:numCache>
            </c:numRef>
          </c:val>
        </c:ser>
        <c:ser>
          <c:idx val="3"/>
          <c:order val="3"/>
          <c:tx>
            <c:strRef>
              <c:f>Analyses_Compare!$O$7</c:f>
              <c:strCache>
                <c:ptCount val="1"/>
                <c:pt idx="0">
                  <c:v>ALDI</c:v>
                </c:pt>
              </c:strCache>
            </c:strRef>
          </c:tx>
          <c:spPr>
            <a:solidFill>
              <a:schemeClr val="accent4"/>
            </a:solidFill>
            <a:ln>
              <a:noFill/>
            </a:ln>
            <a:effectLst/>
          </c:spPr>
          <c:invertIfNegative val="0"/>
          <c:cat>
            <c:strRef>
              <c:f>Analyses_Compare!$P$3:$Q$3</c:f>
              <c:strCache>
                <c:ptCount val="2"/>
                <c:pt idx="0">
                  <c:v>Before</c:v>
                </c:pt>
                <c:pt idx="1">
                  <c:v>After</c:v>
                </c:pt>
              </c:strCache>
            </c:strRef>
          </c:cat>
          <c:val>
            <c:numRef>
              <c:f>Analyses_Compare!$P$7:$Q$7</c:f>
              <c:numCache>
                <c:formatCode>0%</c:formatCode>
                <c:ptCount val="2"/>
                <c:pt idx="0">
                  <c:v>1.7301038062283738E-3</c:v>
                </c:pt>
                <c:pt idx="1">
                  <c:v>0.24470588235294119</c:v>
                </c:pt>
              </c:numCache>
            </c:numRef>
          </c:val>
        </c:ser>
        <c:ser>
          <c:idx val="4"/>
          <c:order val="4"/>
          <c:tx>
            <c:strRef>
              <c:f>Analyses_Compare!$O$8</c:f>
              <c:strCache>
                <c:ptCount val="1"/>
                <c:pt idx="0">
                  <c:v>Other</c:v>
                </c:pt>
              </c:strCache>
            </c:strRef>
          </c:tx>
          <c:spPr>
            <a:solidFill>
              <a:schemeClr val="accent5"/>
            </a:solidFill>
            <a:ln>
              <a:noFill/>
            </a:ln>
            <a:effectLst/>
          </c:spPr>
          <c:invertIfNegative val="0"/>
          <c:cat>
            <c:strRef>
              <c:f>Analyses_Compare!$P$3:$Q$3</c:f>
              <c:strCache>
                <c:ptCount val="2"/>
                <c:pt idx="0">
                  <c:v>Before</c:v>
                </c:pt>
                <c:pt idx="1">
                  <c:v>After</c:v>
                </c:pt>
              </c:strCache>
            </c:strRef>
          </c:cat>
          <c:val>
            <c:numRef>
              <c:f>Analyses_Compare!$P$8:$Q$8</c:f>
              <c:numCache>
                <c:formatCode>0%</c:formatCode>
                <c:ptCount val="2"/>
                <c:pt idx="0">
                  <c:v>8.3044982698961933E-2</c:v>
                </c:pt>
                <c:pt idx="1">
                  <c:v>9.4117647058823521E-3</c:v>
                </c:pt>
              </c:numCache>
            </c:numRef>
          </c:val>
        </c:ser>
        <c:dLbls>
          <c:showLegendKey val="0"/>
          <c:showVal val="0"/>
          <c:showCatName val="0"/>
          <c:showSerName val="0"/>
          <c:showPercent val="0"/>
          <c:showBubbleSize val="0"/>
        </c:dLbls>
        <c:gapWidth val="150"/>
        <c:overlap val="100"/>
        <c:axId val="290576144"/>
        <c:axId val="290576536"/>
      </c:barChart>
      <c:catAx>
        <c:axId val="29057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0576536"/>
        <c:crosses val="autoZero"/>
        <c:auto val="1"/>
        <c:lblAlgn val="ctr"/>
        <c:lblOffset val="100"/>
        <c:noMultiLvlLbl val="0"/>
      </c:catAx>
      <c:valAx>
        <c:axId val="2905765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0576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AU" sz="1200"/>
              <a:t>Shopping habits: shares of expenditures</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1870766154230721"/>
          <c:y val="0.14807677674928088"/>
          <c:w val="0.48988788166185115"/>
          <c:h val="0.74342169709203132"/>
        </c:manualLayout>
      </c:layout>
      <c:radarChart>
        <c:radarStyle val="marker"/>
        <c:varyColors val="0"/>
        <c:ser>
          <c:idx val="0"/>
          <c:order val="0"/>
          <c:tx>
            <c:strRef>
              <c:f>all!$S$192</c:f>
              <c:strCache>
                <c:ptCount val="1"/>
                <c:pt idx="0">
                  <c:v>Before</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all!$T$191:$X$191</c:f>
              <c:strCache>
                <c:ptCount val="5"/>
                <c:pt idx="0">
                  <c:v>WW</c:v>
                </c:pt>
                <c:pt idx="1">
                  <c:v>Coles</c:v>
                </c:pt>
                <c:pt idx="2">
                  <c:v>IGA</c:v>
                </c:pt>
                <c:pt idx="3">
                  <c:v>Aldi</c:v>
                </c:pt>
                <c:pt idx="4">
                  <c:v>Other</c:v>
                </c:pt>
              </c:strCache>
            </c:strRef>
          </c:cat>
          <c:val>
            <c:numRef>
              <c:f>all!$T$192:$X$192</c:f>
              <c:numCache>
                <c:formatCode>General</c:formatCode>
                <c:ptCount val="5"/>
                <c:pt idx="0">
                  <c:v>31.666666666666668</c:v>
                </c:pt>
                <c:pt idx="1">
                  <c:v>39.973544973544975</c:v>
                </c:pt>
                <c:pt idx="2">
                  <c:v>14.735449735449736</c:v>
                </c:pt>
                <c:pt idx="3">
                  <c:v>0.97883597883597884</c:v>
                </c:pt>
                <c:pt idx="4">
                  <c:v>12.433862433862434</c:v>
                </c:pt>
              </c:numCache>
            </c:numRef>
          </c:val>
        </c:ser>
        <c:ser>
          <c:idx val="1"/>
          <c:order val="1"/>
          <c:tx>
            <c:strRef>
              <c:f>all!$S$193</c:f>
              <c:strCache>
                <c:ptCount val="1"/>
                <c:pt idx="0">
                  <c:v>After</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f>all!$T$191:$X$191</c:f>
              <c:strCache>
                <c:ptCount val="5"/>
                <c:pt idx="0">
                  <c:v>WW</c:v>
                </c:pt>
                <c:pt idx="1">
                  <c:v>Coles</c:v>
                </c:pt>
                <c:pt idx="2">
                  <c:v>IGA</c:v>
                </c:pt>
                <c:pt idx="3">
                  <c:v>Aldi</c:v>
                </c:pt>
                <c:pt idx="4">
                  <c:v>Other</c:v>
                </c:pt>
              </c:strCache>
            </c:strRef>
          </c:cat>
          <c:val>
            <c:numRef>
              <c:f>all!$T$193:$X$193</c:f>
              <c:numCache>
                <c:formatCode>General</c:formatCode>
                <c:ptCount val="5"/>
                <c:pt idx="0">
                  <c:v>40.191111111111113</c:v>
                </c:pt>
                <c:pt idx="1">
                  <c:v>36.373333333333335</c:v>
                </c:pt>
                <c:pt idx="2">
                  <c:v>5.333333333333333</c:v>
                </c:pt>
                <c:pt idx="3">
                  <c:v>15.004444444444445</c:v>
                </c:pt>
                <c:pt idx="4">
                  <c:v>1.2266666666666666</c:v>
                </c:pt>
              </c:numCache>
            </c:numRef>
          </c:val>
        </c:ser>
        <c:dLbls>
          <c:showLegendKey val="0"/>
          <c:showVal val="0"/>
          <c:showCatName val="0"/>
          <c:showSerName val="0"/>
          <c:showPercent val="0"/>
          <c:showBubbleSize val="0"/>
        </c:dLbls>
        <c:axId val="290577320"/>
        <c:axId val="290577712"/>
      </c:radarChart>
      <c:catAx>
        <c:axId val="2905773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0577712"/>
        <c:crosses val="autoZero"/>
        <c:auto val="1"/>
        <c:lblAlgn val="ctr"/>
        <c:lblOffset val="100"/>
        <c:noMultiLvlLbl val="0"/>
      </c:catAx>
      <c:valAx>
        <c:axId val="290577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0577320"/>
        <c:crosses val="autoZero"/>
        <c:crossBetween val="between"/>
      </c:valAx>
      <c:spPr>
        <a:noFill/>
        <a:ln>
          <a:noFill/>
        </a:ln>
        <a:effectLst/>
      </c:spPr>
    </c:plotArea>
    <c:legend>
      <c:legendPos val="t"/>
      <c:layout>
        <c:manualLayout>
          <c:xMode val="edge"/>
          <c:yMode val="edge"/>
          <c:x val="2.3214892256115036E-2"/>
          <c:y val="0.36990431579691946"/>
          <c:w val="0.28130130792474473"/>
          <c:h val="0.220687522272054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900"/>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AU" sz="1600" b="1"/>
              <a:t>Expected and reported BEEF prices before and after Aldi</a:t>
            </a:r>
            <a:r>
              <a:rPr lang="en-AU" sz="1600" b="1" baseline="0"/>
              <a:t> opening</a:t>
            </a:r>
            <a:endParaRPr lang="en-AU" sz="1600" b="1"/>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'rough notes'!$G$469</c:f>
              <c:strCache>
                <c:ptCount val="1"/>
                <c:pt idx="0">
                  <c:v>Up</c:v>
                </c:pt>
              </c:strCache>
            </c:strRef>
          </c:tx>
          <c:spPr>
            <a:solidFill>
              <a:schemeClr val="accent1"/>
            </a:solidFill>
            <a:ln>
              <a:noFill/>
            </a:ln>
            <a:effectLst/>
          </c:spPr>
          <c:invertIfNegative val="0"/>
          <c:cat>
            <c:strRef>
              <c:f>'rough notes'!$H$468:$L$468</c:f>
              <c:strCache>
                <c:ptCount val="5"/>
                <c:pt idx="0">
                  <c:v>Expected change - Woolworths shoppers</c:v>
                </c:pt>
                <c:pt idx="1">
                  <c:v>Reported change - Woolworths shoppers</c:v>
                </c:pt>
                <c:pt idx="3">
                  <c:v>Expected change - Coles shoppers</c:v>
                </c:pt>
                <c:pt idx="4">
                  <c:v>Reported change - Coles shoppers</c:v>
                </c:pt>
              </c:strCache>
            </c:strRef>
          </c:cat>
          <c:val>
            <c:numRef>
              <c:f>'rough notes'!$H$469:$L$469</c:f>
              <c:numCache>
                <c:formatCode>General</c:formatCode>
                <c:ptCount val="5"/>
                <c:pt idx="1">
                  <c:v>14</c:v>
                </c:pt>
                <c:pt idx="3">
                  <c:v>1</c:v>
                </c:pt>
                <c:pt idx="4">
                  <c:v>18</c:v>
                </c:pt>
              </c:numCache>
            </c:numRef>
          </c:val>
        </c:ser>
        <c:ser>
          <c:idx val="1"/>
          <c:order val="1"/>
          <c:tx>
            <c:strRef>
              <c:f>'rough notes'!$G$470</c:f>
              <c:strCache>
                <c:ptCount val="1"/>
                <c:pt idx="0">
                  <c:v>No change</c:v>
                </c:pt>
              </c:strCache>
            </c:strRef>
          </c:tx>
          <c:spPr>
            <a:solidFill>
              <a:schemeClr val="accent2"/>
            </a:solidFill>
            <a:ln>
              <a:noFill/>
            </a:ln>
            <a:effectLst/>
          </c:spPr>
          <c:invertIfNegative val="0"/>
          <c:cat>
            <c:strRef>
              <c:f>'rough notes'!$H$468:$L$468</c:f>
              <c:strCache>
                <c:ptCount val="5"/>
                <c:pt idx="0">
                  <c:v>Expected change - Woolworths shoppers</c:v>
                </c:pt>
                <c:pt idx="1">
                  <c:v>Reported change - Woolworths shoppers</c:v>
                </c:pt>
                <c:pt idx="3">
                  <c:v>Expected change - Coles shoppers</c:v>
                </c:pt>
                <c:pt idx="4">
                  <c:v>Reported change - Coles shoppers</c:v>
                </c:pt>
              </c:strCache>
            </c:strRef>
          </c:cat>
          <c:val>
            <c:numRef>
              <c:f>'rough notes'!$H$470:$L$470</c:f>
              <c:numCache>
                <c:formatCode>General</c:formatCode>
                <c:ptCount val="5"/>
                <c:pt idx="0">
                  <c:v>34</c:v>
                </c:pt>
                <c:pt idx="1">
                  <c:v>34</c:v>
                </c:pt>
                <c:pt idx="3">
                  <c:v>37</c:v>
                </c:pt>
                <c:pt idx="4">
                  <c:v>23</c:v>
                </c:pt>
              </c:numCache>
            </c:numRef>
          </c:val>
        </c:ser>
        <c:ser>
          <c:idx val="2"/>
          <c:order val="2"/>
          <c:tx>
            <c:strRef>
              <c:f>'rough notes'!$G$471</c:f>
              <c:strCache>
                <c:ptCount val="1"/>
                <c:pt idx="0">
                  <c:v>Down</c:v>
                </c:pt>
              </c:strCache>
            </c:strRef>
          </c:tx>
          <c:spPr>
            <a:solidFill>
              <a:schemeClr val="accent3"/>
            </a:solidFill>
            <a:ln>
              <a:noFill/>
            </a:ln>
            <a:effectLst/>
          </c:spPr>
          <c:invertIfNegative val="0"/>
          <c:cat>
            <c:strRef>
              <c:f>'rough notes'!$H$468:$L$468</c:f>
              <c:strCache>
                <c:ptCount val="5"/>
                <c:pt idx="0">
                  <c:v>Expected change - Woolworths shoppers</c:v>
                </c:pt>
                <c:pt idx="1">
                  <c:v>Reported change - Woolworths shoppers</c:v>
                </c:pt>
                <c:pt idx="3">
                  <c:v>Expected change - Coles shoppers</c:v>
                </c:pt>
                <c:pt idx="4">
                  <c:v>Reported change - Coles shoppers</c:v>
                </c:pt>
              </c:strCache>
            </c:strRef>
          </c:cat>
          <c:val>
            <c:numRef>
              <c:f>'rough notes'!$H$471:$L$471</c:f>
              <c:numCache>
                <c:formatCode>General</c:formatCode>
                <c:ptCount val="5"/>
                <c:pt idx="0">
                  <c:v>24</c:v>
                </c:pt>
                <c:pt idx="1">
                  <c:v>16</c:v>
                </c:pt>
                <c:pt idx="3">
                  <c:v>36</c:v>
                </c:pt>
                <c:pt idx="4">
                  <c:v>6</c:v>
                </c:pt>
              </c:numCache>
            </c:numRef>
          </c:val>
        </c:ser>
        <c:dLbls>
          <c:showLegendKey val="0"/>
          <c:showVal val="0"/>
          <c:showCatName val="0"/>
          <c:showSerName val="0"/>
          <c:showPercent val="0"/>
          <c:showBubbleSize val="0"/>
        </c:dLbls>
        <c:gapWidth val="150"/>
        <c:overlap val="100"/>
        <c:axId val="291291336"/>
        <c:axId val="291291728"/>
      </c:barChart>
      <c:catAx>
        <c:axId val="291291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1291728"/>
        <c:crosses val="autoZero"/>
        <c:auto val="1"/>
        <c:lblAlgn val="ctr"/>
        <c:lblOffset val="100"/>
        <c:noMultiLvlLbl val="0"/>
      </c:catAx>
      <c:valAx>
        <c:axId val="291291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1291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AU" sz="1600" b="1" i="0" baseline="0">
                <a:effectLst/>
              </a:rPr>
              <a:t>Expected and reported CARROTS prices before and after Aldi opening</a:t>
            </a:r>
            <a:endParaRPr lang="en-AU" sz="1600">
              <a:effectLst/>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'rough notes'!$G$474</c:f>
              <c:strCache>
                <c:ptCount val="1"/>
                <c:pt idx="0">
                  <c:v>Up</c:v>
                </c:pt>
              </c:strCache>
            </c:strRef>
          </c:tx>
          <c:spPr>
            <a:solidFill>
              <a:schemeClr val="accent1"/>
            </a:solidFill>
            <a:ln>
              <a:noFill/>
            </a:ln>
            <a:effectLst/>
          </c:spPr>
          <c:invertIfNegative val="0"/>
          <c:cat>
            <c:strRef>
              <c:f>'rough notes'!$H$473:$L$473</c:f>
              <c:strCache>
                <c:ptCount val="5"/>
                <c:pt idx="0">
                  <c:v>Expected change - Woolworths shoppers</c:v>
                </c:pt>
                <c:pt idx="1">
                  <c:v>Reported change - Woolworths shoppers</c:v>
                </c:pt>
                <c:pt idx="3">
                  <c:v>Expected change - Coles shoppers</c:v>
                </c:pt>
                <c:pt idx="4">
                  <c:v>Reported change - Coles shoppers</c:v>
                </c:pt>
              </c:strCache>
            </c:strRef>
          </c:cat>
          <c:val>
            <c:numRef>
              <c:f>'rough notes'!$H$474:$L$474</c:f>
              <c:numCache>
                <c:formatCode>General</c:formatCode>
                <c:ptCount val="5"/>
                <c:pt idx="1">
                  <c:v>4</c:v>
                </c:pt>
                <c:pt idx="4">
                  <c:v>5</c:v>
                </c:pt>
              </c:numCache>
            </c:numRef>
          </c:val>
        </c:ser>
        <c:ser>
          <c:idx val="1"/>
          <c:order val="1"/>
          <c:tx>
            <c:strRef>
              <c:f>'rough notes'!$G$475</c:f>
              <c:strCache>
                <c:ptCount val="1"/>
                <c:pt idx="0">
                  <c:v>No change</c:v>
                </c:pt>
              </c:strCache>
            </c:strRef>
          </c:tx>
          <c:spPr>
            <a:solidFill>
              <a:schemeClr val="accent2"/>
            </a:solidFill>
            <a:ln>
              <a:noFill/>
            </a:ln>
            <a:effectLst/>
          </c:spPr>
          <c:invertIfNegative val="0"/>
          <c:cat>
            <c:strRef>
              <c:f>'rough notes'!$H$473:$L$473</c:f>
              <c:strCache>
                <c:ptCount val="5"/>
                <c:pt idx="0">
                  <c:v>Expected change - Woolworths shoppers</c:v>
                </c:pt>
                <c:pt idx="1">
                  <c:v>Reported change - Woolworths shoppers</c:v>
                </c:pt>
                <c:pt idx="3">
                  <c:v>Expected change - Coles shoppers</c:v>
                </c:pt>
                <c:pt idx="4">
                  <c:v>Reported change - Coles shoppers</c:v>
                </c:pt>
              </c:strCache>
            </c:strRef>
          </c:cat>
          <c:val>
            <c:numRef>
              <c:f>'rough notes'!$H$475:$L$475</c:f>
              <c:numCache>
                <c:formatCode>General</c:formatCode>
                <c:ptCount val="5"/>
                <c:pt idx="0">
                  <c:v>35</c:v>
                </c:pt>
                <c:pt idx="1">
                  <c:v>43</c:v>
                </c:pt>
                <c:pt idx="3">
                  <c:v>34</c:v>
                </c:pt>
                <c:pt idx="4">
                  <c:v>28</c:v>
                </c:pt>
              </c:numCache>
            </c:numRef>
          </c:val>
        </c:ser>
        <c:ser>
          <c:idx val="2"/>
          <c:order val="2"/>
          <c:tx>
            <c:strRef>
              <c:f>'rough notes'!$G$476</c:f>
              <c:strCache>
                <c:ptCount val="1"/>
                <c:pt idx="0">
                  <c:v>Down</c:v>
                </c:pt>
              </c:strCache>
            </c:strRef>
          </c:tx>
          <c:spPr>
            <a:solidFill>
              <a:schemeClr val="accent3"/>
            </a:solidFill>
            <a:ln>
              <a:noFill/>
            </a:ln>
            <a:effectLst/>
          </c:spPr>
          <c:invertIfNegative val="0"/>
          <c:cat>
            <c:strRef>
              <c:f>'rough notes'!$H$473:$L$473</c:f>
              <c:strCache>
                <c:ptCount val="5"/>
                <c:pt idx="0">
                  <c:v>Expected change - Woolworths shoppers</c:v>
                </c:pt>
                <c:pt idx="1">
                  <c:v>Reported change - Woolworths shoppers</c:v>
                </c:pt>
                <c:pt idx="3">
                  <c:v>Expected change - Coles shoppers</c:v>
                </c:pt>
                <c:pt idx="4">
                  <c:v>Reported change - Coles shoppers</c:v>
                </c:pt>
              </c:strCache>
            </c:strRef>
          </c:cat>
          <c:val>
            <c:numRef>
              <c:f>'rough notes'!$H$476:$L$476</c:f>
              <c:numCache>
                <c:formatCode>General</c:formatCode>
                <c:ptCount val="5"/>
                <c:pt idx="0">
                  <c:v>23</c:v>
                </c:pt>
                <c:pt idx="1">
                  <c:v>13</c:v>
                </c:pt>
                <c:pt idx="3">
                  <c:v>40</c:v>
                </c:pt>
                <c:pt idx="4">
                  <c:v>9</c:v>
                </c:pt>
              </c:numCache>
            </c:numRef>
          </c:val>
        </c:ser>
        <c:dLbls>
          <c:showLegendKey val="0"/>
          <c:showVal val="0"/>
          <c:showCatName val="0"/>
          <c:showSerName val="0"/>
          <c:showPercent val="0"/>
          <c:showBubbleSize val="0"/>
        </c:dLbls>
        <c:gapWidth val="150"/>
        <c:overlap val="100"/>
        <c:axId val="291292512"/>
        <c:axId val="291292904"/>
      </c:barChart>
      <c:catAx>
        <c:axId val="291292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1292904"/>
        <c:crosses val="autoZero"/>
        <c:auto val="1"/>
        <c:lblAlgn val="ctr"/>
        <c:lblOffset val="100"/>
        <c:noMultiLvlLbl val="0"/>
      </c:catAx>
      <c:valAx>
        <c:axId val="2912929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1292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'rough notes'!$K$443</c:f>
              <c:strCache>
                <c:ptCount val="1"/>
                <c:pt idx="0">
                  <c:v>Buy a different brand</c:v>
                </c:pt>
              </c:strCache>
            </c:strRef>
          </c:tx>
          <c:spPr>
            <a:solidFill>
              <a:schemeClr val="accent1"/>
            </a:solidFill>
            <a:ln>
              <a:noFill/>
            </a:ln>
            <a:effectLst/>
          </c:spPr>
          <c:invertIfNegative val="0"/>
          <c:cat>
            <c:strRef>
              <c:f>'rough notes'!$L$442:$M$442</c:f>
              <c:strCache>
                <c:ptCount val="2"/>
                <c:pt idx="0">
                  <c:v>Before</c:v>
                </c:pt>
                <c:pt idx="1">
                  <c:v>After</c:v>
                </c:pt>
              </c:strCache>
            </c:strRef>
          </c:cat>
          <c:val>
            <c:numRef>
              <c:f>'rough notes'!$L$443:$M$443</c:f>
              <c:numCache>
                <c:formatCode>General</c:formatCode>
                <c:ptCount val="2"/>
                <c:pt idx="0">
                  <c:v>114</c:v>
                </c:pt>
                <c:pt idx="1">
                  <c:v>146</c:v>
                </c:pt>
              </c:numCache>
            </c:numRef>
          </c:val>
        </c:ser>
        <c:ser>
          <c:idx val="1"/>
          <c:order val="1"/>
          <c:tx>
            <c:strRef>
              <c:f>'rough notes'!$K$444</c:f>
              <c:strCache>
                <c:ptCount val="1"/>
                <c:pt idx="0">
                  <c:v>Go to a different shop to buy the brand</c:v>
                </c:pt>
              </c:strCache>
            </c:strRef>
          </c:tx>
          <c:spPr>
            <a:solidFill>
              <a:schemeClr val="accent2"/>
            </a:solidFill>
            <a:ln>
              <a:noFill/>
            </a:ln>
            <a:effectLst/>
          </c:spPr>
          <c:invertIfNegative val="0"/>
          <c:cat>
            <c:strRef>
              <c:f>'rough notes'!$L$442:$M$442</c:f>
              <c:strCache>
                <c:ptCount val="2"/>
                <c:pt idx="0">
                  <c:v>Before</c:v>
                </c:pt>
                <c:pt idx="1">
                  <c:v>After</c:v>
                </c:pt>
              </c:strCache>
            </c:strRef>
          </c:cat>
          <c:val>
            <c:numRef>
              <c:f>'rough notes'!$L$444:$M$444</c:f>
              <c:numCache>
                <c:formatCode>General</c:formatCode>
                <c:ptCount val="2"/>
                <c:pt idx="0">
                  <c:v>16</c:v>
                </c:pt>
                <c:pt idx="1">
                  <c:v>52</c:v>
                </c:pt>
              </c:numCache>
            </c:numRef>
          </c:val>
        </c:ser>
        <c:ser>
          <c:idx val="2"/>
          <c:order val="2"/>
          <c:tx>
            <c:strRef>
              <c:f>'rough notes'!$K$445</c:f>
              <c:strCache>
                <c:ptCount val="1"/>
                <c:pt idx="0">
                  <c:v>Buy a different product in the same shop</c:v>
                </c:pt>
              </c:strCache>
            </c:strRef>
          </c:tx>
          <c:spPr>
            <a:solidFill>
              <a:schemeClr val="accent3"/>
            </a:solidFill>
            <a:ln>
              <a:noFill/>
            </a:ln>
            <a:effectLst/>
          </c:spPr>
          <c:invertIfNegative val="0"/>
          <c:cat>
            <c:strRef>
              <c:f>'rough notes'!$L$442:$M$442</c:f>
              <c:strCache>
                <c:ptCount val="2"/>
                <c:pt idx="0">
                  <c:v>Before</c:v>
                </c:pt>
                <c:pt idx="1">
                  <c:v>After</c:v>
                </c:pt>
              </c:strCache>
            </c:strRef>
          </c:cat>
          <c:val>
            <c:numRef>
              <c:f>'rough notes'!$L$445:$M$445</c:f>
              <c:numCache>
                <c:formatCode>General</c:formatCode>
                <c:ptCount val="2"/>
                <c:pt idx="0">
                  <c:v>6</c:v>
                </c:pt>
                <c:pt idx="1">
                  <c:v>4</c:v>
                </c:pt>
              </c:numCache>
            </c:numRef>
          </c:val>
        </c:ser>
        <c:ser>
          <c:idx val="3"/>
          <c:order val="3"/>
          <c:tx>
            <c:strRef>
              <c:f>'rough notes'!$K$446</c:f>
              <c:strCache>
                <c:ptCount val="1"/>
                <c:pt idx="0">
                  <c:v>Do not buy, but return later to the same shop to look for the brand</c:v>
                </c:pt>
              </c:strCache>
            </c:strRef>
          </c:tx>
          <c:spPr>
            <a:solidFill>
              <a:schemeClr val="accent4"/>
            </a:solidFill>
            <a:ln>
              <a:noFill/>
            </a:ln>
            <a:effectLst/>
          </c:spPr>
          <c:invertIfNegative val="0"/>
          <c:cat>
            <c:strRef>
              <c:f>'rough notes'!$L$442:$M$442</c:f>
              <c:strCache>
                <c:ptCount val="2"/>
                <c:pt idx="0">
                  <c:v>Before</c:v>
                </c:pt>
                <c:pt idx="1">
                  <c:v>After</c:v>
                </c:pt>
              </c:strCache>
            </c:strRef>
          </c:cat>
          <c:val>
            <c:numRef>
              <c:f>'rough notes'!$L$446:$M$446</c:f>
              <c:numCache>
                <c:formatCode>General</c:formatCode>
                <c:ptCount val="2"/>
                <c:pt idx="0">
                  <c:v>48</c:v>
                </c:pt>
                <c:pt idx="1">
                  <c:v>12</c:v>
                </c:pt>
              </c:numCache>
            </c:numRef>
          </c:val>
        </c:ser>
        <c:ser>
          <c:idx val="4"/>
          <c:order val="4"/>
          <c:tx>
            <c:strRef>
              <c:f>'rough notes'!$K$447</c:f>
              <c:strCache>
                <c:ptCount val="1"/>
                <c:pt idx="0">
                  <c:v>Other</c:v>
                </c:pt>
              </c:strCache>
            </c:strRef>
          </c:tx>
          <c:spPr>
            <a:solidFill>
              <a:schemeClr val="accent5"/>
            </a:solidFill>
            <a:ln>
              <a:noFill/>
            </a:ln>
            <a:effectLst/>
          </c:spPr>
          <c:invertIfNegative val="0"/>
          <c:cat>
            <c:strRef>
              <c:f>'rough notes'!$L$442:$M$442</c:f>
              <c:strCache>
                <c:ptCount val="2"/>
                <c:pt idx="0">
                  <c:v>Before</c:v>
                </c:pt>
                <c:pt idx="1">
                  <c:v>After</c:v>
                </c:pt>
              </c:strCache>
            </c:strRef>
          </c:cat>
          <c:val>
            <c:numRef>
              <c:f>'rough notes'!$L$447:$M$447</c:f>
              <c:numCache>
                <c:formatCode>General</c:formatCode>
                <c:ptCount val="2"/>
                <c:pt idx="0">
                  <c:v>4</c:v>
                </c:pt>
                <c:pt idx="1">
                  <c:v>6</c:v>
                </c:pt>
              </c:numCache>
            </c:numRef>
          </c:val>
        </c:ser>
        <c:dLbls>
          <c:showLegendKey val="0"/>
          <c:showVal val="0"/>
          <c:showCatName val="0"/>
          <c:showSerName val="0"/>
          <c:showPercent val="0"/>
          <c:showBubbleSize val="0"/>
        </c:dLbls>
        <c:gapWidth val="300"/>
        <c:overlap val="100"/>
        <c:serLines>
          <c:spPr>
            <a:ln w="9525" cap="flat" cmpd="sng" algn="ctr">
              <a:solidFill>
                <a:schemeClr val="tx1">
                  <a:lumMod val="35000"/>
                  <a:lumOff val="65000"/>
                </a:schemeClr>
              </a:solidFill>
              <a:round/>
            </a:ln>
            <a:effectLst/>
          </c:spPr>
        </c:serLines>
        <c:axId val="291293688"/>
        <c:axId val="291294080"/>
      </c:barChart>
      <c:catAx>
        <c:axId val="29129368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smtClean="0"/>
                  <a:t>Before and after Aldi opened</a:t>
                </a:r>
                <a:endParaRPr lang="en-A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1294080"/>
        <c:crosses val="autoZero"/>
        <c:auto val="1"/>
        <c:lblAlgn val="ctr"/>
        <c:lblOffset val="100"/>
        <c:noMultiLvlLbl val="0"/>
      </c:catAx>
      <c:valAx>
        <c:axId val="2912940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AU" b="1" dirty="0" smtClean="0"/>
                  <a:t>% of respondents</a:t>
                </a:r>
                <a:endParaRPr lang="en-AU" b="1" dirty="0"/>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129368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AU" b="1"/>
              <a:t>Before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'rough notes'!$J$451</c:f>
              <c:strCache>
                <c:ptCount val="1"/>
                <c:pt idx="0">
                  <c:v>Buy a different brand</c:v>
                </c:pt>
              </c:strCache>
            </c:strRef>
          </c:tx>
          <c:spPr>
            <a:solidFill>
              <a:schemeClr val="accent1"/>
            </a:solidFill>
            <a:ln>
              <a:noFill/>
            </a:ln>
            <a:effectLst/>
          </c:spPr>
          <c:invertIfNegative val="0"/>
          <c:cat>
            <c:strRef>
              <c:f>'rough notes'!$K$450:$N$450</c:f>
              <c:strCache>
                <c:ptCount val="4"/>
                <c:pt idx="0">
                  <c:v>Rural</c:v>
                </c:pt>
                <c:pt idx="1">
                  <c:v>Small town</c:v>
                </c:pt>
                <c:pt idx="2">
                  <c:v>Small City (like Armidale)</c:v>
                </c:pt>
                <c:pt idx="3">
                  <c:v>Large City</c:v>
                </c:pt>
              </c:strCache>
            </c:strRef>
          </c:cat>
          <c:val>
            <c:numRef>
              <c:f>'rough notes'!$K$451:$N$451</c:f>
              <c:numCache>
                <c:formatCode>General</c:formatCode>
                <c:ptCount val="4"/>
                <c:pt idx="0">
                  <c:v>13</c:v>
                </c:pt>
                <c:pt idx="1">
                  <c:v>28</c:v>
                </c:pt>
                <c:pt idx="2">
                  <c:v>13</c:v>
                </c:pt>
                <c:pt idx="3">
                  <c:v>19</c:v>
                </c:pt>
              </c:numCache>
            </c:numRef>
          </c:val>
        </c:ser>
        <c:ser>
          <c:idx val="1"/>
          <c:order val="1"/>
          <c:tx>
            <c:strRef>
              <c:f>'rough notes'!$J$452</c:f>
              <c:strCache>
                <c:ptCount val="1"/>
                <c:pt idx="0">
                  <c:v>Go to a different shop to buy the brand</c:v>
                </c:pt>
              </c:strCache>
            </c:strRef>
          </c:tx>
          <c:spPr>
            <a:solidFill>
              <a:schemeClr val="accent2"/>
            </a:solidFill>
            <a:ln>
              <a:noFill/>
            </a:ln>
            <a:effectLst/>
          </c:spPr>
          <c:invertIfNegative val="0"/>
          <c:cat>
            <c:strRef>
              <c:f>'rough notes'!$K$450:$N$450</c:f>
              <c:strCache>
                <c:ptCount val="4"/>
                <c:pt idx="0">
                  <c:v>Rural</c:v>
                </c:pt>
                <c:pt idx="1">
                  <c:v>Small town</c:v>
                </c:pt>
                <c:pt idx="2">
                  <c:v>Small City (like Armidale)</c:v>
                </c:pt>
                <c:pt idx="3">
                  <c:v>Large City</c:v>
                </c:pt>
              </c:strCache>
            </c:strRef>
          </c:cat>
          <c:val>
            <c:numRef>
              <c:f>'rough notes'!$K$452:$N$452</c:f>
              <c:numCache>
                <c:formatCode>General</c:formatCode>
                <c:ptCount val="4"/>
                <c:pt idx="0">
                  <c:v>1</c:v>
                </c:pt>
                <c:pt idx="1">
                  <c:v>6</c:v>
                </c:pt>
                <c:pt idx="2">
                  <c:v>5</c:v>
                </c:pt>
                <c:pt idx="3">
                  <c:v>4</c:v>
                </c:pt>
              </c:numCache>
            </c:numRef>
          </c:val>
        </c:ser>
        <c:ser>
          <c:idx val="2"/>
          <c:order val="2"/>
          <c:tx>
            <c:strRef>
              <c:f>'rough notes'!$J$453</c:f>
              <c:strCache>
                <c:ptCount val="1"/>
                <c:pt idx="0">
                  <c:v>Do not buy, but return later to the same shop to look for the brand</c:v>
                </c:pt>
              </c:strCache>
            </c:strRef>
          </c:tx>
          <c:spPr>
            <a:solidFill>
              <a:schemeClr val="accent3"/>
            </a:solidFill>
            <a:ln>
              <a:noFill/>
            </a:ln>
            <a:effectLst/>
          </c:spPr>
          <c:invertIfNegative val="0"/>
          <c:cat>
            <c:strRef>
              <c:f>'rough notes'!$K$450:$N$450</c:f>
              <c:strCache>
                <c:ptCount val="4"/>
                <c:pt idx="0">
                  <c:v>Rural</c:v>
                </c:pt>
                <c:pt idx="1">
                  <c:v>Small town</c:v>
                </c:pt>
                <c:pt idx="2">
                  <c:v>Small City (like Armidale)</c:v>
                </c:pt>
                <c:pt idx="3">
                  <c:v>Large City</c:v>
                </c:pt>
              </c:strCache>
            </c:strRef>
          </c:cat>
          <c:val>
            <c:numRef>
              <c:f>'rough notes'!$K$453:$N$453</c:f>
              <c:numCache>
                <c:formatCode>General</c:formatCode>
                <c:ptCount val="4"/>
                <c:pt idx="0">
                  <c:v>1</c:v>
                </c:pt>
                <c:pt idx="1">
                  <c:v>13</c:v>
                </c:pt>
                <c:pt idx="2">
                  <c:v>16</c:v>
                </c:pt>
                <c:pt idx="3">
                  <c:v>11</c:v>
                </c:pt>
              </c:numCache>
            </c:numRef>
          </c:val>
        </c:ser>
        <c:dLbls>
          <c:showLegendKey val="0"/>
          <c:showVal val="0"/>
          <c:showCatName val="0"/>
          <c:showSerName val="0"/>
          <c:showPercent val="0"/>
          <c:showBubbleSize val="0"/>
        </c:dLbls>
        <c:gapWidth val="150"/>
        <c:overlap val="100"/>
        <c:axId val="336661072"/>
        <c:axId val="336661464"/>
      </c:barChart>
      <c:catAx>
        <c:axId val="336661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6661464"/>
        <c:crosses val="autoZero"/>
        <c:auto val="1"/>
        <c:lblAlgn val="ctr"/>
        <c:lblOffset val="100"/>
        <c:noMultiLvlLbl val="0"/>
      </c:catAx>
      <c:valAx>
        <c:axId val="3366614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6661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AU" b="1"/>
              <a:t>After</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'rough notes'!$J$451</c:f>
              <c:strCache>
                <c:ptCount val="1"/>
                <c:pt idx="0">
                  <c:v>Buy a different brand</c:v>
                </c:pt>
              </c:strCache>
            </c:strRef>
          </c:tx>
          <c:spPr>
            <a:solidFill>
              <a:schemeClr val="accent1"/>
            </a:solidFill>
            <a:ln>
              <a:noFill/>
            </a:ln>
            <a:effectLst/>
          </c:spPr>
          <c:invertIfNegative val="0"/>
          <c:cat>
            <c:strRef>
              <c:f>'rough notes'!$P$450:$S$450</c:f>
              <c:strCache>
                <c:ptCount val="4"/>
                <c:pt idx="0">
                  <c:v>Rural</c:v>
                </c:pt>
                <c:pt idx="1">
                  <c:v>Small town</c:v>
                </c:pt>
                <c:pt idx="2">
                  <c:v>Small City (like Armidale)</c:v>
                </c:pt>
                <c:pt idx="3">
                  <c:v>Large City</c:v>
                </c:pt>
              </c:strCache>
            </c:strRef>
          </c:cat>
          <c:val>
            <c:numRef>
              <c:f>'rough notes'!$P$451:$S$451</c:f>
              <c:numCache>
                <c:formatCode>General</c:formatCode>
                <c:ptCount val="4"/>
                <c:pt idx="0">
                  <c:v>30</c:v>
                </c:pt>
                <c:pt idx="1">
                  <c:v>28</c:v>
                </c:pt>
                <c:pt idx="2">
                  <c:v>58</c:v>
                </c:pt>
                <c:pt idx="3">
                  <c:v>30</c:v>
                </c:pt>
              </c:numCache>
            </c:numRef>
          </c:val>
        </c:ser>
        <c:ser>
          <c:idx val="1"/>
          <c:order val="1"/>
          <c:tx>
            <c:strRef>
              <c:f>'rough notes'!$J$452</c:f>
              <c:strCache>
                <c:ptCount val="1"/>
                <c:pt idx="0">
                  <c:v>Go to a different shop to buy the brand</c:v>
                </c:pt>
              </c:strCache>
            </c:strRef>
          </c:tx>
          <c:spPr>
            <a:solidFill>
              <a:schemeClr val="accent2"/>
            </a:solidFill>
            <a:ln>
              <a:noFill/>
            </a:ln>
            <a:effectLst/>
          </c:spPr>
          <c:invertIfNegative val="0"/>
          <c:cat>
            <c:strRef>
              <c:f>'rough notes'!$P$450:$S$450</c:f>
              <c:strCache>
                <c:ptCount val="4"/>
                <c:pt idx="0">
                  <c:v>Rural</c:v>
                </c:pt>
                <c:pt idx="1">
                  <c:v>Small town</c:v>
                </c:pt>
                <c:pt idx="2">
                  <c:v>Small City (like Armidale)</c:v>
                </c:pt>
                <c:pt idx="3">
                  <c:v>Large City</c:v>
                </c:pt>
              </c:strCache>
            </c:strRef>
          </c:cat>
          <c:val>
            <c:numRef>
              <c:f>'rough notes'!$P$452:$S$452</c:f>
              <c:numCache>
                <c:formatCode>General</c:formatCode>
                <c:ptCount val="4"/>
                <c:pt idx="0">
                  <c:v>11</c:v>
                </c:pt>
                <c:pt idx="1">
                  <c:v>11</c:v>
                </c:pt>
                <c:pt idx="2">
                  <c:v>20</c:v>
                </c:pt>
                <c:pt idx="3">
                  <c:v>10</c:v>
                </c:pt>
              </c:numCache>
            </c:numRef>
          </c:val>
        </c:ser>
        <c:ser>
          <c:idx val="2"/>
          <c:order val="2"/>
          <c:tx>
            <c:strRef>
              <c:f>'rough notes'!$J$453</c:f>
              <c:strCache>
                <c:ptCount val="1"/>
                <c:pt idx="0">
                  <c:v>Do not buy, but return later to the same shop to look for the brand</c:v>
                </c:pt>
              </c:strCache>
            </c:strRef>
          </c:tx>
          <c:spPr>
            <a:solidFill>
              <a:schemeClr val="accent3"/>
            </a:solidFill>
            <a:ln>
              <a:noFill/>
            </a:ln>
            <a:effectLst/>
          </c:spPr>
          <c:invertIfNegative val="0"/>
          <c:cat>
            <c:strRef>
              <c:f>'rough notes'!$P$450:$S$450</c:f>
              <c:strCache>
                <c:ptCount val="4"/>
                <c:pt idx="0">
                  <c:v>Rural</c:v>
                </c:pt>
                <c:pt idx="1">
                  <c:v>Small town</c:v>
                </c:pt>
                <c:pt idx="2">
                  <c:v>Small City (like Armidale)</c:v>
                </c:pt>
                <c:pt idx="3">
                  <c:v>Large City</c:v>
                </c:pt>
              </c:strCache>
            </c:strRef>
          </c:cat>
          <c:val>
            <c:numRef>
              <c:f>'rough notes'!$P$453:$S$453</c:f>
              <c:numCache>
                <c:formatCode>General</c:formatCode>
                <c:ptCount val="4"/>
                <c:pt idx="0">
                  <c:v>5</c:v>
                </c:pt>
                <c:pt idx="1">
                  <c:v>1</c:v>
                </c:pt>
                <c:pt idx="2">
                  <c:v>4</c:v>
                </c:pt>
                <c:pt idx="3">
                  <c:v>2</c:v>
                </c:pt>
              </c:numCache>
            </c:numRef>
          </c:val>
        </c:ser>
        <c:dLbls>
          <c:showLegendKey val="0"/>
          <c:showVal val="0"/>
          <c:showCatName val="0"/>
          <c:showSerName val="0"/>
          <c:showPercent val="0"/>
          <c:showBubbleSize val="0"/>
        </c:dLbls>
        <c:gapWidth val="150"/>
        <c:overlap val="100"/>
        <c:axId val="336662248"/>
        <c:axId val="336662640"/>
      </c:barChart>
      <c:catAx>
        <c:axId val="336662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6662640"/>
        <c:crosses val="autoZero"/>
        <c:auto val="1"/>
        <c:lblAlgn val="ctr"/>
        <c:lblOffset val="100"/>
        <c:noMultiLvlLbl val="0"/>
      </c:catAx>
      <c:valAx>
        <c:axId val="3366626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6662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Analyses_Compare!$Q$49</c:f>
              <c:strCache>
                <c:ptCount val="1"/>
                <c:pt idx="0">
                  <c:v>Good</c:v>
                </c:pt>
              </c:strCache>
            </c:strRef>
          </c:tx>
          <c:spPr>
            <a:solidFill>
              <a:schemeClr val="accent1"/>
            </a:solidFill>
            <a:ln>
              <a:noFill/>
            </a:ln>
            <a:effectLst/>
          </c:spPr>
          <c:invertIfNegative val="0"/>
          <c:cat>
            <c:strRef>
              <c:f>Analyses_Compare!$R$48:$S$48</c:f>
              <c:strCache>
                <c:ptCount val="2"/>
                <c:pt idx="0">
                  <c:v>Before</c:v>
                </c:pt>
                <c:pt idx="1">
                  <c:v>After</c:v>
                </c:pt>
              </c:strCache>
            </c:strRef>
          </c:cat>
          <c:val>
            <c:numRef>
              <c:f>Analyses_Compare!$R$49:$S$49</c:f>
              <c:numCache>
                <c:formatCode>0%</c:formatCode>
                <c:ptCount val="2"/>
                <c:pt idx="0">
                  <c:v>0.60846560846560849</c:v>
                </c:pt>
                <c:pt idx="1">
                  <c:v>0.71689497716894979</c:v>
                </c:pt>
              </c:numCache>
            </c:numRef>
          </c:val>
        </c:ser>
        <c:ser>
          <c:idx val="1"/>
          <c:order val="1"/>
          <c:tx>
            <c:strRef>
              <c:f>Analyses_Compare!$Q$50</c:f>
              <c:strCache>
                <c:ptCount val="1"/>
                <c:pt idx="0">
                  <c:v>Bad</c:v>
                </c:pt>
              </c:strCache>
            </c:strRef>
          </c:tx>
          <c:spPr>
            <a:solidFill>
              <a:schemeClr val="accent2"/>
            </a:solidFill>
            <a:ln>
              <a:noFill/>
            </a:ln>
            <a:effectLst/>
          </c:spPr>
          <c:invertIfNegative val="0"/>
          <c:cat>
            <c:strRef>
              <c:f>Analyses_Compare!$R$48:$S$48</c:f>
              <c:strCache>
                <c:ptCount val="2"/>
                <c:pt idx="0">
                  <c:v>Before</c:v>
                </c:pt>
                <c:pt idx="1">
                  <c:v>After</c:v>
                </c:pt>
              </c:strCache>
            </c:strRef>
          </c:cat>
          <c:val>
            <c:numRef>
              <c:f>Analyses_Compare!$R$50:$S$50</c:f>
              <c:numCache>
                <c:formatCode>0%</c:formatCode>
                <c:ptCount val="2"/>
                <c:pt idx="0">
                  <c:v>0.1111111111111111</c:v>
                </c:pt>
                <c:pt idx="1">
                  <c:v>2.2831050228310501E-2</c:v>
                </c:pt>
              </c:numCache>
            </c:numRef>
          </c:val>
        </c:ser>
        <c:ser>
          <c:idx val="2"/>
          <c:order val="2"/>
          <c:tx>
            <c:strRef>
              <c:f>Analyses_Compare!$Q$51</c:f>
              <c:strCache>
                <c:ptCount val="1"/>
                <c:pt idx="0">
                  <c:v>Neither</c:v>
                </c:pt>
              </c:strCache>
            </c:strRef>
          </c:tx>
          <c:spPr>
            <a:solidFill>
              <a:schemeClr val="accent3"/>
            </a:solidFill>
            <a:ln>
              <a:noFill/>
            </a:ln>
            <a:effectLst/>
          </c:spPr>
          <c:invertIfNegative val="0"/>
          <c:cat>
            <c:strRef>
              <c:f>Analyses_Compare!$R$48:$S$48</c:f>
              <c:strCache>
                <c:ptCount val="2"/>
                <c:pt idx="0">
                  <c:v>Before</c:v>
                </c:pt>
                <c:pt idx="1">
                  <c:v>After</c:v>
                </c:pt>
              </c:strCache>
            </c:strRef>
          </c:cat>
          <c:val>
            <c:numRef>
              <c:f>Analyses_Compare!$R$51:$S$51</c:f>
              <c:numCache>
                <c:formatCode>0%</c:formatCode>
                <c:ptCount val="2"/>
                <c:pt idx="0">
                  <c:v>0.28042328042328041</c:v>
                </c:pt>
                <c:pt idx="1">
                  <c:v>0.26027397260273971</c:v>
                </c:pt>
              </c:numCache>
            </c:numRef>
          </c:val>
        </c:ser>
        <c:dLbls>
          <c:showLegendKey val="0"/>
          <c:showVal val="0"/>
          <c:showCatName val="0"/>
          <c:showSerName val="0"/>
          <c:showPercent val="0"/>
          <c:showBubbleSize val="0"/>
        </c:dLbls>
        <c:gapWidth val="150"/>
        <c:overlap val="100"/>
        <c:axId val="336663424"/>
        <c:axId val="336663816"/>
      </c:barChart>
      <c:catAx>
        <c:axId val="336663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6663816"/>
        <c:crosses val="autoZero"/>
        <c:auto val="1"/>
        <c:lblAlgn val="ctr"/>
        <c:lblOffset val="100"/>
        <c:noMultiLvlLbl val="0"/>
      </c:catAx>
      <c:valAx>
        <c:axId val="3366638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6663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'rough notes'!$R$2</c:f>
              <c:strCache>
                <c:ptCount val="1"/>
                <c:pt idx="0">
                  <c:v>Yes</c:v>
                </c:pt>
              </c:strCache>
            </c:strRef>
          </c:tx>
          <c:spPr>
            <a:solidFill>
              <a:schemeClr val="accent1"/>
            </a:solidFill>
            <a:ln>
              <a:noFill/>
            </a:ln>
            <a:effectLst/>
          </c:spPr>
          <c:invertIfNegative val="0"/>
          <c:cat>
            <c:strRef>
              <c:f>'rough notes'!$S$1:$T$1</c:f>
              <c:strCache>
                <c:ptCount val="2"/>
                <c:pt idx="0">
                  <c:v>Before</c:v>
                </c:pt>
                <c:pt idx="1">
                  <c:v>After</c:v>
                </c:pt>
              </c:strCache>
            </c:strRef>
          </c:cat>
          <c:val>
            <c:numRef>
              <c:f>'rough notes'!$S$2:$T$2</c:f>
              <c:numCache>
                <c:formatCode>0%</c:formatCode>
                <c:ptCount val="2"/>
                <c:pt idx="0">
                  <c:v>0.23783783783783785</c:v>
                </c:pt>
                <c:pt idx="1">
                  <c:v>0.36363636363636365</c:v>
                </c:pt>
              </c:numCache>
            </c:numRef>
          </c:val>
        </c:ser>
        <c:ser>
          <c:idx val="1"/>
          <c:order val="1"/>
          <c:tx>
            <c:strRef>
              <c:f>'rough notes'!$R$3</c:f>
              <c:strCache>
                <c:ptCount val="1"/>
                <c:pt idx="0">
                  <c:v>Maybe / have not yet but would consider it</c:v>
                </c:pt>
              </c:strCache>
            </c:strRef>
          </c:tx>
          <c:spPr>
            <a:solidFill>
              <a:schemeClr val="accent2"/>
            </a:solidFill>
            <a:ln>
              <a:noFill/>
            </a:ln>
            <a:effectLst/>
          </c:spPr>
          <c:invertIfNegative val="0"/>
          <c:cat>
            <c:strRef>
              <c:f>'rough notes'!$S$1:$T$1</c:f>
              <c:strCache>
                <c:ptCount val="2"/>
                <c:pt idx="0">
                  <c:v>Before</c:v>
                </c:pt>
                <c:pt idx="1">
                  <c:v>After</c:v>
                </c:pt>
              </c:strCache>
            </c:strRef>
          </c:cat>
          <c:val>
            <c:numRef>
              <c:f>'rough notes'!$S$3:$T$3</c:f>
              <c:numCache>
                <c:formatCode>0%</c:formatCode>
                <c:ptCount val="2"/>
                <c:pt idx="0">
                  <c:v>0.33513513513513515</c:v>
                </c:pt>
                <c:pt idx="1">
                  <c:v>0.20909090909090908</c:v>
                </c:pt>
              </c:numCache>
            </c:numRef>
          </c:val>
        </c:ser>
        <c:ser>
          <c:idx val="2"/>
          <c:order val="2"/>
          <c:tx>
            <c:strRef>
              <c:f>'rough notes'!$R$4</c:f>
              <c:strCache>
                <c:ptCount val="1"/>
                <c:pt idx="0">
                  <c:v>No</c:v>
                </c:pt>
              </c:strCache>
            </c:strRef>
          </c:tx>
          <c:spPr>
            <a:solidFill>
              <a:schemeClr val="accent3"/>
            </a:solidFill>
            <a:ln>
              <a:noFill/>
            </a:ln>
            <a:effectLst/>
          </c:spPr>
          <c:invertIfNegative val="0"/>
          <c:cat>
            <c:strRef>
              <c:f>'rough notes'!$S$1:$T$1</c:f>
              <c:strCache>
                <c:ptCount val="2"/>
                <c:pt idx="0">
                  <c:v>Before</c:v>
                </c:pt>
                <c:pt idx="1">
                  <c:v>After</c:v>
                </c:pt>
              </c:strCache>
            </c:strRef>
          </c:cat>
          <c:val>
            <c:numRef>
              <c:f>'rough notes'!$S$4:$T$4</c:f>
              <c:numCache>
                <c:formatCode>0%</c:formatCode>
                <c:ptCount val="2"/>
                <c:pt idx="0">
                  <c:v>0.23243243243243245</c:v>
                </c:pt>
                <c:pt idx="1">
                  <c:v>0.42272727272727273</c:v>
                </c:pt>
              </c:numCache>
            </c:numRef>
          </c:val>
        </c:ser>
        <c:ser>
          <c:idx val="3"/>
          <c:order val="3"/>
          <c:tx>
            <c:strRef>
              <c:f>'rough notes'!$R$5</c:f>
              <c:strCache>
                <c:ptCount val="1"/>
                <c:pt idx="0">
                  <c:v>Don't know</c:v>
                </c:pt>
              </c:strCache>
            </c:strRef>
          </c:tx>
          <c:spPr>
            <a:solidFill>
              <a:schemeClr val="accent4"/>
            </a:solidFill>
            <a:ln>
              <a:noFill/>
            </a:ln>
            <a:effectLst/>
          </c:spPr>
          <c:invertIfNegative val="0"/>
          <c:cat>
            <c:strRef>
              <c:f>'rough notes'!$S$1:$T$1</c:f>
              <c:strCache>
                <c:ptCount val="2"/>
                <c:pt idx="0">
                  <c:v>Before</c:v>
                </c:pt>
                <c:pt idx="1">
                  <c:v>After</c:v>
                </c:pt>
              </c:strCache>
            </c:strRef>
          </c:cat>
          <c:val>
            <c:numRef>
              <c:f>'rough notes'!$S$5:$T$5</c:f>
              <c:numCache>
                <c:formatCode>0%</c:formatCode>
                <c:ptCount val="2"/>
                <c:pt idx="0">
                  <c:v>0.19459459459459461</c:v>
                </c:pt>
                <c:pt idx="1">
                  <c:v>4.5454545454545452E-3</c:v>
                </c:pt>
              </c:numCache>
            </c:numRef>
          </c:val>
        </c:ser>
        <c:dLbls>
          <c:showLegendKey val="0"/>
          <c:showVal val="0"/>
          <c:showCatName val="0"/>
          <c:showSerName val="0"/>
          <c:showPercent val="0"/>
          <c:showBubbleSize val="0"/>
        </c:dLbls>
        <c:gapWidth val="150"/>
        <c:overlap val="100"/>
        <c:axId val="336664600"/>
        <c:axId val="337249368"/>
      </c:barChart>
      <c:catAx>
        <c:axId val="336664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7249368"/>
        <c:crosses val="autoZero"/>
        <c:auto val="1"/>
        <c:lblAlgn val="ctr"/>
        <c:lblOffset val="100"/>
        <c:noMultiLvlLbl val="0"/>
      </c:catAx>
      <c:valAx>
        <c:axId val="3372493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6664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5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0.21648</cdr:x>
      <cdr:y>0.79596</cdr:y>
    </cdr:from>
    <cdr:to>
      <cdr:x>0.77671</cdr:x>
      <cdr:y>1</cdr:y>
    </cdr:to>
    <cdr:sp macro="" textlink="">
      <cdr:nvSpPr>
        <cdr:cNvPr id="2" name="TextBox 1"/>
        <cdr:cNvSpPr txBox="1"/>
      </cdr:nvSpPr>
      <cdr:spPr>
        <a:xfrm xmlns:a="http://schemas.openxmlformats.org/drawingml/2006/main">
          <a:off x="717053" y="2111388"/>
          <a:ext cx="1855688" cy="54124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endParaRPr lang="en-AU" sz="1100" i="1">
            <a:effectLst/>
            <a:latin typeface="+mn-lt"/>
            <a:ea typeface="+mn-ea"/>
            <a:cs typeface="+mn-cs"/>
          </a:endParaRP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endParaRPr lang="en-AU" sz="1100" i="1">
            <a:effectLst/>
            <a:latin typeface="+mn-lt"/>
            <a:ea typeface="+mn-ea"/>
            <a:cs typeface="+mn-cs"/>
          </a:endParaRP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endParaRPr lang="en-AU" sz="1100" i="1">
            <a:effectLst/>
            <a:latin typeface="+mn-lt"/>
            <a:ea typeface="+mn-ea"/>
            <a:cs typeface="+mn-cs"/>
          </a:endParaRP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AU" sz="1100" i="1">
              <a:effectLst/>
              <a:latin typeface="+mn-lt"/>
              <a:ea typeface="+mn-ea"/>
              <a:cs typeface="+mn-cs"/>
            </a:rPr>
            <a:t>Source: UNE Business School Centre for Agribusiness Survey of Retail Shoppers</a:t>
          </a:r>
          <a:endParaRPr lang="en-AU" sz="1100">
            <a:effectLst/>
            <a:latin typeface="+mn-lt"/>
            <a:ea typeface="+mn-ea"/>
            <a:cs typeface="+mn-cs"/>
          </a:endParaRPr>
        </a:p>
        <a:p xmlns:a="http://schemas.openxmlformats.org/drawingml/2006/main">
          <a:endParaRPr lang="en-AU"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841" cy="497524"/>
          </a:xfrm>
          <a:prstGeom prst="rect">
            <a:avLst/>
          </a:prstGeom>
        </p:spPr>
        <p:txBody>
          <a:bodyPr vert="horz" lIns="91550" tIns="45775" rIns="91550" bIns="45775" rtlCol="0"/>
          <a:lstStyle>
            <a:lvl1pPr algn="l">
              <a:defRPr sz="1200"/>
            </a:lvl1pPr>
          </a:lstStyle>
          <a:p>
            <a:pPr>
              <a:defRPr/>
            </a:pPr>
            <a:endParaRPr lang="en-AU"/>
          </a:p>
        </p:txBody>
      </p:sp>
      <p:sp>
        <p:nvSpPr>
          <p:cNvPr id="3" name="Date Placeholder 2"/>
          <p:cNvSpPr>
            <a:spLocks noGrp="1"/>
          </p:cNvSpPr>
          <p:nvPr>
            <p:ph type="dt" sz="quarter" idx="1"/>
          </p:nvPr>
        </p:nvSpPr>
        <p:spPr>
          <a:xfrm>
            <a:off x="3854183" y="0"/>
            <a:ext cx="2949841" cy="497524"/>
          </a:xfrm>
          <a:prstGeom prst="rect">
            <a:avLst/>
          </a:prstGeom>
        </p:spPr>
        <p:txBody>
          <a:bodyPr vert="horz" lIns="91550" tIns="45775" rIns="91550" bIns="45775" rtlCol="0"/>
          <a:lstStyle>
            <a:lvl1pPr algn="r">
              <a:defRPr sz="1200"/>
            </a:lvl1pPr>
          </a:lstStyle>
          <a:p>
            <a:pPr>
              <a:defRPr/>
            </a:pPr>
            <a:fld id="{47859383-277C-432F-ABC4-468475D848C6}" type="datetimeFigureOut">
              <a:rPr lang="en-AU"/>
              <a:pPr>
                <a:defRPr/>
              </a:pPr>
              <a:t>21/03/2017</a:t>
            </a:fld>
            <a:endParaRPr lang="en-AU"/>
          </a:p>
        </p:txBody>
      </p:sp>
      <p:sp>
        <p:nvSpPr>
          <p:cNvPr id="4" name="Footer Placeholder 3"/>
          <p:cNvSpPr>
            <a:spLocks noGrp="1"/>
          </p:cNvSpPr>
          <p:nvPr>
            <p:ph type="ftr" sz="quarter" idx="2"/>
          </p:nvPr>
        </p:nvSpPr>
        <p:spPr>
          <a:xfrm>
            <a:off x="0" y="9440226"/>
            <a:ext cx="2949841" cy="497523"/>
          </a:xfrm>
          <a:prstGeom prst="rect">
            <a:avLst/>
          </a:prstGeom>
        </p:spPr>
        <p:txBody>
          <a:bodyPr vert="horz" lIns="91550" tIns="45775" rIns="91550" bIns="45775" rtlCol="0" anchor="b"/>
          <a:lstStyle>
            <a:lvl1pPr algn="l">
              <a:defRPr sz="1200"/>
            </a:lvl1pPr>
          </a:lstStyle>
          <a:p>
            <a:pPr>
              <a:defRPr/>
            </a:pPr>
            <a:endParaRPr lang="en-AU"/>
          </a:p>
        </p:txBody>
      </p:sp>
      <p:sp>
        <p:nvSpPr>
          <p:cNvPr id="5" name="Slide Number Placeholder 4"/>
          <p:cNvSpPr>
            <a:spLocks noGrp="1"/>
          </p:cNvSpPr>
          <p:nvPr>
            <p:ph type="sldNum" sz="quarter" idx="3"/>
          </p:nvPr>
        </p:nvSpPr>
        <p:spPr>
          <a:xfrm>
            <a:off x="3854183" y="9440226"/>
            <a:ext cx="2949841" cy="497523"/>
          </a:xfrm>
          <a:prstGeom prst="rect">
            <a:avLst/>
          </a:prstGeom>
        </p:spPr>
        <p:txBody>
          <a:bodyPr vert="horz" lIns="91550" tIns="45775" rIns="91550" bIns="45775" rtlCol="0" anchor="b"/>
          <a:lstStyle>
            <a:lvl1pPr algn="r">
              <a:defRPr sz="1200"/>
            </a:lvl1pPr>
          </a:lstStyle>
          <a:p>
            <a:pPr>
              <a:defRPr/>
            </a:pPr>
            <a:fld id="{DFBD1595-22FB-485B-9F54-F940D686308B}" type="slidenum">
              <a:rPr lang="en-AU"/>
              <a:pPr>
                <a:defRPr/>
              </a:pPr>
              <a:t>‹#›</a:t>
            </a:fld>
            <a:endParaRPr lang="en-AU"/>
          </a:p>
        </p:txBody>
      </p:sp>
    </p:spTree>
    <p:extLst>
      <p:ext uri="{BB962C8B-B14F-4D97-AF65-F5344CB8AC3E}">
        <p14:creationId xmlns:p14="http://schemas.microsoft.com/office/powerpoint/2010/main" val="1342937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49841" cy="497524"/>
          </a:xfrm>
          <a:prstGeom prst="rect">
            <a:avLst/>
          </a:prstGeom>
          <a:noFill/>
          <a:ln w="9525">
            <a:noFill/>
            <a:miter lim="800000"/>
            <a:headEnd/>
            <a:tailEnd/>
          </a:ln>
          <a:effectLst/>
        </p:spPr>
        <p:txBody>
          <a:bodyPr vert="horz" wrap="square" lIns="91550" tIns="45775" rIns="91550" bIns="45775" numCol="1" anchor="t" anchorCtr="0" compatLnSpc="1">
            <a:prstTxWarp prst="textNoShape">
              <a:avLst/>
            </a:prstTxWarp>
          </a:bodyPr>
          <a:lstStyle>
            <a:lvl1pPr>
              <a:defRPr sz="1200"/>
            </a:lvl1pPr>
          </a:lstStyle>
          <a:p>
            <a:pPr>
              <a:defRPr/>
            </a:pPr>
            <a:endParaRPr lang="en-US"/>
          </a:p>
        </p:txBody>
      </p:sp>
      <p:sp>
        <p:nvSpPr>
          <p:cNvPr id="60419" name="Rectangle 3"/>
          <p:cNvSpPr>
            <a:spLocks noGrp="1" noChangeArrowheads="1"/>
          </p:cNvSpPr>
          <p:nvPr>
            <p:ph type="dt" idx="1"/>
          </p:nvPr>
        </p:nvSpPr>
        <p:spPr bwMode="auto">
          <a:xfrm>
            <a:off x="3854183" y="0"/>
            <a:ext cx="2949841" cy="497524"/>
          </a:xfrm>
          <a:prstGeom prst="rect">
            <a:avLst/>
          </a:prstGeom>
          <a:noFill/>
          <a:ln w="9525">
            <a:noFill/>
            <a:miter lim="800000"/>
            <a:headEnd/>
            <a:tailEnd/>
          </a:ln>
          <a:effectLst/>
        </p:spPr>
        <p:txBody>
          <a:bodyPr vert="horz" wrap="square" lIns="91550" tIns="45775" rIns="91550" bIns="45775" numCol="1" anchor="t" anchorCtr="0" compatLnSpc="1">
            <a:prstTxWarp prst="textNoShape">
              <a:avLst/>
            </a:prstTxWarp>
          </a:bodyPr>
          <a:lstStyle>
            <a:lvl1pPr algn="r">
              <a:defRPr sz="1200"/>
            </a:lvl1pPr>
          </a:lstStyle>
          <a:p>
            <a:pPr>
              <a:defRPr/>
            </a:pPr>
            <a:endParaRPr lang="en-US"/>
          </a:p>
        </p:txBody>
      </p:sp>
      <p:sp>
        <p:nvSpPr>
          <p:cNvPr id="33796" name="Rectangle 4"/>
          <p:cNvSpPr>
            <a:spLocks noGrp="1" noRot="1" noChangeAspect="1" noChangeArrowheads="1" noTextEdit="1"/>
          </p:cNvSpPr>
          <p:nvPr>
            <p:ph type="sldImg" idx="2"/>
          </p:nvPr>
        </p:nvSpPr>
        <p:spPr bwMode="auto">
          <a:xfrm>
            <a:off x="919163" y="746125"/>
            <a:ext cx="4967287" cy="3727450"/>
          </a:xfrm>
          <a:prstGeom prst="rect">
            <a:avLst/>
          </a:prstGeom>
          <a:noFill/>
          <a:ln w="9525">
            <a:solidFill>
              <a:srgbClr val="000000"/>
            </a:solidFill>
            <a:miter lim="800000"/>
            <a:headEnd/>
            <a:tailEnd/>
          </a:ln>
        </p:spPr>
      </p:sp>
      <p:sp>
        <p:nvSpPr>
          <p:cNvPr id="60421" name="Rectangle 5"/>
          <p:cNvSpPr>
            <a:spLocks noGrp="1" noChangeArrowheads="1"/>
          </p:cNvSpPr>
          <p:nvPr>
            <p:ph type="body" sz="quarter" idx="3"/>
          </p:nvPr>
        </p:nvSpPr>
        <p:spPr bwMode="auto">
          <a:xfrm>
            <a:off x="680244" y="4720908"/>
            <a:ext cx="5445126" cy="4472940"/>
          </a:xfrm>
          <a:prstGeom prst="rect">
            <a:avLst/>
          </a:prstGeom>
          <a:noFill/>
          <a:ln w="9525">
            <a:noFill/>
            <a:miter lim="800000"/>
            <a:headEnd/>
            <a:tailEnd/>
          </a:ln>
          <a:effectLst/>
        </p:spPr>
        <p:txBody>
          <a:bodyPr vert="horz" wrap="square" lIns="91550" tIns="45775" rIns="91550" bIns="45775" numCol="1" anchor="t" anchorCtr="0" compatLnSpc="1">
            <a:prstTxWarp prst="textNoShape">
              <a:avLst/>
            </a:prstTxWarp>
          </a:bodyPr>
          <a:lstStyle/>
          <a:p>
            <a:pPr lvl="0"/>
            <a:r>
              <a:rPr lang="en-US" noProof="0" smtClean="0"/>
              <a:t>Haga clic para modificar el estilo de texto del patrón</a:t>
            </a:r>
          </a:p>
          <a:p>
            <a:pPr lvl="1"/>
            <a:r>
              <a:rPr lang="en-US" noProof="0" smtClean="0"/>
              <a:t>Segundo nivel</a:t>
            </a:r>
          </a:p>
          <a:p>
            <a:pPr lvl="2"/>
            <a:r>
              <a:rPr lang="en-US" noProof="0" smtClean="0"/>
              <a:t>Tercer nivel</a:t>
            </a:r>
          </a:p>
          <a:p>
            <a:pPr lvl="3"/>
            <a:r>
              <a:rPr lang="en-US" noProof="0" smtClean="0"/>
              <a:t>Cuarto nivel</a:t>
            </a:r>
          </a:p>
          <a:p>
            <a:pPr lvl="4"/>
            <a:r>
              <a:rPr lang="en-US" noProof="0" smtClean="0"/>
              <a:t>Quinto nivel</a:t>
            </a:r>
          </a:p>
        </p:txBody>
      </p:sp>
      <p:sp>
        <p:nvSpPr>
          <p:cNvPr id="60422" name="Rectangle 6"/>
          <p:cNvSpPr>
            <a:spLocks noGrp="1" noChangeArrowheads="1"/>
          </p:cNvSpPr>
          <p:nvPr>
            <p:ph type="ftr" sz="quarter" idx="4"/>
          </p:nvPr>
        </p:nvSpPr>
        <p:spPr bwMode="auto">
          <a:xfrm>
            <a:off x="0" y="9440226"/>
            <a:ext cx="2949841" cy="497523"/>
          </a:xfrm>
          <a:prstGeom prst="rect">
            <a:avLst/>
          </a:prstGeom>
          <a:noFill/>
          <a:ln w="9525">
            <a:noFill/>
            <a:miter lim="800000"/>
            <a:headEnd/>
            <a:tailEnd/>
          </a:ln>
          <a:effectLst/>
        </p:spPr>
        <p:txBody>
          <a:bodyPr vert="horz" wrap="square" lIns="91550" tIns="45775" rIns="91550" bIns="45775" numCol="1" anchor="b" anchorCtr="0" compatLnSpc="1">
            <a:prstTxWarp prst="textNoShape">
              <a:avLst/>
            </a:prstTxWarp>
          </a:bodyPr>
          <a:lstStyle>
            <a:lvl1pPr>
              <a:defRPr sz="1200"/>
            </a:lvl1pPr>
          </a:lstStyle>
          <a:p>
            <a:pPr>
              <a:defRPr/>
            </a:pPr>
            <a:endParaRPr lang="en-US"/>
          </a:p>
        </p:txBody>
      </p:sp>
      <p:sp>
        <p:nvSpPr>
          <p:cNvPr id="60423" name="Rectangle 7"/>
          <p:cNvSpPr>
            <a:spLocks noGrp="1" noChangeArrowheads="1"/>
          </p:cNvSpPr>
          <p:nvPr>
            <p:ph type="sldNum" sz="quarter" idx="5"/>
          </p:nvPr>
        </p:nvSpPr>
        <p:spPr bwMode="auto">
          <a:xfrm>
            <a:off x="3854183" y="9440226"/>
            <a:ext cx="2949841" cy="497523"/>
          </a:xfrm>
          <a:prstGeom prst="rect">
            <a:avLst/>
          </a:prstGeom>
          <a:noFill/>
          <a:ln w="9525">
            <a:noFill/>
            <a:miter lim="800000"/>
            <a:headEnd/>
            <a:tailEnd/>
          </a:ln>
          <a:effectLst/>
        </p:spPr>
        <p:txBody>
          <a:bodyPr vert="horz" wrap="square" lIns="91550" tIns="45775" rIns="91550" bIns="45775" numCol="1" anchor="b" anchorCtr="0" compatLnSpc="1">
            <a:prstTxWarp prst="textNoShape">
              <a:avLst/>
            </a:prstTxWarp>
          </a:bodyPr>
          <a:lstStyle>
            <a:lvl1pPr algn="r">
              <a:defRPr sz="1200"/>
            </a:lvl1pPr>
          </a:lstStyle>
          <a:p>
            <a:pPr>
              <a:defRPr/>
            </a:pPr>
            <a:fld id="{F534FDA4-B127-4D64-83D8-F4FD568A42D9}" type="slidenum">
              <a:rPr lang="en-US"/>
              <a:pPr>
                <a:defRPr/>
              </a:pPr>
              <a:t>‹#›</a:t>
            </a:fld>
            <a:endParaRPr lang="en-US"/>
          </a:p>
        </p:txBody>
      </p:sp>
    </p:spTree>
    <p:extLst>
      <p:ext uri="{BB962C8B-B14F-4D97-AF65-F5344CB8AC3E}">
        <p14:creationId xmlns:p14="http://schemas.microsoft.com/office/powerpoint/2010/main" val="33808337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was an opportunity not to be</a:t>
            </a:r>
            <a:r>
              <a:rPr lang="en-AU" baseline="0" dirty="0" smtClean="0"/>
              <a:t> missed: a supermarket entry in the presence of Coles and Woolworths, and IGA.</a:t>
            </a:r>
          </a:p>
        </p:txBody>
      </p:sp>
      <p:sp>
        <p:nvSpPr>
          <p:cNvPr id="4" name="Slide Number Placeholder 3"/>
          <p:cNvSpPr>
            <a:spLocks noGrp="1"/>
          </p:cNvSpPr>
          <p:nvPr>
            <p:ph type="sldNum" sz="quarter" idx="10"/>
          </p:nvPr>
        </p:nvSpPr>
        <p:spPr/>
        <p:txBody>
          <a:bodyPr/>
          <a:lstStyle/>
          <a:p>
            <a:pPr>
              <a:defRPr/>
            </a:pPr>
            <a:fld id="{F534FDA4-B127-4D64-83D8-F4FD568A42D9}" type="slidenum">
              <a:rPr lang="en-US" smtClean="0"/>
              <a:pPr>
                <a:defRPr/>
              </a:pPr>
              <a:t>2</a:t>
            </a:fld>
            <a:endParaRPr lang="en-US"/>
          </a:p>
        </p:txBody>
      </p:sp>
    </p:spTree>
    <p:extLst>
      <p:ext uri="{BB962C8B-B14F-4D97-AF65-F5344CB8AC3E}">
        <p14:creationId xmlns:p14="http://schemas.microsoft.com/office/powerpoint/2010/main" val="67592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F534FDA4-B127-4D64-83D8-F4FD568A42D9}" type="slidenum">
              <a:rPr lang="en-US" smtClean="0"/>
              <a:pPr>
                <a:defRPr/>
              </a:pPr>
              <a:t>11</a:t>
            </a:fld>
            <a:endParaRPr lang="en-US"/>
          </a:p>
        </p:txBody>
      </p:sp>
    </p:spTree>
    <p:extLst>
      <p:ext uri="{BB962C8B-B14F-4D97-AF65-F5344CB8AC3E}">
        <p14:creationId xmlns:p14="http://schemas.microsoft.com/office/powerpoint/2010/main" val="4294822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F534FDA4-B127-4D64-83D8-F4FD568A42D9}" type="slidenum">
              <a:rPr lang="en-US" smtClean="0"/>
              <a:pPr>
                <a:defRPr/>
              </a:pPr>
              <a:t>12</a:t>
            </a:fld>
            <a:endParaRPr lang="en-US"/>
          </a:p>
        </p:txBody>
      </p:sp>
    </p:spTree>
    <p:extLst>
      <p:ext uri="{BB962C8B-B14F-4D97-AF65-F5344CB8AC3E}">
        <p14:creationId xmlns:p14="http://schemas.microsoft.com/office/powerpoint/2010/main" val="391420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addition to the data presented today, we also collected prices in nearby Tamworth,</a:t>
            </a:r>
            <a:r>
              <a:rPr lang="en-AU" baseline="0" dirty="0" smtClean="0"/>
              <a:t> and on promotions and pricing in al the Armidale supermarkets during the study.  Using these data we will be able to better frame the analysis in due course.  For today, we present some preliminary analysis of the survey data.</a:t>
            </a:r>
            <a:endParaRPr lang="en-AU" dirty="0"/>
          </a:p>
        </p:txBody>
      </p:sp>
      <p:sp>
        <p:nvSpPr>
          <p:cNvPr id="4" name="Slide Number Placeholder 3"/>
          <p:cNvSpPr>
            <a:spLocks noGrp="1"/>
          </p:cNvSpPr>
          <p:nvPr>
            <p:ph type="sldNum" sz="quarter" idx="10"/>
          </p:nvPr>
        </p:nvSpPr>
        <p:spPr/>
        <p:txBody>
          <a:bodyPr/>
          <a:lstStyle/>
          <a:p>
            <a:pPr>
              <a:defRPr/>
            </a:pPr>
            <a:fld id="{F534FDA4-B127-4D64-83D8-F4FD568A42D9}" type="slidenum">
              <a:rPr lang="en-US" smtClean="0"/>
              <a:pPr>
                <a:defRPr/>
              </a:pPr>
              <a:t>3</a:t>
            </a:fld>
            <a:endParaRPr lang="en-US"/>
          </a:p>
        </p:txBody>
      </p:sp>
    </p:spTree>
    <p:extLst>
      <p:ext uri="{BB962C8B-B14F-4D97-AF65-F5344CB8AC3E}">
        <p14:creationId xmlns:p14="http://schemas.microsoft.com/office/powerpoint/2010/main" val="2928639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Sample of 413; and note that the “After” sample includes</a:t>
            </a:r>
            <a:r>
              <a:rPr lang="en-AU" baseline="0" dirty="0" smtClean="0"/>
              <a:t> shoppers outside Aldi, so is somewhat larger.</a:t>
            </a:r>
            <a:endParaRPr lang="en-AU" dirty="0"/>
          </a:p>
        </p:txBody>
      </p:sp>
      <p:sp>
        <p:nvSpPr>
          <p:cNvPr id="4" name="Slide Number Placeholder 3"/>
          <p:cNvSpPr>
            <a:spLocks noGrp="1"/>
          </p:cNvSpPr>
          <p:nvPr>
            <p:ph type="sldNum" sz="quarter" idx="10"/>
          </p:nvPr>
        </p:nvSpPr>
        <p:spPr/>
        <p:txBody>
          <a:bodyPr/>
          <a:lstStyle/>
          <a:p>
            <a:pPr>
              <a:defRPr/>
            </a:pPr>
            <a:fld id="{F534FDA4-B127-4D64-83D8-F4FD568A42D9}" type="slidenum">
              <a:rPr lang="en-US" smtClean="0"/>
              <a:pPr>
                <a:defRPr/>
              </a:pPr>
              <a:t>4</a:t>
            </a:fld>
            <a:endParaRPr lang="en-US"/>
          </a:p>
        </p:txBody>
      </p:sp>
    </p:spTree>
    <p:extLst>
      <p:ext uri="{BB962C8B-B14F-4D97-AF65-F5344CB8AC3E}">
        <p14:creationId xmlns:p14="http://schemas.microsoft.com/office/powerpoint/2010/main" val="1675593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 interesting shift</a:t>
            </a:r>
            <a:r>
              <a:rPr lang="en-AU" baseline="0" dirty="0" smtClean="0"/>
              <a:t> in stated preferences due to co-location – apparently becoming less important.   </a:t>
            </a:r>
          </a:p>
          <a:p>
            <a:endParaRPr lang="en-AU" baseline="0" dirty="0" smtClean="0"/>
          </a:p>
          <a:p>
            <a:r>
              <a:rPr lang="en-AU" baseline="0" dirty="0" smtClean="0"/>
              <a:t>Also some interesting shifts regarding price (more important); and quality (less important).</a:t>
            </a:r>
          </a:p>
          <a:p>
            <a:endParaRPr lang="en-AU" baseline="0" dirty="0" smtClean="0"/>
          </a:p>
          <a:p>
            <a:r>
              <a:rPr lang="en-AU" baseline="0" dirty="0" smtClean="0"/>
              <a:t>Just after the “before” survey, Woolworths started on-line ordering, which we were unable to cover here – in </a:t>
            </a:r>
            <a:r>
              <a:rPr lang="en-AU" baseline="0" dirty="0" err="1" smtClean="0"/>
              <a:t>reospect</a:t>
            </a:r>
            <a:r>
              <a:rPr lang="en-AU" baseline="0" dirty="0" smtClean="0"/>
              <a:t> we should have included </a:t>
            </a:r>
            <a:r>
              <a:rPr lang="en-AU" baseline="0" dirty="0" err="1" smtClean="0"/>
              <a:t>int</a:t>
            </a:r>
            <a:r>
              <a:rPr lang="en-AU" baseline="0" dirty="0" smtClean="0"/>
              <a:t> in the “After” survey.</a:t>
            </a:r>
            <a:endParaRPr lang="en-AU" dirty="0"/>
          </a:p>
        </p:txBody>
      </p:sp>
      <p:sp>
        <p:nvSpPr>
          <p:cNvPr id="4" name="Slide Number Placeholder 3"/>
          <p:cNvSpPr>
            <a:spLocks noGrp="1"/>
          </p:cNvSpPr>
          <p:nvPr>
            <p:ph type="sldNum" sz="quarter" idx="10"/>
          </p:nvPr>
        </p:nvSpPr>
        <p:spPr/>
        <p:txBody>
          <a:bodyPr/>
          <a:lstStyle/>
          <a:p>
            <a:pPr>
              <a:defRPr/>
            </a:pPr>
            <a:fld id="{F534FDA4-B127-4D64-83D8-F4FD568A42D9}" type="slidenum">
              <a:rPr lang="en-US" smtClean="0"/>
              <a:pPr>
                <a:defRPr/>
              </a:pPr>
              <a:t>5</a:t>
            </a:fld>
            <a:endParaRPr lang="en-US"/>
          </a:p>
        </p:txBody>
      </p:sp>
    </p:spTree>
    <p:extLst>
      <p:ext uri="{BB962C8B-B14F-4D97-AF65-F5344CB8AC3E}">
        <p14:creationId xmlns:p14="http://schemas.microsoft.com/office/powerpoint/2010/main" val="140851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These are survey responses on expectations and impressions after the fact: not actual price changes.  We recorded actual price changes and</a:t>
            </a:r>
            <a:r>
              <a:rPr lang="en-AU" baseline="0" dirty="0" smtClean="0"/>
              <a:t> that analysis will appear in due course.</a:t>
            </a:r>
            <a:r>
              <a:rPr lang="en-AU" dirty="0" smtClean="0"/>
              <a:t> </a:t>
            </a:r>
          </a:p>
          <a:p>
            <a:endParaRPr lang="en-AU" dirty="0" smtClean="0"/>
          </a:p>
          <a:p>
            <a:r>
              <a:rPr lang="en-AU" dirty="0" smtClean="0"/>
              <a:t>Across a range of products</a:t>
            </a:r>
            <a:r>
              <a:rPr lang="en-AU" baseline="0" dirty="0" smtClean="0"/>
              <a:t> (we present just two here) and a range of shoppers (again just two here), few expected prices to rise – but we all know what has happened to beef prices.  </a:t>
            </a:r>
          </a:p>
          <a:p>
            <a:endParaRPr lang="en-AU" baseline="0" dirty="0" smtClean="0"/>
          </a:p>
          <a:p>
            <a:r>
              <a:rPr lang="en-AU" baseline="0" dirty="0" smtClean="0"/>
              <a:t>What is notable is that so many people expected prices to fall, and they were disappointed.</a:t>
            </a:r>
            <a:endParaRPr lang="en-AU" dirty="0"/>
          </a:p>
        </p:txBody>
      </p:sp>
      <p:sp>
        <p:nvSpPr>
          <p:cNvPr id="4" name="Slide Number Placeholder 3"/>
          <p:cNvSpPr>
            <a:spLocks noGrp="1"/>
          </p:cNvSpPr>
          <p:nvPr>
            <p:ph type="sldNum" sz="quarter" idx="10"/>
          </p:nvPr>
        </p:nvSpPr>
        <p:spPr/>
        <p:txBody>
          <a:bodyPr/>
          <a:lstStyle/>
          <a:p>
            <a:pPr>
              <a:defRPr/>
            </a:pPr>
            <a:fld id="{F534FDA4-B127-4D64-83D8-F4FD568A42D9}" type="slidenum">
              <a:rPr lang="en-US" smtClean="0"/>
              <a:pPr>
                <a:defRPr/>
              </a:pPr>
              <a:t>6</a:t>
            </a:fld>
            <a:endParaRPr lang="en-US"/>
          </a:p>
        </p:txBody>
      </p:sp>
    </p:spTree>
    <p:extLst>
      <p:ext uri="{BB962C8B-B14F-4D97-AF65-F5344CB8AC3E}">
        <p14:creationId xmlns:p14="http://schemas.microsoft.com/office/powerpoint/2010/main" val="1286612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Sorry that</a:t>
            </a:r>
            <a:r>
              <a:rPr lang="en-AU" baseline="0" dirty="0" smtClean="0"/>
              <a:t> Before and After are in the wrong order – the trends go upwards.</a:t>
            </a:r>
          </a:p>
          <a:p>
            <a:endParaRPr lang="en-AU" baseline="0" dirty="0" smtClean="0"/>
          </a:p>
          <a:p>
            <a:r>
              <a:rPr lang="en-AU" baseline="0" dirty="0" smtClean="0"/>
              <a:t>Theories of brand loyalty were tested in Scandinavia in the 2000s as supermarkets became “</a:t>
            </a:r>
            <a:r>
              <a:rPr lang="en-AU" baseline="0" dirty="0" err="1" smtClean="0"/>
              <a:t>superdominant</a:t>
            </a:r>
            <a:r>
              <a:rPr lang="en-AU" baseline="0" dirty="0" smtClean="0"/>
              <a:t>” – that means that 4-5 supermarkets held 60% of the market… obviously Australia’s situation has eclipsed those pf the past!</a:t>
            </a:r>
          </a:p>
          <a:p>
            <a:endParaRPr lang="en-AU" baseline="0" dirty="0" smtClean="0"/>
          </a:p>
          <a:p>
            <a:r>
              <a:rPr lang="en-AU" baseline="0" dirty="0" smtClean="0"/>
              <a:t>In any case, we examine shoppers’ stated behaviour when confronted with a stock-out on their preferred brand.</a:t>
            </a:r>
          </a:p>
          <a:p>
            <a:endParaRPr lang="en-AU" baseline="0" dirty="0" smtClean="0"/>
          </a:p>
          <a:p>
            <a:r>
              <a:rPr lang="en-AU" baseline="0" dirty="0" smtClean="0"/>
              <a:t>We see an increase in the already large numbers that simply buy a different brand: hence being “store loyal” rather than “brand loyal”.  Similarly, a big decline in those dogged enough to return to the same shop to find the brand.  However, against these trends we observe an increase in the number of shoppers that will pursue the brand to a different shop (hence being brand loyal and not store loyal.</a:t>
            </a:r>
            <a:endParaRPr lang="en-AU" dirty="0"/>
          </a:p>
        </p:txBody>
      </p:sp>
      <p:sp>
        <p:nvSpPr>
          <p:cNvPr id="4" name="Slide Number Placeholder 3"/>
          <p:cNvSpPr>
            <a:spLocks noGrp="1"/>
          </p:cNvSpPr>
          <p:nvPr>
            <p:ph type="sldNum" sz="quarter" idx="10"/>
          </p:nvPr>
        </p:nvSpPr>
        <p:spPr/>
        <p:txBody>
          <a:bodyPr/>
          <a:lstStyle/>
          <a:p>
            <a:pPr>
              <a:defRPr/>
            </a:pPr>
            <a:fld id="{F534FDA4-B127-4D64-83D8-F4FD568A42D9}" type="slidenum">
              <a:rPr lang="en-US" smtClean="0"/>
              <a:pPr>
                <a:defRPr/>
              </a:pPr>
              <a:t>7</a:t>
            </a:fld>
            <a:endParaRPr lang="en-US"/>
          </a:p>
        </p:txBody>
      </p:sp>
    </p:spTree>
    <p:extLst>
      <p:ext uri="{BB962C8B-B14F-4D97-AF65-F5344CB8AC3E}">
        <p14:creationId xmlns:p14="http://schemas.microsoft.com/office/powerpoint/2010/main" val="3271115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 examined brand loyalty for small town origin effects.</a:t>
            </a:r>
            <a:r>
              <a:rPr lang="en-AU" baseline="0" dirty="0" smtClean="0"/>
              <a:t>  We found that across the board, brand loyalty is in decline in favour of store loyalty.  An interesting question is which brands the shoppers pursue to other stores.</a:t>
            </a:r>
            <a:endParaRPr lang="en-AU" dirty="0"/>
          </a:p>
        </p:txBody>
      </p:sp>
      <p:sp>
        <p:nvSpPr>
          <p:cNvPr id="4" name="Slide Number Placeholder 3"/>
          <p:cNvSpPr>
            <a:spLocks noGrp="1"/>
          </p:cNvSpPr>
          <p:nvPr>
            <p:ph type="sldNum" sz="quarter" idx="10"/>
          </p:nvPr>
        </p:nvSpPr>
        <p:spPr/>
        <p:txBody>
          <a:bodyPr/>
          <a:lstStyle/>
          <a:p>
            <a:pPr>
              <a:defRPr/>
            </a:pPr>
            <a:fld id="{F534FDA4-B127-4D64-83D8-F4FD568A42D9}" type="slidenum">
              <a:rPr lang="en-US" smtClean="0"/>
              <a:pPr>
                <a:defRPr/>
              </a:pPr>
              <a:t>8</a:t>
            </a:fld>
            <a:endParaRPr lang="en-US"/>
          </a:p>
        </p:txBody>
      </p:sp>
    </p:spTree>
    <p:extLst>
      <p:ext uri="{BB962C8B-B14F-4D97-AF65-F5344CB8AC3E}">
        <p14:creationId xmlns:p14="http://schemas.microsoft.com/office/powerpoint/2010/main" val="3609336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Turning to Aldi: a positive</a:t>
            </a:r>
            <a:r>
              <a:rPr lang="en-AU" baseline="0" dirty="0" smtClean="0"/>
              <a:t> response after the fact, but hesitant beforehand.  </a:t>
            </a:r>
          </a:p>
          <a:p>
            <a:endParaRPr lang="en-AU" baseline="0" dirty="0" smtClean="0"/>
          </a:p>
          <a:p>
            <a:r>
              <a:rPr lang="en-AU" baseline="0" dirty="0" smtClean="0"/>
              <a:t>Strategically and tactically, one wonders what the incumbents may have done to exploit shoppers doubts before Aldi opened.</a:t>
            </a:r>
            <a:endParaRPr lang="en-AU" dirty="0"/>
          </a:p>
        </p:txBody>
      </p:sp>
      <p:sp>
        <p:nvSpPr>
          <p:cNvPr id="4" name="Slide Number Placeholder 3"/>
          <p:cNvSpPr>
            <a:spLocks noGrp="1"/>
          </p:cNvSpPr>
          <p:nvPr>
            <p:ph type="sldNum" sz="quarter" idx="10"/>
          </p:nvPr>
        </p:nvSpPr>
        <p:spPr/>
        <p:txBody>
          <a:bodyPr/>
          <a:lstStyle/>
          <a:p>
            <a:pPr>
              <a:defRPr/>
            </a:pPr>
            <a:fld id="{F534FDA4-B127-4D64-83D8-F4FD568A42D9}" type="slidenum">
              <a:rPr lang="en-US" smtClean="0"/>
              <a:pPr>
                <a:defRPr/>
              </a:pPr>
              <a:t>9</a:t>
            </a:fld>
            <a:endParaRPr lang="en-US"/>
          </a:p>
        </p:txBody>
      </p:sp>
    </p:spTree>
    <p:extLst>
      <p:ext uri="{BB962C8B-B14F-4D97-AF65-F5344CB8AC3E}">
        <p14:creationId xmlns:p14="http://schemas.microsoft.com/office/powerpoint/2010/main" val="445537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 had some adventures collecting data in crowded malls, but all was resolved eventually.  This did affect our sample composition in the second survey.</a:t>
            </a:r>
            <a:endParaRPr lang="en-AU" dirty="0"/>
          </a:p>
        </p:txBody>
      </p:sp>
      <p:sp>
        <p:nvSpPr>
          <p:cNvPr id="4" name="Slide Number Placeholder 3"/>
          <p:cNvSpPr>
            <a:spLocks noGrp="1"/>
          </p:cNvSpPr>
          <p:nvPr>
            <p:ph type="sldNum" sz="quarter" idx="10"/>
          </p:nvPr>
        </p:nvSpPr>
        <p:spPr/>
        <p:txBody>
          <a:bodyPr/>
          <a:lstStyle/>
          <a:p>
            <a:pPr>
              <a:defRPr/>
            </a:pPr>
            <a:fld id="{F534FDA4-B127-4D64-83D8-F4FD568A42D9}" type="slidenum">
              <a:rPr lang="en-US" smtClean="0"/>
              <a:pPr>
                <a:defRPr/>
              </a:pPr>
              <a:t>10</a:t>
            </a:fld>
            <a:endParaRPr lang="en-US"/>
          </a:p>
        </p:txBody>
      </p:sp>
    </p:spTree>
    <p:extLst>
      <p:ext uri="{BB962C8B-B14F-4D97-AF65-F5344CB8AC3E}">
        <p14:creationId xmlns:p14="http://schemas.microsoft.com/office/powerpoint/2010/main" val="940209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9B04F3-1655-4C5F-84FF-D1C87E06C1AB}" type="slidenum">
              <a:rPr lang="en-US"/>
              <a:pPr>
                <a:defRPr/>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3068D0-BF67-41F7-8434-E96046757D2F}" type="slidenum">
              <a:rPr lang="en-US"/>
              <a:pPr>
                <a:defRPr/>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C9E5-4F27-4B5C-9877-A7EC98B8C72C}" type="slidenum">
              <a:rPr lang="en-US"/>
              <a:pPr>
                <a:defRPr/>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1625B2-76AC-4817-B7D2-C42B78ED92C8}" type="slidenum">
              <a:rPr lang="en-US"/>
              <a:pPr>
                <a:defRPr/>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CAE3C5-06BF-44B7-A8D6-D21B68C2FE86}" type="slidenum">
              <a:rPr lang="en-US"/>
              <a:pPr>
                <a:defRPr/>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E2D463-78EA-4FC9-B09E-9980A1C86FBC}" type="slidenum">
              <a:rPr lang="en-US"/>
              <a:pPr>
                <a:defRPr/>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39F0886-4FBD-4CCF-8C06-0FF2ECA26F04}" type="slidenum">
              <a:rPr lang="en-US"/>
              <a:pPr>
                <a:defRPr/>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0D6B0E5-CADD-45F4-A1CC-0228CCEB62A5}" type="slidenum">
              <a:rPr lang="en-US"/>
              <a:pPr>
                <a:defRPr/>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2A3E0C-5A73-41FB-8BF4-A14A9BFC0A28}" type="slidenum">
              <a:rPr lang="en-US"/>
              <a:pPr>
                <a:defRPr/>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498B2D-A208-4311-93F4-E12C8C9CD74E}" type="slidenum">
              <a:rPr lang="en-US"/>
              <a:pPr>
                <a:defRPr/>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1EE033-C92C-4AB8-8674-1B162E6C6F57}" type="slidenum">
              <a:rPr lang="en-US"/>
              <a:pPr>
                <a:defRPr/>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AE7B604-257B-4A96-BBAB-A0FE7512C5B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p:fade thruBlk="1"/>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mailto:derek.baker@une.edu.a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412776"/>
            <a:ext cx="7772400" cy="1470025"/>
          </a:xfrm>
        </p:spPr>
        <p:txBody>
          <a:bodyPr/>
          <a:lstStyle/>
          <a:p>
            <a:r>
              <a:rPr lang="en-AU" b="1" dirty="0"/>
              <a:t>Retail Food Purchase Behaviour in the Presence of New Supermarket Entry</a:t>
            </a:r>
            <a:endParaRPr lang="en-AU" dirty="0"/>
          </a:p>
        </p:txBody>
      </p:sp>
      <p:sp>
        <p:nvSpPr>
          <p:cNvPr id="3075" name="Rectangle 3"/>
          <p:cNvSpPr>
            <a:spLocks noGrp="1" noChangeArrowheads="1"/>
          </p:cNvSpPr>
          <p:nvPr>
            <p:ph type="subTitle" idx="1"/>
          </p:nvPr>
        </p:nvSpPr>
        <p:spPr>
          <a:xfrm>
            <a:off x="1115616" y="3260576"/>
            <a:ext cx="6984776" cy="1752600"/>
          </a:xfrm>
        </p:spPr>
        <p:txBody>
          <a:bodyPr/>
          <a:lstStyle/>
          <a:p>
            <a:endParaRPr lang="en-AU" b="1" dirty="0">
              <a:solidFill>
                <a:srgbClr val="FF0000"/>
              </a:solidFill>
            </a:endParaRPr>
          </a:p>
          <a:p>
            <a:r>
              <a:rPr lang="en-AU" b="1" dirty="0" smtClean="0">
                <a:solidFill>
                  <a:srgbClr val="FF0000"/>
                </a:solidFill>
              </a:rPr>
              <a:t>Derek Baker, Renato Villano, Stuart Mounter, Garry Griffith and Shawn Leu</a:t>
            </a:r>
          </a:p>
        </p:txBody>
      </p:sp>
      <p:sp>
        <p:nvSpPr>
          <p:cNvPr id="6" name="Slide Number Placeholder 4"/>
          <p:cNvSpPr>
            <a:spLocks noGrp="1"/>
          </p:cNvSpPr>
          <p:nvPr>
            <p:ph type="sldNum" sz="quarter" idx="12"/>
          </p:nvPr>
        </p:nvSpPr>
        <p:spPr bwMode="auto">
          <a:xfrm>
            <a:off x="6034088" y="6356350"/>
            <a:ext cx="2681287" cy="365125"/>
          </a:xfrm>
          <a:ln>
            <a:miter lim="800000"/>
            <a:headEnd/>
            <a:tailEnd/>
          </a:ln>
        </p:spPr>
        <p:txBody>
          <a:bodyPr/>
          <a:lstStyle/>
          <a:p>
            <a:pPr>
              <a:defRPr/>
            </a:pPr>
            <a:fld id="{5C5C14B1-5F30-4EA1-ABF8-B0DC0BABA802}" type="slidenum">
              <a:rPr lang="en-US" smtClean="0">
                <a:ea typeface="MS PGothic" pitchFamily="34" charset="-128"/>
              </a:rPr>
              <a:pPr>
                <a:defRPr/>
              </a:pPr>
              <a:t>1</a:t>
            </a:fld>
            <a:endParaRPr lang="en-US" dirty="0" smtClean="0">
              <a:ea typeface="MS PGothic" pitchFamily="34" charset="-128"/>
            </a:endParaRPr>
          </a:p>
        </p:txBody>
      </p:sp>
      <p:sp>
        <p:nvSpPr>
          <p:cNvPr id="2" name="Rectangle 1"/>
          <p:cNvSpPr/>
          <p:nvPr/>
        </p:nvSpPr>
        <p:spPr>
          <a:xfrm>
            <a:off x="2123728" y="188640"/>
            <a:ext cx="5913798" cy="707886"/>
          </a:xfrm>
          <a:prstGeom prst="rect">
            <a:avLst/>
          </a:prstGeom>
        </p:spPr>
        <p:txBody>
          <a:bodyPr wrap="none">
            <a:spAutoFit/>
          </a:bodyPr>
          <a:lstStyle/>
          <a:p>
            <a:r>
              <a:rPr lang="en-AU" sz="4000" b="1" i="1" dirty="0" smtClean="0"/>
              <a:t>AARES 2017 - Brisbane</a:t>
            </a:r>
            <a:endParaRPr lang="en-AU" sz="4000" b="1" i="1"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323364"/>
            <a:ext cx="3167855" cy="430887"/>
          </a:xfrm>
          <a:prstGeom prst="rect">
            <a:avLst/>
          </a:prstGeom>
          <a:noFill/>
        </p:spPr>
        <p:txBody>
          <a:bodyPr wrap="none" rtlCol="0">
            <a:spAutoFit/>
          </a:bodyPr>
          <a:lstStyle/>
          <a:p>
            <a:r>
              <a:rPr lang="en-AU" sz="2200" b="1" i="1" dirty="0" smtClean="0"/>
              <a:t>Some lessons learned</a:t>
            </a:r>
            <a:endParaRPr lang="en-AU" sz="2200" b="1" i="1" dirty="0"/>
          </a:p>
        </p:txBody>
      </p:sp>
      <p:sp>
        <p:nvSpPr>
          <p:cNvPr id="3" name="TextBox 2"/>
          <p:cNvSpPr txBox="1"/>
          <p:nvPr/>
        </p:nvSpPr>
        <p:spPr>
          <a:xfrm>
            <a:off x="179512" y="1340768"/>
            <a:ext cx="8496944" cy="5078313"/>
          </a:xfrm>
          <a:prstGeom prst="rect">
            <a:avLst/>
          </a:prstGeom>
          <a:noFill/>
        </p:spPr>
        <p:txBody>
          <a:bodyPr wrap="square" rtlCol="0">
            <a:spAutoFit/>
          </a:bodyPr>
          <a:lstStyle/>
          <a:p>
            <a:r>
              <a:rPr lang="en-AU" dirty="0" smtClean="0"/>
              <a:t>Don’t cross the security staff in malls!</a:t>
            </a:r>
          </a:p>
          <a:p>
            <a:endParaRPr lang="en-AU" dirty="0"/>
          </a:p>
          <a:p>
            <a:r>
              <a:rPr lang="en-AU" dirty="0" smtClean="0"/>
              <a:t>The Before/After sampling split saw considerable change in shopping behaviour and stated preferences</a:t>
            </a:r>
          </a:p>
          <a:p>
            <a:endParaRPr lang="en-AU" dirty="0" smtClean="0"/>
          </a:p>
          <a:p>
            <a:r>
              <a:rPr lang="en-AU" dirty="0"/>
              <a:t>The reasons for supermarket choice seem to have </a:t>
            </a:r>
            <a:r>
              <a:rPr lang="en-AU" dirty="0" smtClean="0"/>
              <a:t>changed in this period</a:t>
            </a:r>
            <a:endParaRPr lang="en-AU" dirty="0"/>
          </a:p>
          <a:p>
            <a:endParaRPr lang="en-AU" dirty="0"/>
          </a:p>
          <a:p>
            <a:r>
              <a:rPr lang="en-AU" dirty="0" smtClean="0"/>
              <a:t>Woolworths and Coles customers reacted differently to Aldi’s opening</a:t>
            </a:r>
          </a:p>
          <a:p>
            <a:endParaRPr lang="en-AU" dirty="0" smtClean="0"/>
          </a:p>
          <a:p>
            <a:r>
              <a:rPr lang="en-AU" dirty="0" smtClean="0"/>
              <a:t>Price changes were much different than those expected</a:t>
            </a:r>
          </a:p>
          <a:p>
            <a:endParaRPr lang="en-AU" dirty="0"/>
          </a:p>
          <a:p>
            <a:r>
              <a:rPr lang="en-AU" dirty="0" smtClean="0"/>
              <a:t>Brand loyalty is changing in two dimensions: less brand loyalty overall but some increase in willingness to go to different shops to find a brand</a:t>
            </a:r>
          </a:p>
          <a:p>
            <a:endParaRPr lang="en-AU" dirty="0"/>
          </a:p>
          <a:p>
            <a:r>
              <a:rPr lang="en-AU" dirty="0" smtClean="0"/>
              <a:t>Changes in brand loyalty have seen reduced differences in behaviour across “origins” (rural/urban and town size where the respondent grew up).</a:t>
            </a:r>
          </a:p>
          <a:p>
            <a:endParaRPr lang="en-AU" dirty="0"/>
          </a:p>
          <a:p>
            <a:r>
              <a:rPr lang="en-AU" dirty="0" smtClean="0"/>
              <a:t>A grudging acceptance that Aldi’s opening is a good thing overall</a:t>
            </a:r>
            <a:endParaRPr lang="en-AU" dirty="0"/>
          </a:p>
        </p:txBody>
      </p:sp>
    </p:spTree>
    <p:extLst>
      <p:ext uri="{BB962C8B-B14F-4D97-AF65-F5344CB8AC3E}">
        <p14:creationId xmlns:p14="http://schemas.microsoft.com/office/powerpoint/2010/main" val="182619755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323364"/>
            <a:ext cx="1614545" cy="430887"/>
          </a:xfrm>
          <a:prstGeom prst="rect">
            <a:avLst/>
          </a:prstGeom>
          <a:noFill/>
        </p:spPr>
        <p:txBody>
          <a:bodyPr wrap="none" rtlCol="0">
            <a:spAutoFit/>
          </a:bodyPr>
          <a:lstStyle/>
          <a:p>
            <a:r>
              <a:rPr lang="en-AU" sz="2200" b="1" i="1" dirty="0" smtClean="0"/>
              <a:t>Next steps</a:t>
            </a:r>
            <a:endParaRPr lang="en-AU" sz="2200" b="1" i="1" dirty="0"/>
          </a:p>
        </p:txBody>
      </p:sp>
      <p:sp>
        <p:nvSpPr>
          <p:cNvPr id="3" name="TextBox 2"/>
          <p:cNvSpPr txBox="1"/>
          <p:nvPr/>
        </p:nvSpPr>
        <p:spPr>
          <a:xfrm>
            <a:off x="179512" y="1340768"/>
            <a:ext cx="8496944" cy="4247317"/>
          </a:xfrm>
          <a:prstGeom prst="rect">
            <a:avLst/>
          </a:prstGeom>
          <a:noFill/>
        </p:spPr>
        <p:txBody>
          <a:bodyPr wrap="square" rtlCol="0">
            <a:spAutoFit/>
          </a:bodyPr>
          <a:lstStyle/>
          <a:p>
            <a:r>
              <a:rPr lang="en-AU" dirty="0" smtClean="0"/>
              <a:t>No more crossing of the security staff in malls!</a:t>
            </a:r>
          </a:p>
          <a:p>
            <a:endParaRPr lang="en-AU" dirty="0"/>
          </a:p>
          <a:p>
            <a:r>
              <a:rPr lang="en-AU" dirty="0" smtClean="0"/>
              <a:t>Comparison of price expectations/reported changes with actual data on prices</a:t>
            </a:r>
          </a:p>
          <a:p>
            <a:endParaRPr lang="en-AU" dirty="0"/>
          </a:p>
          <a:p>
            <a:r>
              <a:rPr lang="en-AU" dirty="0" smtClean="0"/>
              <a:t>Comparison of price changes with those in a control area</a:t>
            </a:r>
          </a:p>
          <a:p>
            <a:endParaRPr lang="en-AU" dirty="0" smtClean="0"/>
          </a:p>
          <a:p>
            <a:r>
              <a:rPr lang="en-AU" dirty="0" smtClean="0"/>
              <a:t>Limited Dependent Variable regression modelling of </a:t>
            </a:r>
          </a:p>
          <a:p>
            <a:pPr marL="400050" indent="-400050">
              <a:buAutoNum type="romanLcParenBoth"/>
            </a:pPr>
            <a:r>
              <a:rPr lang="en-AU" dirty="0" smtClean="0"/>
              <a:t>supermarket choice and </a:t>
            </a:r>
          </a:p>
          <a:p>
            <a:pPr marL="400050" indent="-400050">
              <a:buAutoNum type="romanLcParenBoth"/>
            </a:pPr>
            <a:r>
              <a:rPr lang="en-AU" dirty="0" smtClean="0"/>
              <a:t>budget share allocation amongst supermarkets</a:t>
            </a:r>
            <a:endParaRPr lang="en-AU" dirty="0"/>
          </a:p>
          <a:p>
            <a:endParaRPr lang="en-AU" dirty="0"/>
          </a:p>
          <a:p>
            <a:r>
              <a:rPr lang="en-AU" dirty="0" smtClean="0"/>
              <a:t>Profiling of consumers with regard to switching between supermarkets</a:t>
            </a:r>
          </a:p>
          <a:p>
            <a:endParaRPr lang="en-AU" dirty="0"/>
          </a:p>
          <a:p>
            <a:r>
              <a:rPr lang="en-AU" dirty="0" smtClean="0"/>
              <a:t>The nature and influence of brand loyalty </a:t>
            </a:r>
          </a:p>
          <a:p>
            <a:endParaRPr lang="en-AU" dirty="0" smtClean="0"/>
          </a:p>
          <a:p>
            <a:r>
              <a:rPr lang="en-AU" dirty="0" smtClean="0"/>
              <a:t>Expansion to other supply chain actors, and linkage to local economy</a:t>
            </a:r>
          </a:p>
        </p:txBody>
      </p:sp>
    </p:spTree>
    <p:extLst>
      <p:ext uri="{BB962C8B-B14F-4D97-AF65-F5344CB8AC3E}">
        <p14:creationId xmlns:p14="http://schemas.microsoft.com/office/powerpoint/2010/main" val="183655225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323364"/>
            <a:ext cx="1394934" cy="430887"/>
          </a:xfrm>
          <a:prstGeom prst="rect">
            <a:avLst/>
          </a:prstGeom>
          <a:noFill/>
        </p:spPr>
        <p:txBody>
          <a:bodyPr wrap="none" rtlCol="0">
            <a:spAutoFit/>
          </a:bodyPr>
          <a:lstStyle/>
          <a:p>
            <a:r>
              <a:rPr lang="en-AU" sz="2200" b="1" i="1" dirty="0" smtClean="0"/>
              <a:t>Contacts</a:t>
            </a:r>
            <a:endParaRPr lang="en-AU" sz="2200" b="1" i="1" dirty="0"/>
          </a:p>
        </p:txBody>
      </p:sp>
      <p:sp>
        <p:nvSpPr>
          <p:cNvPr id="4" name="Rectangle 2"/>
          <p:cNvSpPr>
            <a:spLocks noChangeArrowheads="1"/>
          </p:cNvSpPr>
          <p:nvPr/>
        </p:nvSpPr>
        <p:spPr bwMode="auto">
          <a:xfrm>
            <a:off x="683568" y="2671172"/>
            <a:ext cx="4874668"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smtClean="0">
                <a:ln>
                  <a:noFill/>
                </a:ln>
                <a:solidFill>
                  <a:schemeClr val="tx1"/>
                </a:solidFill>
                <a:effectLst/>
                <a:latin typeface="Lucida Sans" panose="020B0602030504020204" pitchFamily="34" charset="0"/>
                <a:ea typeface="Times New Roman" panose="02020603050405020304" pitchFamily="18" charset="0"/>
                <a:cs typeface="Times New Roman" panose="02020603050405020304" pitchFamily="18" charset="0"/>
              </a:rPr>
              <a:t>Derek Baker</a:t>
            </a:r>
            <a:r>
              <a:rPr kumimoji="0" lang="en-US" altLang="en-US" sz="1200" b="0" i="0" u="none" strike="noStrike" cap="none" normalizeH="0" baseline="0" dirty="0" smtClean="0">
                <a:ln>
                  <a:noFill/>
                </a:ln>
                <a:solidFill>
                  <a:schemeClr val="tx1"/>
                </a:solidFill>
                <a:effectLst/>
                <a:latin typeface="Lucida Sans" panose="020B0602030504020204" pitchFamily="34" charset="0"/>
                <a:ea typeface="Times New Roman" panose="02020603050405020304" pitchFamily="18" charset="0"/>
                <a:cs typeface="Times New Roman" panose="02020603050405020304" pitchFamily="18" charset="0"/>
              </a:rPr>
              <a:t/>
            </a:r>
            <a:br>
              <a:rPr kumimoji="0" lang="en-US" altLang="en-US" sz="1200" b="0" i="0" u="none" strike="noStrike" cap="none" normalizeH="0" baseline="0" dirty="0" smtClean="0">
                <a:ln>
                  <a:noFill/>
                </a:ln>
                <a:solidFill>
                  <a:schemeClr val="tx1"/>
                </a:solidFill>
                <a:effectLst/>
                <a:latin typeface="Lucida Sans" panose="020B0602030504020204" pitchFamily="34" charset="0"/>
                <a:ea typeface="Times New Roman" panose="02020603050405020304" pitchFamily="18" charset="0"/>
                <a:cs typeface="Times New Roman" panose="02020603050405020304" pitchFamily="18" charset="0"/>
              </a:rPr>
            </a:br>
            <a:r>
              <a:rPr kumimoji="0" lang="en-AU" altLang="en-US" sz="1400" b="0" i="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Professor of Agribusiness and Value Chains, UNE Business School</a:t>
            </a:r>
            <a:endParaRPr kumimoji="0" lang="en-AU"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Director, UNE Centre for Agribusiness </a:t>
            </a:r>
            <a:endParaRPr kumimoji="0" lang="en-AU"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512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592" y="3832284"/>
            <a:ext cx="367665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756592" y="3651476"/>
            <a:ext cx="2331087" cy="272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244061"/>
                </a:solidFill>
                <a:effectLst/>
                <a:latin typeface="Lucida Sans" panose="020B0602030504020204" pitchFamily="34" charset="0"/>
                <a:ea typeface="Times New Roman" panose="02020603050405020304" pitchFamily="18" charset="0"/>
                <a:cs typeface="Times New Roman" panose="02020603050405020304" pitchFamily="18" charset="0"/>
              </a:rPr>
              <a:t/>
            </a:r>
            <a:br>
              <a:rPr kumimoji="0" lang="en-US" altLang="en-US" sz="1100" b="0" i="0" u="none" strike="noStrike" cap="none" normalizeH="0" baseline="0" dirty="0" smtClean="0">
                <a:ln>
                  <a:noFill/>
                </a:ln>
                <a:solidFill>
                  <a:srgbClr val="244061"/>
                </a:solidFill>
                <a:effectLst/>
                <a:latin typeface="Lucida Sans" panose="020B0602030504020204" pitchFamily="34" charset="0"/>
                <a:ea typeface="Times New Roman" panose="02020603050405020304" pitchFamily="18" charset="0"/>
                <a:cs typeface="Times New Roman" panose="02020603050405020304" pitchFamily="18" charset="0"/>
              </a:rPr>
            </a:br>
            <a:r>
              <a:rPr kumimoji="0" lang="en-US" altLang="en-US" sz="1100" b="0" i="0" u="none" strike="noStrike" cap="none" normalizeH="0" baseline="0" dirty="0" smtClean="0">
                <a:ln>
                  <a:noFill/>
                </a:ln>
                <a:solidFill>
                  <a:srgbClr val="244061"/>
                </a:solidFill>
                <a:effectLst/>
                <a:latin typeface="Lucida Sans" panose="020B0602030504020204" pitchFamily="34" charset="0"/>
                <a:ea typeface="Times New Roman" panose="02020603050405020304" pitchFamily="18" charset="0"/>
                <a:cs typeface="Times New Roman" panose="02020603050405020304" pitchFamily="18" charset="0"/>
              </a:rPr>
              <a:t/>
            </a:r>
            <a:br>
              <a:rPr kumimoji="0" lang="en-US" altLang="en-US" sz="1100" b="0" i="0" u="none" strike="noStrike" cap="none" normalizeH="0" baseline="0" dirty="0" smtClean="0">
                <a:ln>
                  <a:noFill/>
                </a:ln>
                <a:solidFill>
                  <a:srgbClr val="244061"/>
                </a:solidFill>
                <a:effectLst/>
                <a:latin typeface="Lucida Sans" panose="020B0602030504020204" pitchFamily="34" charset="0"/>
                <a:ea typeface="Times New Roman" panose="02020603050405020304" pitchFamily="18" charset="0"/>
                <a:cs typeface="Times New Roman" panose="02020603050405020304" pitchFamily="18" charset="0"/>
              </a:rPr>
            </a:br>
            <a:endParaRPr kumimoji="0" lang="en-AU"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tx1"/>
              </a:solidFill>
              <a:effectLst/>
              <a:latin typeface="Lucida Sans" panose="020B0602030504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latin typeface="Lucida Sans" panose="020B0602030504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tx1"/>
              </a:solidFill>
              <a:effectLst/>
              <a:latin typeface="Lucida Sans" panose="020B0602030504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latin typeface="Lucida Sans" panose="020B0602030504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tx1"/>
              </a:solidFill>
              <a:effectLst/>
              <a:latin typeface="Lucida Sans" panose="020B0602030504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latin typeface="Lucida Sans" panose="020B0602030504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tx1"/>
              </a:solidFill>
              <a:effectLst/>
              <a:latin typeface="Lucida Sans" panose="020B0602030504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Lucida Sans" panose="020B0602030504020204" pitchFamily="34" charset="0"/>
                <a:ea typeface="Times New Roman" panose="02020603050405020304" pitchFamily="18" charset="0"/>
                <a:cs typeface="Times New Roman" panose="02020603050405020304" pitchFamily="18" charset="0"/>
              </a:rPr>
              <a:t>UNE Business School</a:t>
            </a:r>
            <a:endParaRPr kumimoji="0" lang="en-AU"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Lucida Sans" panose="020B0602030504020204" pitchFamily="34" charset="0"/>
                <a:ea typeface="Times New Roman" panose="02020603050405020304" pitchFamily="18" charset="0"/>
                <a:cs typeface="Times New Roman" panose="02020603050405020304" pitchFamily="18" charset="0"/>
              </a:rPr>
              <a:t>University of New England </a:t>
            </a:r>
            <a:br>
              <a:rPr kumimoji="0" lang="en-US" altLang="en-US" sz="1100" b="0" i="0" u="none" strike="noStrike" cap="none" normalizeH="0" baseline="0" dirty="0" smtClean="0">
                <a:ln>
                  <a:noFill/>
                </a:ln>
                <a:solidFill>
                  <a:schemeClr val="tx1"/>
                </a:solidFill>
                <a:effectLst/>
                <a:latin typeface="Lucida Sans" panose="020B0602030504020204" pitchFamily="34" charset="0"/>
                <a:ea typeface="Times New Roman" panose="02020603050405020304" pitchFamily="18" charset="0"/>
                <a:cs typeface="Times New Roman" panose="02020603050405020304" pitchFamily="18" charset="0"/>
              </a:rPr>
            </a:br>
            <a:r>
              <a:rPr kumimoji="0" lang="en-US" altLang="en-US" sz="1100" b="0" i="0" u="none" strike="noStrike" cap="none" normalizeH="0" baseline="0" dirty="0" smtClean="0">
                <a:ln>
                  <a:noFill/>
                </a:ln>
                <a:solidFill>
                  <a:schemeClr val="tx1"/>
                </a:solidFill>
                <a:effectLst/>
                <a:latin typeface="Lucida Sans" panose="020B0602030504020204" pitchFamily="34" charset="0"/>
                <a:ea typeface="Times New Roman" panose="02020603050405020304" pitchFamily="18" charset="0"/>
                <a:cs typeface="Times New Roman" panose="02020603050405020304" pitchFamily="18" charset="0"/>
              </a:rPr>
              <a:t>Armidale NSW 2351 Australia</a:t>
            </a:r>
            <a:br>
              <a:rPr kumimoji="0" lang="en-US" altLang="en-US" sz="1100" b="0" i="0" u="none" strike="noStrike" cap="none" normalizeH="0" baseline="0" dirty="0" smtClean="0">
                <a:ln>
                  <a:noFill/>
                </a:ln>
                <a:solidFill>
                  <a:schemeClr val="tx1"/>
                </a:solidFill>
                <a:effectLst/>
                <a:latin typeface="Lucida Sans" panose="020B0602030504020204" pitchFamily="34" charset="0"/>
                <a:ea typeface="Times New Roman" panose="02020603050405020304" pitchFamily="18" charset="0"/>
                <a:cs typeface="Times New Roman" panose="02020603050405020304" pitchFamily="18" charset="0"/>
              </a:rPr>
            </a:br>
            <a:r>
              <a:rPr kumimoji="0" lang="en-US" altLang="en-US" sz="1100" b="0" i="0" u="none" strike="noStrike" cap="none" normalizeH="0" baseline="0" dirty="0" smtClean="0">
                <a:ln>
                  <a:noFill/>
                </a:ln>
                <a:solidFill>
                  <a:schemeClr val="tx1"/>
                </a:solidFill>
                <a:effectLst/>
                <a:latin typeface="Lucida Sans" panose="020B0602030504020204" pitchFamily="34" charset="0"/>
                <a:ea typeface="Times New Roman" panose="02020603050405020304" pitchFamily="18" charset="0"/>
                <a:cs typeface="Times New Roman" panose="02020603050405020304" pitchFamily="18" charset="0"/>
              </a:rPr>
              <a:t/>
            </a:r>
            <a:br>
              <a:rPr kumimoji="0" lang="en-US" altLang="en-US" sz="1100" b="0" i="0" u="none" strike="noStrike" cap="none" normalizeH="0" baseline="0" dirty="0" smtClean="0">
                <a:ln>
                  <a:noFill/>
                </a:ln>
                <a:solidFill>
                  <a:schemeClr val="tx1"/>
                </a:solidFill>
                <a:effectLst/>
                <a:latin typeface="Lucida Sans" panose="020B0602030504020204" pitchFamily="34" charset="0"/>
                <a:ea typeface="Times New Roman" panose="02020603050405020304" pitchFamily="18" charset="0"/>
                <a:cs typeface="Times New Roman" panose="02020603050405020304" pitchFamily="18" charset="0"/>
              </a:rPr>
            </a:br>
            <a:r>
              <a:rPr kumimoji="0" lang="en-US" altLang="en-US" sz="1100" b="0" i="0" u="none" strike="noStrike" cap="none" normalizeH="0" baseline="0" dirty="0" smtClean="0">
                <a:ln>
                  <a:noFill/>
                </a:ln>
                <a:solidFill>
                  <a:schemeClr val="tx1"/>
                </a:solidFill>
                <a:effectLst/>
                <a:latin typeface="Lucida Sans" panose="020B0602030504020204" pitchFamily="34" charset="0"/>
                <a:ea typeface="Times New Roman" panose="02020603050405020304" pitchFamily="18" charset="0"/>
                <a:cs typeface="Times New Roman" panose="02020603050405020304" pitchFamily="18" charset="0"/>
              </a:rPr>
              <a:t>Phone </a:t>
            </a:r>
            <a:r>
              <a:rPr kumimoji="0" lang="en-US" altLang="en-US" sz="11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1100" b="0" i="0" u="none" strike="noStrike" cap="none" normalizeH="0" baseline="0" dirty="0" smtClean="0">
                <a:ln>
                  <a:noFill/>
                </a:ln>
                <a:solidFill>
                  <a:schemeClr val="tx1"/>
                </a:solidFill>
                <a:effectLst/>
                <a:latin typeface="Lucida Sans" panose="020B0602030504020204" pitchFamily="34" charset="0"/>
                <a:ea typeface="Times New Roman" panose="02020603050405020304" pitchFamily="18" charset="0"/>
                <a:cs typeface="Times New Roman" panose="02020603050405020304" pitchFamily="18" charset="0"/>
              </a:rPr>
              <a:t>61 2 67732627</a:t>
            </a:r>
            <a:br>
              <a:rPr kumimoji="0" lang="en-US" altLang="en-US" sz="1100" b="0" i="0" u="none" strike="noStrike" cap="none" normalizeH="0" baseline="0" dirty="0" smtClean="0">
                <a:ln>
                  <a:noFill/>
                </a:ln>
                <a:solidFill>
                  <a:schemeClr val="tx1"/>
                </a:solidFill>
                <a:effectLst/>
                <a:latin typeface="Lucida Sans" panose="020B0602030504020204" pitchFamily="34" charset="0"/>
                <a:ea typeface="Times New Roman" panose="02020603050405020304" pitchFamily="18" charset="0"/>
                <a:cs typeface="Times New Roman" panose="02020603050405020304" pitchFamily="18" charset="0"/>
              </a:rPr>
            </a:br>
            <a:r>
              <a:rPr kumimoji="0" lang="en-US" altLang="en-US" sz="1100" b="0" i="0" u="none" strike="noStrike" cap="none" normalizeH="0" baseline="0" dirty="0" smtClean="0">
                <a:ln>
                  <a:noFill/>
                </a:ln>
                <a:solidFill>
                  <a:schemeClr val="tx1"/>
                </a:solidFill>
                <a:effectLst/>
                <a:latin typeface="Lucida Sans" panose="020B0602030504020204" pitchFamily="34" charset="0"/>
                <a:ea typeface="Times New Roman" panose="02020603050405020304" pitchFamily="18" charset="0"/>
                <a:cs typeface="Times New Roman" panose="02020603050405020304" pitchFamily="18" charset="0"/>
              </a:rPr>
              <a:t>Email</a:t>
            </a:r>
            <a:r>
              <a:rPr kumimoji="0" lang="en-US" altLang="en-US" sz="1100" b="0" i="0" u="none" strike="noStrike" cap="none" normalizeH="0" baseline="0" dirty="0" smtClean="0">
                <a:ln>
                  <a:noFill/>
                </a:ln>
                <a:solidFill>
                  <a:srgbClr val="244061"/>
                </a:solidFill>
                <a:effectLst/>
                <a:latin typeface="Lucida Sans" panose="020B0602030504020204" pitchFamily="34" charset="0"/>
                <a:ea typeface="Times New Roman" panose="02020603050405020304" pitchFamily="18" charset="0"/>
                <a:cs typeface="Times New Roman" panose="02020603050405020304" pitchFamily="18" charset="0"/>
              </a:rPr>
              <a:t> </a:t>
            </a:r>
            <a:r>
              <a:rPr kumimoji="0" lang="en-US" altLang="en-US" sz="1100" b="0" i="0" u="none" strike="noStrike" cap="none" normalizeH="0" baseline="0" dirty="0" smtClean="0">
                <a:ln>
                  <a:noFill/>
                </a:ln>
                <a:solidFill>
                  <a:srgbClr val="24406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1100" b="0" i="0" u="none" strike="noStrike" cap="none" normalizeH="0" baseline="0" dirty="0" smtClean="0">
                <a:ln>
                  <a:noFill/>
                </a:ln>
                <a:solidFill>
                  <a:srgbClr val="0000FF"/>
                </a:solidFill>
                <a:effectLst/>
                <a:latin typeface="Lucida Sans" panose="020B0602030504020204" pitchFamily="34" charset="0"/>
                <a:ea typeface="Times New Roman" panose="02020603050405020304" pitchFamily="18" charset="0"/>
                <a:cs typeface="Times New Roman" panose="02020603050405020304" pitchFamily="18" charset="0"/>
                <a:hlinkClick r:id="rId4"/>
              </a:rPr>
              <a:t>derek.baker@une.edu.au</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3488346"/>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340768"/>
            <a:ext cx="8208912" cy="4524315"/>
          </a:xfrm>
          <a:prstGeom prst="rect">
            <a:avLst/>
          </a:prstGeom>
        </p:spPr>
        <p:txBody>
          <a:bodyPr wrap="square">
            <a:spAutoFit/>
          </a:bodyPr>
          <a:lstStyle/>
          <a:p>
            <a:r>
              <a:rPr lang="en-AU" dirty="0" smtClean="0"/>
              <a:t>Aldi came to Armidale in April 2016</a:t>
            </a:r>
            <a:endParaRPr lang="en-AU" dirty="0"/>
          </a:p>
          <a:p>
            <a:r>
              <a:rPr lang="en-AU" dirty="0"/>
              <a:t> </a:t>
            </a:r>
            <a:endParaRPr lang="en-AU" dirty="0" smtClean="0"/>
          </a:p>
          <a:p>
            <a:r>
              <a:rPr lang="en-AU" dirty="0" smtClean="0"/>
              <a:t>This was an opportunity to observe changes in consumer behaviour associated with a shift from supermarket duopoly to… something different.</a:t>
            </a:r>
          </a:p>
          <a:p>
            <a:endParaRPr lang="en-AU" dirty="0"/>
          </a:p>
          <a:p>
            <a:r>
              <a:rPr lang="en-AU" dirty="0" smtClean="0"/>
              <a:t>With a jaded consumer base, this was a chance to observe and compare expectations with reality.</a:t>
            </a:r>
          </a:p>
          <a:p>
            <a:endParaRPr lang="en-AU" dirty="0"/>
          </a:p>
          <a:p>
            <a:r>
              <a:rPr lang="en-AU" dirty="0" smtClean="0"/>
              <a:t>We took the opportunity to look at consumers’ branding behaviour, particularly that associated with shopping choices. </a:t>
            </a:r>
            <a:endParaRPr lang="en-AU" dirty="0"/>
          </a:p>
          <a:p>
            <a:endParaRPr lang="en-AU" dirty="0" smtClean="0"/>
          </a:p>
          <a:p>
            <a:r>
              <a:rPr lang="en-AU" dirty="0" smtClean="0"/>
              <a:t>Goals today:</a:t>
            </a:r>
          </a:p>
          <a:p>
            <a:pPr marL="342900" indent="-342900">
              <a:buFont typeface="+mj-lt"/>
              <a:buAutoNum type="arabicPeriod"/>
            </a:pPr>
            <a:r>
              <a:rPr lang="en-AU" dirty="0" smtClean="0"/>
              <a:t>Describe the study</a:t>
            </a:r>
          </a:p>
          <a:p>
            <a:pPr marL="342900" indent="-342900">
              <a:buFont typeface="+mj-lt"/>
              <a:buAutoNum type="arabicPeriod"/>
            </a:pPr>
            <a:r>
              <a:rPr lang="en-AU" dirty="0" smtClean="0"/>
              <a:t>Provide some early insight into the data</a:t>
            </a:r>
          </a:p>
          <a:p>
            <a:pPr marL="342900" indent="-342900">
              <a:buFont typeface="+mj-lt"/>
              <a:buAutoNum type="arabicPeriod"/>
            </a:pPr>
            <a:r>
              <a:rPr lang="en-AU" dirty="0" smtClean="0"/>
              <a:t>Talk about next steps</a:t>
            </a:r>
          </a:p>
          <a:p>
            <a:pPr marL="342900" indent="-342900">
              <a:buFont typeface="+mj-lt"/>
              <a:buAutoNum type="arabicPeriod"/>
            </a:pPr>
            <a:r>
              <a:rPr lang="en-AU" dirty="0" smtClean="0"/>
              <a:t>Make contact with others with similar interests</a:t>
            </a:r>
          </a:p>
        </p:txBody>
      </p:sp>
      <p:sp>
        <p:nvSpPr>
          <p:cNvPr id="3" name="TextBox 2"/>
          <p:cNvSpPr txBox="1"/>
          <p:nvPr/>
        </p:nvSpPr>
        <p:spPr>
          <a:xfrm>
            <a:off x="1547664" y="260648"/>
            <a:ext cx="5532284" cy="584775"/>
          </a:xfrm>
          <a:prstGeom prst="rect">
            <a:avLst/>
          </a:prstGeom>
          <a:noFill/>
        </p:spPr>
        <p:txBody>
          <a:bodyPr wrap="none" rtlCol="0">
            <a:spAutoFit/>
          </a:bodyPr>
          <a:lstStyle/>
          <a:p>
            <a:r>
              <a:rPr lang="en-AU" sz="3200" b="1" i="1" dirty="0" smtClean="0"/>
              <a:t>Study motivation and goals</a:t>
            </a:r>
            <a:endParaRPr lang="en-AU" sz="3200" b="1" i="1" dirty="0"/>
          </a:p>
        </p:txBody>
      </p:sp>
    </p:spTree>
    <p:extLst>
      <p:ext uri="{BB962C8B-B14F-4D97-AF65-F5344CB8AC3E}">
        <p14:creationId xmlns:p14="http://schemas.microsoft.com/office/powerpoint/2010/main" val="355919204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61873" t="20422" r="17578" b="15869"/>
          <a:stretch/>
        </p:blipFill>
        <p:spPr bwMode="auto">
          <a:xfrm>
            <a:off x="395536" y="2132856"/>
            <a:ext cx="1464687" cy="2712968"/>
          </a:xfrm>
          <a:prstGeom prst="rect">
            <a:avLst/>
          </a:prstGeom>
          <a:ln>
            <a:noFill/>
          </a:ln>
          <a:extLst>
            <a:ext uri="{53640926-AAD7-44D8-BBD7-CCE9431645EC}">
              <a14:shadowObscured xmlns:a14="http://schemas.microsoft.com/office/drawing/2010/main"/>
            </a:ext>
          </a:extLst>
        </p:spPr>
      </p:pic>
      <p:cxnSp>
        <p:nvCxnSpPr>
          <p:cNvPr id="4" name="Straight Arrow Connector 3"/>
          <p:cNvCxnSpPr>
            <a:stCxn id="5" idx="1"/>
          </p:cNvCxnSpPr>
          <p:nvPr/>
        </p:nvCxnSpPr>
        <p:spPr>
          <a:xfrm flipH="1">
            <a:off x="1404055" y="2224039"/>
            <a:ext cx="503649" cy="1591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p:nvPr/>
        </p:nvPicPr>
        <p:blipFill rotWithShape="1">
          <a:blip r:embed="rId4"/>
          <a:srcRect l="42798" t="22161" r="33607" b="48238"/>
          <a:stretch/>
        </p:blipFill>
        <p:spPr bwMode="auto">
          <a:xfrm>
            <a:off x="1907704" y="803692"/>
            <a:ext cx="3451908" cy="2840694"/>
          </a:xfrm>
          <a:prstGeom prst="rect">
            <a:avLst/>
          </a:prstGeom>
          <a:ln>
            <a:solidFill>
              <a:schemeClr val="tx1"/>
            </a:solidFill>
          </a:ln>
          <a:extLst>
            <a:ext uri="{53640926-AAD7-44D8-BBD7-CCE9431645EC}">
              <a14:shadowObscured xmlns:a14="http://schemas.microsoft.com/office/drawing/2010/main"/>
            </a:ext>
          </a:extLst>
        </p:spPr>
      </p:pic>
      <p:sp>
        <p:nvSpPr>
          <p:cNvPr id="8" name="Rectangle 7"/>
          <p:cNvSpPr>
            <a:spLocks noChangeArrowheads="1"/>
          </p:cNvSpPr>
          <p:nvPr/>
        </p:nvSpPr>
        <p:spPr bwMode="auto">
          <a:xfrm>
            <a:off x="1013841" y="607501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AU" altLang="en-US" sz="1800" b="0" i="0" u="none" strike="noStrike" cap="none" normalizeH="0" baseline="0" smtClean="0">
              <a:ln>
                <a:noFill/>
              </a:ln>
              <a:solidFill>
                <a:schemeClr val="tx1"/>
              </a:solidFill>
              <a:effectLst/>
              <a:latin typeface="Arial" panose="020B0604020202020204" pitchFamily="34" charset="0"/>
            </a:endParaRPr>
          </a:p>
        </p:txBody>
      </p:sp>
      <p:grpSp>
        <p:nvGrpSpPr>
          <p:cNvPr id="14" name="Group 13"/>
          <p:cNvGrpSpPr/>
          <p:nvPr/>
        </p:nvGrpSpPr>
        <p:grpSpPr>
          <a:xfrm>
            <a:off x="3347864" y="3789040"/>
            <a:ext cx="4233866" cy="2962512"/>
            <a:chOff x="4723058" y="3769178"/>
            <a:chExt cx="4233866" cy="2962512"/>
          </a:xfrm>
        </p:grpSpPr>
        <p:pic>
          <p:nvPicPr>
            <p:cNvPr id="15" name="Picture 14"/>
            <p:cNvPicPr/>
            <p:nvPr/>
          </p:nvPicPr>
          <p:blipFill rotWithShape="1">
            <a:blip r:embed="rId5"/>
            <a:srcRect l="27797" t="12624" r="3206" b="11052"/>
            <a:stretch/>
          </p:blipFill>
          <p:spPr bwMode="auto">
            <a:xfrm>
              <a:off x="4723058" y="3769178"/>
              <a:ext cx="4233866" cy="2962512"/>
            </a:xfrm>
            <a:prstGeom prst="rect">
              <a:avLst/>
            </a:prstGeom>
            <a:ln>
              <a:noFill/>
            </a:ln>
            <a:extLst>
              <a:ext uri="{53640926-AAD7-44D8-BBD7-CCE9431645EC}">
                <a14:shadowObscured xmlns:a14="http://schemas.microsoft.com/office/drawing/2010/main"/>
              </a:ext>
            </a:extLst>
          </p:spPr>
        </p:pic>
        <p:grpSp>
          <p:nvGrpSpPr>
            <p:cNvPr id="13" name="Group 12"/>
            <p:cNvGrpSpPr/>
            <p:nvPr/>
          </p:nvGrpSpPr>
          <p:grpSpPr>
            <a:xfrm>
              <a:off x="6326558" y="5229199"/>
              <a:ext cx="698630" cy="346983"/>
              <a:chOff x="6326558" y="5229199"/>
              <a:chExt cx="698630" cy="346983"/>
            </a:xfrm>
          </p:grpSpPr>
          <p:pic>
            <p:nvPicPr>
              <p:cNvPr id="102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l="53033" t="8134" r="43198" b="86531"/>
              <a:stretch>
                <a:fillRect/>
              </a:stretch>
            </p:blipFill>
            <p:spPr bwMode="auto">
              <a:xfrm>
                <a:off x="6326558" y="5229199"/>
                <a:ext cx="196097" cy="17051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24809" t="10239" r="70807" b="81332"/>
              <a:stretch>
                <a:fillRect/>
              </a:stretch>
            </p:blipFill>
            <p:spPr bwMode="auto">
              <a:xfrm>
                <a:off x="6516216" y="5418341"/>
                <a:ext cx="137474" cy="157841"/>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l="20251" t="10660" r="74400" b="84424"/>
              <a:stretch>
                <a:fillRect/>
              </a:stretch>
            </p:blipFill>
            <p:spPr bwMode="auto">
              <a:xfrm>
                <a:off x="6527946" y="5244306"/>
                <a:ext cx="251487" cy="1371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l="23347" t="7715" r="69881" b="88213"/>
              <a:stretch>
                <a:fillRect/>
              </a:stretch>
            </p:blipFill>
            <p:spPr bwMode="auto">
              <a:xfrm>
                <a:off x="6779433" y="5362118"/>
                <a:ext cx="245755" cy="98302"/>
              </a:xfrm>
              <a:prstGeom prst="rect">
                <a:avLst/>
              </a:prstGeom>
              <a:noFill/>
              <a:extLst>
                <a:ext uri="{909E8E84-426E-40DD-AFC4-6F175D3DCCD1}">
                  <a14:hiddenFill xmlns:a14="http://schemas.microsoft.com/office/drawing/2010/main">
                    <a:solidFill>
                      <a:srgbClr val="FFFFFF"/>
                    </a:solidFill>
                  </a14:hiddenFill>
                </a:ext>
              </a:extLst>
            </p:spPr>
          </p:pic>
        </p:grpSp>
      </p:grpSp>
      <p:cxnSp>
        <p:nvCxnSpPr>
          <p:cNvPr id="17" name="Straight Arrow Connector 16"/>
          <p:cNvCxnSpPr/>
          <p:nvPr/>
        </p:nvCxnSpPr>
        <p:spPr>
          <a:xfrm flipV="1">
            <a:off x="2267744" y="5517123"/>
            <a:ext cx="2873278" cy="5578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27879" y="5710893"/>
            <a:ext cx="1207959" cy="923330"/>
          </a:xfrm>
          <a:prstGeom prst="rect">
            <a:avLst/>
          </a:prstGeom>
          <a:noFill/>
        </p:spPr>
        <p:txBody>
          <a:bodyPr wrap="square" rtlCol="0">
            <a:spAutoFit/>
          </a:bodyPr>
          <a:lstStyle/>
          <a:p>
            <a:pPr algn="ctr"/>
            <a:r>
              <a:rPr lang="en-AU" dirty="0" smtClean="0"/>
              <a:t>Opened April 2016</a:t>
            </a:r>
            <a:endParaRPr lang="en-AU" dirty="0"/>
          </a:p>
        </p:txBody>
      </p:sp>
      <p:cxnSp>
        <p:nvCxnSpPr>
          <p:cNvPr id="21" name="Straight Arrow Connector 20"/>
          <p:cNvCxnSpPr>
            <a:stCxn id="22" idx="1"/>
          </p:cNvCxnSpPr>
          <p:nvPr/>
        </p:nvCxnSpPr>
        <p:spPr>
          <a:xfrm flipH="1">
            <a:off x="5278496" y="5324148"/>
            <a:ext cx="2533865" cy="192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812361" y="4293096"/>
            <a:ext cx="1372869" cy="2062103"/>
          </a:xfrm>
          <a:prstGeom prst="rect">
            <a:avLst/>
          </a:prstGeom>
          <a:noFill/>
        </p:spPr>
        <p:txBody>
          <a:bodyPr wrap="square" rtlCol="0">
            <a:spAutoFit/>
          </a:bodyPr>
          <a:lstStyle/>
          <a:p>
            <a:r>
              <a:rPr lang="en-AU" sz="1600" dirty="0" smtClean="0"/>
              <a:t>Aldi is the only supermarket NOT in a mall (i.e. NOT adjacent to other stores)</a:t>
            </a:r>
            <a:endParaRPr lang="en-AU" sz="1600" dirty="0"/>
          </a:p>
        </p:txBody>
      </p:sp>
      <p:sp>
        <p:nvSpPr>
          <p:cNvPr id="28" name="TextBox 27"/>
          <p:cNvSpPr txBox="1"/>
          <p:nvPr/>
        </p:nvSpPr>
        <p:spPr>
          <a:xfrm>
            <a:off x="1547664" y="116632"/>
            <a:ext cx="5196679" cy="584775"/>
          </a:xfrm>
          <a:prstGeom prst="rect">
            <a:avLst/>
          </a:prstGeom>
          <a:noFill/>
        </p:spPr>
        <p:txBody>
          <a:bodyPr wrap="none" rtlCol="0">
            <a:spAutoFit/>
          </a:bodyPr>
          <a:lstStyle/>
          <a:p>
            <a:r>
              <a:rPr lang="en-AU" sz="3200" b="1" i="1" dirty="0" smtClean="0"/>
              <a:t>For those that don’t know</a:t>
            </a:r>
            <a:endParaRPr lang="en-AU" sz="3200" b="1" i="1" dirty="0"/>
          </a:p>
        </p:txBody>
      </p:sp>
    </p:spTree>
    <p:extLst>
      <p:ext uri="{BB962C8B-B14F-4D97-AF65-F5344CB8AC3E}">
        <p14:creationId xmlns:p14="http://schemas.microsoft.com/office/powerpoint/2010/main" val="79490997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7024007"/>
              </p:ext>
            </p:extLst>
          </p:nvPr>
        </p:nvGraphicFramePr>
        <p:xfrm>
          <a:off x="132255" y="1201688"/>
          <a:ext cx="4536504" cy="1219200"/>
        </p:xfrm>
        <a:graphic>
          <a:graphicData uri="http://schemas.openxmlformats.org/drawingml/2006/table">
            <a:tbl>
              <a:tblPr>
                <a:tableStyleId>{5C22544A-7EE6-4342-B048-85BDC9FD1C3A}</a:tableStyleId>
              </a:tblPr>
              <a:tblGrid>
                <a:gridCol w="2063481"/>
                <a:gridCol w="888847"/>
                <a:gridCol w="792088"/>
                <a:gridCol w="792088"/>
              </a:tblGrid>
              <a:tr h="190500">
                <a:tc>
                  <a:txBody>
                    <a:bodyPr/>
                    <a:lstStyle/>
                    <a:p>
                      <a:pPr algn="l" fontAlgn="b"/>
                      <a:endParaRPr lang="en-AU"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AU" sz="1600" u="none" strike="noStrike" dirty="0" smtClean="0">
                          <a:effectLst/>
                        </a:rPr>
                        <a:t>Oct-15</a:t>
                      </a:r>
                    </a:p>
                    <a:p>
                      <a:pPr algn="ctr" fontAlgn="b"/>
                      <a:r>
                        <a:rPr lang="en-AU" sz="1600" b="0" i="0" u="none" strike="noStrike" dirty="0" smtClean="0">
                          <a:solidFill>
                            <a:srgbClr val="000000"/>
                          </a:solidFill>
                          <a:effectLst/>
                          <a:latin typeface="Calibri" panose="020F0502020204030204" pitchFamily="34" charset="0"/>
                        </a:rPr>
                        <a:t>“Before” Aldi opening</a:t>
                      </a:r>
                      <a:endParaRPr lang="en-AU"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AU" sz="1600" u="none" strike="noStrike" dirty="0" smtClean="0">
                          <a:effectLst/>
                        </a:rPr>
                        <a:t>Nov-16 “after” Aldi opening</a:t>
                      </a:r>
                      <a:endParaRPr lang="en-AU"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AU" sz="1600" u="none" strike="noStrike">
                          <a:effectLst/>
                        </a:rPr>
                        <a:t>Total</a:t>
                      </a:r>
                      <a:endParaRPr lang="en-AU" sz="1600" b="0" i="0" u="none" strike="noStrike">
                        <a:solidFill>
                          <a:srgbClr val="000000"/>
                        </a:solidFill>
                        <a:effectLst/>
                        <a:latin typeface="Calibri" panose="020F0502020204030204" pitchFamily="34" charset="0"/>
                      </a:endParaRPr>
                    </a:p>
                  </a:txBody>
                  <a:tcPr marL="0" marR="0" marT="0" marB="0" anchor="b"/>
                </a:tc>
              </a:tr>
              <a:tr h="0">
                <a:tc>
                  <a:txBody>
                    <a:bodyPr/>
                    <a:lstStyle/>
                    <a:p>
                      <a:pPr algn="l" fontAlgn="b"/>
                      <a:r>
                        <a:rPr lang="en-AU" sz="1600" u="none" strike="noStrike" dirty="0">
                          <a:effectLst/>
                        </a:rPr>
                        <a:t>Sample sizes</a:t>
                      </a:r>
                      <a:endParaRPr lang="en-AU"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AU" sz="1600" u="none" strike="noStrike">
                          <a:effectLst/>
                        </a:rPr>
                        <a:t>189</a:t>
                      </a:r>
                      <a:endParaRPr lang="en-AU"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AU" sz="1600" u="none" strike="noStrike" dirty="0">
                          <a:effectLst/>
                        </a:rPr>
                        <a:t>224</a:t>
                      </a:r>
                      <a:endParaRPr lang="en-AU"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AU" sz="1600" u="none" strike="noStrike" dirty="0">
                          <a:effectLst/>
                        </a:rPr>
                        <a:t>413</a:t>
                      </a:r>
                      <a:endParaRPr lang="en-AU" sz="1600" b="0" i="0" u="none" strike="noStrike" dirty="0">
                        <a:solidFill>
                          <a:srgbClr val="000000"/>
                        </a:solidFill>
                        <a:effectLst/>
                        <a:latin typeface="Calibri" panose="020F0502020204030204" pitchFamily="34" charset="0"/>
                      </a:endParaRPr>
                    </a:p>
                  </a:txBody>
                  <a:tcPr marL="0" marR="0" marT="0" marB="0" anchor="b"/>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76910668"/>
              </p:ext>
            </p:extLst>
          </p:nvPr>
        </p:nvGraphicFramePr>
        <p:xfrm>
          <a:off x="123855" y="2641848"/>
          <a:ext cx="4544904" cy="1463040"/>
        </p:xfrm>
        <a:graphic>
          <a:graphicData uri="http://schemas.openxmlformats.org/drawingml/2006/table">
            <a:tbl>
              <a:tblPr>
                <a:tableStyleId>{5C22544A-7EE6-4342-B048-85BDC9FD1C3A}</a:tableStyleId>
              </a:tblPr>
              <a:tblGrid>
                <a:gridCol w="3938917"/>
                <a:gridCol w="605987"/>
              </a:tblGrid>
              <a:tr h="190500">
                <a:tc>
                  <a:txBody>
                    <a:bodyPr/>
                    <a:lstStyle/>
                    <a:p>
                      <a:pPr algn="l" fontAlgn="b"/>
                      <a:r>
                        <a:rPr lang="en-AU" sz="1600" u="none" strike="noStrike" dirty="0">
                          <a:effectLst/>
                        </a:rPr>
                        <a:t>Face-to-face interviews</a:t>
                      </a:r>
                      <a:endParaRPr lang="en-AU"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AU" sz="1600" b="0" i="0" u="none" strike="noStrike">
                        <a:solidFill>
                          <a:srgbClr val="000000"/>
                        </a:solidFill>
                        <a:effectLst/>
                        <a:latin typeface="Calibri" panose="020F0502020204030204" pitchFamily="34" charset="0"/>
                      </a:endParaRPr>
                    </a:p>
                  </a:txBody>
                  <a:tcPr marL="0" marR="0" marT="0" marB="0" anchor="b"/>
                </a:tc>
              </a:tr>
              <a:tr h="190500">
                <a:tc>
                  <a:txBody>
                    <a:bodyPr/>
                    <a:lstStyle/>
                    <a:p>
                      <a:pPr algn="l" fontAlgn="b"/>
                      <a:r>
                        <a:rPr lang="en-AU" sz="1600" u="none" strike="noStrike" dirty="0">
                          <a:effectLst/>
                        </a:rPr>
                        <a:t>8-minute </a:t>
                      </a:r>
                      <a:r>
                        <a:rPr lang="en-AU" sz="1600" u="none" strike="noStrike" dirty="0" smtClean="0">
                          <a:effectLst/>
                        </a:rPr>
                        <a:t>interview</a:t>
                      </a:r>
                    </a:p>
                    <a:p>
                      <a:pPr algn="l" fontAlgn="b"/>
                      <a:r>
                        <a:rPr lang="en-AU" sz="1600" b="1" i="0" u="none" strike="noStrike" dirty="0" smtClean="0">
                          <a:solidFill>
                            <a:srgbClr val="000000"/>
                          </a:solidFill>
                          <a:effectLst/>
                          <a:latin typeface="Calibri" panose="020F0502020204030204" pitchFamily="34" charset="0"/>
                        </a:rPr>
                        <a:t>Sampling:</a:t>
                      </a:r>
                      <a:endParaRPr lang="en-AU" sz="16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AU" sz="1600" b="0" i="0" u="none" strike="noStrike">
                        <a:solidFill>
                          <a:srgbClr val="000000"/>
                        </a:solidFill>
                        <a:effectLst/>
                        <a:latin typeface="Calibri" panose="020F0502020204030204" pitchFamily="34" charset="0"/>
                      </a:endParaRPr>
                    </a:p>
                  </a:txBody>
                  <a:tcPr marL="0" marR="0" marT="0" marB="0" anchor="b"/>
                </a:tc>
              </a:tr>
              <a:tr h="190500">
                <a:tc>
                  <a:txBody>
                    <a:bodyPr/>
                    <a:lstStyle/>
                    <a:p>
                      <a:pPr algn="l" fontAlgn="b"/>
                      <a:r>
                        <a:rPr lang="en-AU" sz="1600" u="none" strike="noStrike" dirty="0">
                          <a:effectLst/>
                        </a:rPr>
                        <a:t>In mall near to each </a:t>
                      </a:r>
                      <a:r>
                        <a:rPr lang="en-AU" sz="1600" u="none" strike="noStrike" dirty="0" smtClean="0">
                          <a:effectLst/>
                        </a:rPr>
                        <a:t>of 3 (4) supermarkets</a:t>
                      </a:r>
                      <a:endParaRPr lang="en-AU" sz="1600" b="0" i="0" u="none" strike="noStrike" dirty="0">
                        <a:solidFill>
                          <a:srgbClr val="000000"/>
                        </a:solidFill>
                        <a:effectLst/>
                        <a:latin typeface="Calibri" panose="020F0502020204030204" pitchFamily="34" charset="0"/>
                      </a:endParaRPr>
                    </a:p>
                  </a:txBody>
                  <a:tcPr marL="85725" marR="0" marT="0" marB="0" anchor="b"/>
                </a:tc>
                <a:tc>
                  <a:txBody>
                    <a:bodyPr/>
                    <a:lstStyle/>
                    <a:p>
                      <a:pPr algn="ctr" fontAlgn="b"/>
                      <a:r>
                        <a:rPr lang="en-AU" sz="1600" u="none" strike="noStrike" dirty="0">
                          <a:effectLst/>
                        </a:rPr>
                        <a:t>50%</a:t>
                      </a:r>
                      <a:endParaRPr lang="en-AU" sz="16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n-AU" sz="1600" u="none" strike="noStrike" dirty="0">
                          <a:effectLst/>
                        </a:rPr>
                        <a:t>On street</a:t>
                      </a:r>
                      <a:endParaRPr lang="en-AU" sz="1600" b="0" i="0" u="none" strike="noStrike" dirty="0">
                        <a:solidFill>
                          <a:srgbClr val="000000"/>
                        </a:solidFill>
                        <a:effectLst/>
                        <a:latin typeface="Calibri" panose="020F0502020204030204" pitchFamily="34" charset="0"/>
                      </a:endParaRPr>
                    </a:p>
                  </a:txBody>
                  <a:tcPr marL="85725" marR="0" marT="0" marB="0" anchor="b"/>
                </a:tc>
                <a:tc>
                  <a:txBody>
                    <a:bodyPr/>
                    <a:lstStyle/>
                    <a:p>
                      <a:pPr algn="ctr" fontAlgn="b"/>
                      <a:r>
                        <a:rPr lang="en-AU" sz="1600" u="none" strike="noStrike" dirty="0">
                          <a:effectLst/>
                        </a:rPr>
                        <a:t>25%</a:t>
                      </a:r>
                      <a:endParaRPr lang="en-AU" sz="16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n-AU" sz="1600" u="none" strike="noStrike" dirty="0">
                          <a:effectLst/>
                        </a:rPr>
                        <a:t>Door-knock in suburbs</a:t>
                      </a:r>
                      <a:endParaRPr lang="en-AU" sz="1600" b="0" i="0" u="none" strike="noStrike" dirty="0">
                        <a:solidFill>
                          <a:srgbClr val="000000"/>
                        </a:solidFill>
                        <a:effectLst/>
                        <a:latin typeface="Calibri" panose="020F0502020204030204" pitchFamily="34" charset="0"/>
                      </a:endParaRPr>
                    </a:p>
                  </a:txBody>
                  <a:tcPr marL="85725" marR="0" marT="0" marB="0" anchor="b"/>
                </a:tc>
                <a:tc>
                  <a:txBody>
                    <a:bodyPr/>
                    <a:lstStyle/>
                    <a:p>
                      <a:pPr algn="ctr" fontAlgn="b"/>
                      <a:r>
                        <a:rPr lang="en-AU" sz="1600" u="none" strike="noStrike" dirty="0">
                          <a:effectLst/>
                        </a:rPr>
                        <a:t>25%</a:t>
                      </a:r>
                      <a:endParaRPr lang="en-AU" sz="1600" b="0" i="0" u="none" strike="noStrike" dirty="0">
                        <a:solidFill>
                          <a:srgbClr val="000000"/>
                        </a:solidFill>
                        <a:effectLst/>
                        <a:latin typeface="Calibri" panose="020F0502020204030204" pitchFamily="34" charset="0"/>
                      </a:endParaRPr>
                    </a:p>
                  </a:txBody>
                  <a:tcPr marL="0" marR="0" marT="0" marB="0" anchor="b"/>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47796520"/>
              </p:ext>
            </p:extLst>
          </p:nvPr>
        </p:nvGraphicFramePr>
        <p:xfrm>
          <a:off x="107505" y="4221088"/>
          <a:ext cx="4587867" cy="2438400"/>
        </p:xfrm>
        <a:graphic>
          <a:graphicData uri="http://schemas.openxmlformats.org/drawingml/2006/table">
            <a:tbl>
              <a:tblPr>
                <a:tableStyleId>{5C22544A-7EE6-4342-B048-85BDC9FD1C3A}</a:tableStyleId>
              </a:tblPr>
              <a:tblGrid>
                <a:gridCol w="4587867"/>
              </a:tblGrid>
              <a:tr h="216024">
                <a:tc>
                  <a:txBody>
                    <a:bodyPr/>
                    <a:lstStyle/>
                    <a:p>
                      <a:pPr algn="l" fontAlgn="b"/>
                      <a:r>
                        <a:rPr lang="en-AU" sz="1600" b="1" u="none" strike="noStrike" dirty="0">
                          <a:effectLst/>
                        </a:rPr>
                        <a:t>Questions</a:t>
                      </a:r>
                      <a:endParaRPr lang="en-AU" sz="1600" b="1"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n-AU" sz="1600" u="none" strike="noStrike">
                          <a:effectLst/>
                        </a:rPr>
                        <a:t>Demographics</a:t>
                      </a:r>
                      <a:endParaRPr lang="en-AU" sz="1600" b="0" i="0" u="none" strike="noStrike">
                        <a:solidFill>
                          <a:srgbClr val="000000"/>
                        </a:solidFill>
                        <a:effectLst/>
                        <a:latin typeface="Calibri" panose="020F0502020204030204" pitchFamily="34" charset="0"/>
                      </a:endParaRPr>
                    </a:p>
                  </a:txBody>
                  <a:tcPr marL="85725" marR="0" marT="0" marB="0" anchor="b"/>
                </a:tc>
              </a:tr>
              <a:tr h="190500">
                <a:tc>
                  <a:txBody>
                    <a:bodyPr/>
                    <a:lstStyle/>
                    <a:p>
                      <a:pPr algn="l" fontAlgn="b"/>
                      <a:r>
                        <a:rPr lang="en-AU" sz="1600" u="none" strike="noStrike">
                          <a:effectLst/>
                        </a:rPr>
                        <a:t>Home post code</a:t>
                      </a:r>
                      <a:endParaRPr lang="en-AU" sz="1600" b="0" i="0" u="none" strike="noStrike">
                        <a:solidFill>
                          <a:srgbClr val="000000"/>
                        </a:solidFill>
                        <a:effectLst/>
                        <a:latin typeface="Calibri" panose="020F0502020204030204" pitchFamily="34" charset="0"/>
                      </a:endParaRPr>
                    </a:p>
                  </a:txBody>
                  <a:tcPr marL="85725" marR="0" marT="0" marB="0" anchor="b"/>
                </a:tc>
              </a:tr>
              <a:tr h="190500">
                <a:tc>
                  <a:txBody>
                    <a:bodyPr/>
                    <a:lstStyle/>
                    <a:p>
                      <a:pPr algn="l" fontAlgn="b"/>
                      <a:r>
                        <a:rPr lang="en-AU" sz="1600" u="none" strike="noStrike">
                          <a:effectLst/>
                        </a:rPr>
                        <a:t>Income band</a:t>
                      </a:r>
                      <a:endParaRPr lang="en-AU" sz="1600" b="0" i="0" u="none" strike="noStrike">
                        <a:solidFill>
                          <a:srgbClr val="000000"/>
                        </a:solidFill>
                        <a:effectLst/>
                        <a:latin typeface="Calibri" panose="020F0502020204030204" pitchFamily="34" charset="0"/>
                      </a:endParaRPr>
                    </a:p>
                  </a:txBody>
                  <a:tcPr marL="85725" marR="0" marT="0" marB="0" anchor="b"/>
                </a:tc>
              </a:tr>
              <a:tr h="190500">
                <a:tc>
                  <a:txBody>
                    <a:bodyPr/>
                    <a:lstStyle/>
                    <a:p>
                      <a:pPr algn="l" fontAlgn="b"/>
                      <a:r>
                        <a:rPr lang="en-AU" sz="1600" u="none" strike="noStrike">
                          <a:effectLst/>
                        </a:rPr>
                        <a:t>"Origins" (rural/town/city)</a:t>
                      </a:r>
                      <a:endParaRPr lang="en-AU" sz="1600" b="0" i="0" u="none" strike="noStrike">
                        <a:solidFill>
                          <a:srgbClr val="000000"/>
                        </a:solidFill>
                        <a:effectLst/>
                        <a:latin typeface="Calibri" panose="020F0502020204030204" pitchFamily="34" charset="0"/>
                      </a:endParaRPr>
                    </a:p>
                  </a:txBody>
                  <a:tcPr marL="85725" marR="0" marT="0" marB="0" anchor="b"/>
                </a:tc>
              </a:tr>
              <a:tr h="190500">
                <a:tc>
                  <a:txBody>
                    <a:bodyPr/>
                    <a:lstStyle/>
                    <a:p>
                      <a:pPr algn="l" fontAlgn="b"/>
                      <a:r>
                        <a:rPr lang="en-AU" sz="1600" u="none" strike="noStrike">
                          <a:effectLst/>
                        </a:rPr>
                        <a:t>Shopping behaviour</a:t>
                      </a:r>
                      <a:endParaRPr lang="en-AU" sz="1600" b="0" i="0" u="none" strike="noStrike">
                        <a:solidFill>
                          <a:srgbClr val="000000"/>
                        </a:solidFill>
                        <a:effectLst/>
                        <a:latin typeface="Calibri" panose="020F0502020204030204" pitchFamily="34" charset="0"/>
                      </a:endParaRPr>
                    </a:p>
                  </a:txBody>
                  <a:tcPr marL="85725" marR="0" marT="0" marB="0" anchor="b"/>
                </a:tc>
              </a:tr>
              <a:tr h="190500">
                <a:tc>
                  <a:txBody>
                    <a:bodyPr/>
                    <a:lstStyle/>
                    <a:p>
                      <a:pPr algn="l" fontAlgn="b"/>
                      <a:r>
                        <a:rPr lang="en-AU" sz="1600" u="none" strike="noStrike">
                          <a:effectLst/>
                        </a:rPr>
                        <a:t>Choice of supermarket and reasons</a:t>
                      </a:r>
                      <a:endParaRPr lang="en-AU" sz="1600" b="0" i="0" u="none" strike="noStrike">
                        <a:solidFill>
                          <a:srgbClr val="000000"/>
                        </a:solidFill>
                        <a:effectLst/>
                        <a:latin typeface="Calibri" panose="020F0502020204030204" pitchFamily="34" charset="0"/>
                      </a:endParaRPr>
                    </a:p>
                  </a:txBody>
                  <a:tcPr marL="85725" marR="0" marT="0" marB="0" anchor="b"/>
                </a:tc>
              </a:tr>
              <a:tr h="190500">
                <a:tc>
                  <a:txBody>
                    <a:bodyPr/>
                    <a:lstStyle/>
                    <a:p>
                      <a:pPr algn="l" fontAlgn="b"/>
                      <a:r>
                        <a:rPr lang="en-AU" sz="1600" u="none" strike="noStrike">
                          <a:effectLst/>
                        </a:rPr>
                        <a:t>Knowledge of Aldi opening</a:t>
                      </a:r>
                      <a:endParaRPr lang="en-AU" sz="1600" b="0" i="0" u="none" strike="noStrike">
                        <a:solidFill>
                          <a:srgbClr val="000000"/>
                        </a:solidFill>
                        <a:effectLst/>
                        <a:latin typeface="Calibri" panose="020F0502020204030204" pitchFamily="34" charset="0"/>
                      </a:endParaRPr>
                    </a:p>
                  </a:txBody>
                  <a:tcPr marL="85725" marR="0" marT="0" marB="0" anchor="b"/>
                </a:tc>
              </a:tr>
              <a:tr h="190500">
                <a:tc>
                  <a:txBody>
                    <a:bodyPr/>
                    <a:lstStyle/>
                    <a:p>
                      <a:pPr algn="l" fontAlgn="b"/>
                      <a:r>
                        <a:rPr lang="en-AU" sz="1600" u="none" strike="noStrike">
                          <a:effectLst/>
                        </a:rPr>
                        <a:t>Expectations about Aldi opening and reasoning</a:t>
                      </a:r>
                      <a:endParaRPr lang="en-AU" sz="1600" b="0" i="0" u="none" strike="noStrike">
                        <a:solidFill>
                          <a:srgbClr val="000000"/>
                        </a:solidFill>
                        <a:effectLst/>
                        <a:latin typeface="Calibri" panose="020F0502020204030204" pitchFamily="34" charset="0"/>
                      </a:endParaRPr>
                    </a:p>
                  </a:txBody>
                  <a:tcPr marL="85725" marR="0" marT="0" marB="0" anchor="b"/>
                </a:tc>
              </a:tr>
              <a:tr h="190500">
                <a:tc>
                  <a:txBody>
                    <a:bodyPr/>
                    <a:lstStyle/>
                    <a:p>
                      <a:pPr algn="l" fontAlgn="b"/>
                      <a:r>
                        <a:rPr lang="en-AU" sz="1600" u="none" strike="noStrike" dirty="0">
                          <a:effectLst/>
                        </a:rPr>
                        <a:t>Branding behaviour</a:t>
                      </a:r>
                      <a:endParaRPr lang="en-AU" sz="1600" b="0" i="0" u="none" strike="noStrike" dirty="0">
                        <a:solidFill>
                          <a:srgbClr val="000000"/>
                        </a:solidFill>
                        <a:effectLst/>
                        <a:latin typeface="Calibri" panose="020F0502020204030204" pitchFamily="34" charset="0"/>
                      </a:endParaRPr>
                    </a:p>
                  </a:txBody>
                  <a:tcPr marL="85725" marR="0" marT="0" marB="0" anchor="b"/>
                </a:tc>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1008645018"/>
              </p:ext>
            </p:extLst>
          </p:nvPr>
        </p:nvGraphicFramePr>
        <p:xfrm>
          <a:off x="5076056" y="1340200"/>
          <a:ext cx="3888432" cy="25248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p:cNvSpPr txBox="1"/>
          <p:nvPr/>
        </p:nvSpPr>
        <p:spPr>
          <a:xfrm>
            <a:off x="4578383" y="6114992"/>
            <a:ext cx="3810041" cy="91440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AU" sz="1100" i="1" dirty="0">
              <a:effectLst/>
              <a:latin typeface="+mn-lt"/>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lang="en-AU" sz="1100" i="1" dirty="0">
              <a:effectLst/>
              <a:latin typeface="+mn-lt"/>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lang="en-AU" sz="1100" i="1" dirty="0">
              <a:effectLst/>
              <a:latin typeface="+mn-lt"/>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en-AU" sz="1100" i="1" dirty="0">
                <a:effectLst/>
                <a:latin typeface="+mn-lt"/>
                <a:ea typeface="+mn-ea"/>
                <a:cs typeface="+mn-cs"/>
              </a:rPr>
              <a:t>Source: UNE Business School Centre for Agribusiness Survey of Retail </a:t>
            </a:r>
            <a:r>
              <a:rPr lang="en-AU" sz="1100" i="1" dirty="0" smtClean="0">
                <a:effectLst/>
                <a:latin typeface="+mn-lt"/>
                <a:ea typeface="+mn-ea"/>
                <a:cs typeface="+mn-cs"/>
              </a:rPr>
              <a:t>Shoppers</a:t>
            </a:r>
            <a:endParaRPr lang="en-AU" sz="1100" dirty="0">
              <a:effectLst/>
              <a:latin typeface="+mn-lt"/>
              <a:ea typeface="+mn-ea"/>
              <a:cs typeface="+mn-cs"/>
            </a:endParaRPr>
          </a:p>
        </p:txBody>
      </p:sp>
      <p:graphicFrame>
        <p:nvGraphicFramePr>
          <p:cNvPr id="9" name="Chart 8"/>
          <p:cNvGraphicFramePr>
            <a:graphicFrameLocks/>
          </p:cNvGraphicFramePr>
          <p:nvPr>
            <p:extLst>
              <p:ext uri="{D42A27DB-BD31-4B8C-83A1-F6EECF244321}">
                <p14:modId xmlns:p14="http://schemas.microsoft.com/office/powerpoint/2010/main" val="3551071826"/>
              </p:ext>
            </p:extLst>
          </p:nvPr>
        </p:nvGraphicFramePr>
        <p:xfrm>
          <a:off x="5076056" y="3865063"/>
          <a:ext cx="3617397" cy="286307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547664" y="116632"/>
            <a:ext cx="6192721" cy="584775"/>
          </a:xfrm>
          <a:prstGeom prst="rect">
            <a:avLst/>
          </a:prstGeom>
          <a:noFill/>
        </p:spPr>
        <p:txBody>
          <a:bodyPr wrap="none" rtlCol="0">
            <a:spAutoFit/>
          </a:bodyPr>
          <a:lstStyle/>
          <a:p>
            <a:r>
              <a:rPr lang="en-AU" sz="3200" b="1" i="1" dirty="0" smtClean="0"/>
              <a:t>Sampling, setup and switching</a:t>
            </a:r>
            <a:endParaRPr lang="en-AU" sz="3200" b="1" i="1" dirty="0"/>
          </a:p>
        </p:txBody>
      </p:sp>
    </p:spTree>
    <p:extLst>
      <p:ext uri="{BB962C8B-B14F-4D97-AF65-F5344CB8AC3E}">
        <p14:creationId xmlns:p14="http://schemas.microsoft.com/office/powerpoint/2010/main" val="174933600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9"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18097246"/>
              </p:ext>
            </p:extLst>
          </p:nvPr>
        </p:nvGraphicFramePr>
        <p:xfrm>
          <a:off x="1475656" y="2276872"/>
          <a:ext cx="5192092" cy="3657600"/>
        </p:xfrm>
        <a:graphic>
          <a:graphicData uri="http://schemas.openxmlformats.org/drawingml/2006/table">
            <a:tbl>
              <a:tblPr>
                <a:tableStyleId>{5C22544A-7EE6-4342-B048-85BDC9FD1C3A}</a:tableStyleId>
              </a:tblPr>
              <a:tblGrid>
                <a:gridCol w="3329222"/>
                <a:gridCol w="911646"/>
                <a:gridCol w="951224"/>
              </a:tblGrid>
              <a:tr h="190500">
                <a:tc>
                  <a:txBody>
                    <a:bodyPr/>
                    <a:lstStyle/>
                    <a:p>
                      <a:pPr algn="l" fontAlgn="b"/>
                      <a:endParaRPr lang="en-AU"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AU" sz="2000" b="1" u="none" strike="noStrike" dirty="0">
                          <a:effectLst/>
                        </a:rPr>
                        <a:t>Before</a:t>
                      </a:r>
                      <a:endParaRPr lang="en-AU" sz="20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AU" sz="2000" b="1" u="none" strike="noStrike" dirty="0">
                          <a:effectLst/>
                        </a:rPr>
                        <a:t>After</a:t>
                      </a:r>
                      <a:endParaRPr lang="en-AU" sz="2000" b="1"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n-AU" sz="2000" u="none" strike="noStrike">
                          <a:effectLst/>
                        </a:rPr>
                        <a:t>Location</a:t>
                      </a:r>
                      <a:endParaRPr lang="en-AU"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AU" sz="2000" u="none" strike="noStrike">
                          <a:effectLst/>
                        </a:rPr>
                        <a:t>29%</a:t>
                      </a:r>
                      <a:endParaRPr lang="en-AU"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AU" sz="2000" u="none" strike="noStrike">
                          <a:effectLst/>
                        </a:rPr>
                        <a:t>33%</a:t>
                      </a:r>
                      <a:endParaRPr lang="en-AU" sz="2000" b="0" i="0" u="none" strike="noStrike">
                        <a:solidFill>
                          <a:srgbClr val="000000"/>
                        </a:solidFill>
                        <a:effectLst/>
                        <a:latin typeface="Calibri" panose="020F0502020204030204" pitchFamily="34" charset="0"/>
                      </a:endParaRPr>
                    </a:p>
                  </a:txBody>
                  <a:tcPr marL="0" marR="0" marT="0" marB="0" anchor="b"/>
                </a:tc>
              </a:tr>
              <a:tr h="190500">
                <a:tc>
                  <a:txBody>
                    <a:bodyPr/>
                    <a:lstStyle/>
                    <a:p>
                      <a:pPr algn="l" fontAlgn="b"/>
                      <a:r>
                        <a:rPr lang="en-AU" sz="2000" u="none" strike="noStrike" dirty="0">
                          <a:effectLst/>
                        </a:rPr>
                        <a:t>Opening hours</a:t>
                      </a:r>
                      <a:endParaRPr lang="en-AU"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AU" sz="2000" u="none" strike="noStrike">
                          <a:effectLst/>
                        </a:rPr>
                        <a:t>1%</a:t>
                      </a:r>
                      <a:endParaRPr lang="en-AU"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AU" sz="2000" u="none" strike="noStrike">
                          <a:effectLst/>
                        </a:rPr>
                        <a:t>5%</a:t>
                      </a:r>
                      <a:endParaRPr lang="en-AU" sz="2000" b="0" i="0" u="none" strike="noStrike">
                        <a:solidFill>
                          <a:srgbClr val="000000"/>
                        </a:solidFill>
                        <a:effectLst/>
                        <a:latin typeface="Calibri" panose="020F0502020204030204" pitchFamily="34" charset="0"/>
                      </a:endParaRPr>
                    </a:p>
                  </a:txBody>
                  <a:tcPr marL="0" marR="0" marT="0" marB="0" anchor="b"/>
                </a:tc>
              </a:tr>
              <a:tr h="190500">
                <a:tc>
                  <a:txBody>
                    <a:bodyPr/>
                    <a:lstStyle/>
                    <a:p>
                      <a:pPr algn="l" fontAlgn="b"/>
                      <a:r>
                        <a:rPr lang="en-AU" sz="2000" u="none" strike="noStrike">
                          <a:effectLst/>
                        </a:rPr>
                        <a:t>Price</a:t>
                      </a:r>
                      <a:endParaRPr lang="en-AU"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AU" sz="2000" u="none" strike="noStrike">
                          <a:effectLst/>
                        </a:rPr>
                        <a:t>12%</a:t>
                      </a:r>
                      <a:endParaRPr lang="en-AU"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AU" sz="2000" u="none" strike="noStrike">
                          <a:effectLst/>
                        </a:rPr>
                        <a:t>22%</a:t>
                      </a:r>
                      <a:endParaRPr lang="en-AU" sz="2000" b="0" i="0" u="none" strike="noStrike">
                        <a:solidFill>
                          <a:srgbClr val="000000"/>
                        </a:solidFill>
                        <a:effectLst/>
                        <a:latin typeface="Calibri" panose="020F0502020204030204" pitchFamily="34" charset="0"/>
                      </a:endParaRPr>
                    </a:p>
                  </a:txBody>
                  <a:tcPr marL="0" marR="0" marT="0" marB="0" anchor="b"/>
                </a:tc>
              </a:tr>
              <a:tr h="190500">
                <a:tc>
                  <a:txBody>
                    <a:bodyPr/>
                    <a:lstStyle/>
                    <a:p>
                      <a:pPr algn="l" fontAlgn="b"/>
                      <a:r>
                        <a:rPr lang="en-AU" sz="2000" u="none" strike="noStrike">
                          <a:effectLst/>
                        </a:rPr>
                        <a:t>Service in store</a:t>
                      </a:r>
                      <a:endParaRPr lang="en-AU"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AU" sz="2000" u="none" strike="noStrike">
                          <a:effectLst/>
                        </a:rPr>
                        <a:t>6%</a:t>
                      </a:r>
                      <a:endParaRPr lang="en-AU"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AU" sz="2000" u="none" strike="noStrike">
                          <a:effectLst/>
                        </a:rPr>
                        <a:t>1%</a:t>
                      </a:r>
                      <a:endParaRPr lang="en-AU" sz="2000" b="0" i="0" u="none" strike="noStrike">
                        <a:solidFill>
                          <a:srgbClr val="000000"/>
                        </a:solidFill>
                        <a:effectLst/>
                        <a:latin typeface="Calibri" panose="020F0502020204030204" pitchFamily="34" charset="0"/>
                      </a:endParaRPr>
                    </a:p>
                  </a:txBody>
                  <a:tcPr marL="0" marR="0" marT="0" marB="0" anchor="b"/>
                </a:tc>
              </a:tr>
              <a:tr h="190500">
                <a:tc>
                  <a:txBody>
                    <a:bodyPr/>
                    <a:lstStyle/>
                    <a:p>
                      <a:pPr algn="l" fontAlgn="b"/>
                      <a:r>
                        <a:rPr lang="en-AU" sz="2000" u="none" strike="noStrike">
                          <a:effectLst/>
                        </a:rPr>
                        <a:t>Parcel pickup</a:t>
                      </a:r>
                      <a:endParaRPr lang="en-AU"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AU" sz="2000" u="none" strike="noStrike">
                          <a:effectLst/>
                        </a:rPr>
                        <a:t>2%</a:t>
                      </a:r>
                      <a:endParaRPr lang="en-AU" sz="2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AU" sz="2000" b="0" i="0" u="none" strike="noStrike">
                        <a:solidFill>
                          <a:srgbClr val="000000"/>
                        </a:solidFill>
                        <a:effectLst/>
                        <a:latin typeface="Calibri" panose="020F0502020204030204" pitchFamily="34" charset="0"/>
                      </a:endParaRPr>
                    </a:p>
                  </a:txBody>
                  <a:tcPr marL="0" marR="0" marT="0" marB="0" anchor="b"/>
                </a:tc>
              </a:tr>
              <a:tr h="190500">
                <a:tc>
                  <a:txBody>
                    <a:bodyPr/>
                    <a:lstStyle/>
                    <a:p>
                      <a:pPr algn="l" fontAlgn="b"/>
                      <a:r>
                        <a:rPr lang="en-AU" sz="2000" u="none" strike="noStrike">
                          <a:effectLst/>
                        </a:rPr>
                        <a:t>Self check-out</a:t>
                      </a:r>
                      <a:endParaRPr lang="en-AU"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AU" sz="2000" u="none" strike="noStrike">
                          <a:effectLst/>
                        </a:rPr>
                        <a:t>1%</a:t>
                      </a:r>
                      <a:endParaRPr lang="en-AU" sz="2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AU" sz="2000" b="0" i="0" u="none" strike="noStrike">
                        <a:solidFill>
                          <a:srgbClr val="000000"/>
                        </a:solidFill>
                        <a:effectLst/>
                        <a:latin typeface="Calibri" panose="020F0502020204030204" pitchFamily="34" charset="0"/>
                      </a:endParaRPr>
                    </a:p>
                  </a:txBody>
                  <a:tcPr marL="0" marR="0" marT="0" marB="0" anchor="b"/>
                </a:tc>
              </a:tr>
              <a:tr h="190500">
                <a:tc>
                  <a:txBody>
                    <a:bodyPr/>
                    <a:lstStyle/>
                    <a:p>
                      <a:pPr algn="l" fontAlgn="b"/>
                      <a:r>
                        <a:rPr lang="en-AU" sz="2000" u="none" strike="noStrike">
                          <a:effectLst/>
                        </a:rPr>
                        <a:t>Quality</a:t>
                      </a:r>
                      <a:endParaRPr lang="en-AU"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AU" sz="2000" u="none" strike="noStrike">
                          <a:effectLst/>
                        </a:rPr>
                        <a:t>18%</a:t>
                      </a:r>
                      <a:endParaRPr lang="en-AU"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AU" sz="2000" u="none" strike="noStrike">
                          <a:effectLst/>
                        </a:rPr>
                        <a:t>8%</a:t>
                      </a:r>
                      <a:endParaRPr lang="en-AU" sz="2000" b="0" i="0" u="none" strike="noStrike">
                        <a:solidFill>
                          <a:srgbClr val="000000"/>
                        </a:solidFill>
                        <a:effectLst/>
                        <a:latin typeface="Calibri" panose="020F0502020204030204" pitchFamily="34" charset="0"/>
                      </a:endParaRPr>
                    </a:p>
                  </a:txBody>
                  <a:tcPr marL="0" marR="0" marT="0" marB="0" anchor="b"/>
                </a:tc>
              </a:tr>
              <a:tr h="190500">
                <a:tc>
                  <a:txBody>
                    <a:bodyPr/>
                    <a:lstStyle/>
                    <a:p>
                      <a:pPr algn="l" fontAlgn="b"/>
                      <a:r>
                        <a:rPr lang="en-AU" sz="2000" u="none" strike="noStrike">
                          <a:effectLst/>
                        </a:rPr>
                        <a:t>Variety</a:t>
                      </a:r>
                      <a:endParaRPr lang="en-AU"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AU" sz="2000" u="none" strike="noStrike">
                          <a:effectLst/>
                        </a:rPr>
                        <a:t>6%</a:t>
                      </a:r>
                      <a:endParaRPr lang="en-AU"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AU" sz="2000" u="none" strike="noStrike">
                          <a:effectLst/>
                        </a:rPr>
                        <a:t>13%</a:t>
                      </a:r>
                      <a:endParaRPr lang="en-AU" sz="2000" b="0" i="0" u="none" strike="noStrike">
                        <a:solidFill>
                          <a:srgbClr val="000000"/>
                        </a:solidFill>
                        <a:effectLst/>
                        <a:latin typeface="Calibri" panose="020F0502020204030204" pitchFamily="34" charset="0"/>
                      </a:endParaRPr>
                    </a:p>
                  </a:txBody>
                  <a:tcPr marL="0" marR="0" marT="0" marB="0" anchor="b"/>
                </a:tc>
              </a:tr>
              <a:tr h="190500">
                <a:tc>
                  <a:txBody>
                    <a:bodyPr/>
                    <a:lstStyle/>
                    <a:p>
                      <a:pPr algn="l" fontAlgn="b"/>
                      <a:r>
                        <a:rPr lang="en-AU" sz="2000" u="none" strike="noStrike">
                          <a:effectLst/>
                        </a:rPr>
                        <a:t>Parking</a:t>
                      </a:r>
                      <a:endParaRPr lang="en-AU"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AU" sz="2000" u="none" strike="noStrike">
                          <a:effectLst/>
                        </a:rPr>
                        <a:t>7%</a:t>
                      </a:r>
                      <a:endParaRPr lang="en-AU"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AU" sz="2000" u="none" strike="noStrike">
                          <a:effectLst/>
                        </a:rPr>
                        <a:t>5%</a:t>
                      </a:r>
                      <a:endParaRPr lang="en-AU" sz="2000" b="0" i="0" u="none" strike="noStrike">
                        <a:solidFill>
                          <a:srgbClr val="000000"/>
                        </a:solidFill>
                        <a:effectLst/>
                        <a:latin typeface="Calibri" panose="020F0502020204030204" pitchFamily="34" charset="0"/>
                      </a:endParaRPr>
                    </a:p>
                  </a:txBody>
                  <a:tcPr marL="0" marR="0" marT="0" marB="0" anchor="b"/>
                </a:tc>
              </a:tr>
              <a:tr h="190500">
                <a:tc>
                  <a:txBody>
                    <a:bodyPr/>
                    <a:lstStyle/>
                    <a:p>
                      <a:pPr algn="l" fontAlgn="b"/>
                      <a:r>
                        <a:rPr lang="en-AU" sz="2000" u="none" strike="noStrike">
                          <a:effectLst/>
                        </a:rPr>
                        <a:t>Co-location with other stores</a:t>
                      </a:r>
                      <a:endParaRPr lang="en-AU"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AU" sz="2000" u="none" strike="noStrike">
                          <a:effectLst/>
                        </a:rPr>
                        <a:t>11%</a:t>
                      </a:r>
                      <a:endParaRPr lang="en-AU"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AU" sz="2000" u="none" strike="noStrike">
                          <a:effectLst/>
                        </a:rPr>
                        <a:t>1%</a:t>
                      </a:r>
                      <a:endParaRPr lang="en-AU" sz="2000" b="0" i="0" u="none" strike="noStrike">
                        <a:solidFill>
                          <a:srgbClr val="000000"/>
                        </a:solidFill>
                        <a:effectLst/>
                        <a:latin typeface="Calibri" panose="020F0502020204030204" pitchFamily="34" charset="0"/>
                      </a:endParaRPr>
                    </a:p>
                  </a:txBody>
                  <a:tcPr marL="0" marR="0" marT="0" marB="0" anchor="b"/>
                </a:tc>
              </a:tr>
              <a:tr h="190500">
                <a:tc>
                  <a:txBody>
                    <a:bodyPr/>
                    <a:lstStyle/>
                    <a:p>
                      <a:pPr algn="l" fontAlgn="b"/>
                      <a:r>
                        <a:rPr lang="en-AU" sz="2000" u="none" strike="noStrike">
                          <a:effectLst/>
                        </a:rPr>
                        <a:t>Others</a:t>
                      </a:r>
                      <a:endParaRPr lang="en-AU"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AU" sz="2000" u="none" strike="noStrike">
                          <a:effectLst/>
                        </a:rPr>
                        <a:t>8%</a:t>
                      </a:r>
                      <a:endParaRPr lang="en-AU"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AU" sz="2000" u="none" strike="noStrike" dirty="0">
                          <a:effectLst/>
                        </a:rPr>
                        <a:t>14%</a:t>
                      </a:r>
                      <a:endParaRPr lang="en-AU" sz="2000" b="0" i="0" u="none" strike="noStrike" dirty="0">
                        <a:solidFill>
                          <a:srgbClr val="000000"/>
                        </a:solidFill>
                        <a:effectLst/>
                        <a:latin typeface="Calibri" panose="020F0502020204030204" pitchFamily="34" charset="0"/>
                      </a:endParaRPr>
                    </a:p>
                  </a:txBody>
                  <a:tcPr marL="0" marR="0" marT="0" marB="0" anchor="b"/>
                </a:tc>
              </a:tr>
            </a:tbl>
          </a:graphicData>
        </a:graphic>
      </p:graphicFrame>
      <p:sp>
        <p:nvSpPr>
          <p:cNvPr id="3" name="TextBox 2"/>
          <p:cNvSpPr txBox="1"/>
          <p:nvPr/>
        </p:nvSpPr>
        <p:spPr>
          <a:xfrm>
            <a:off x="237137" y="1691516"/>
            <a:ext cx="7071167" cy="369332"/>
          </a:xfrm>
          <a:prstGeom prst="rect">
            <a:avLst/>
          </a:prstGeom>
          <a:noFill/>
        </p:spPr>
        <p:txBody>
          <a:bodyPr wrap="none" rtlCol="0">
            <a:spAutoFit/>
          </a:bodyPr>
          <a:lstStyle/>
          <a:p>
            <a:r>
              <a:rPr lang="en-AU" b="1" i="1" dirty="0" smtClean="0"/>
              <a:t>What is the biggest single reason you choose a supermarket?</a:t>
            </a:r>
            <a:endParaRPr lang="en-AU" b="1" i="1" dirty="0"/>
          </a:p>
        </p:txBody>
      </p:sp>
      <p:sp>
        <p:nvSpPr>
          <p:cNvPr id="4" name="TextBox 3"/>
          <p:cNvSpPr txBox="1"/>
          <p:nvPr/>
        </p:nvSpPr>
        <p:spPr>
          <a:xfrm>
            <a:off x="1475656" y="260648"/>
            <a:ext cx="6537367" cy="584775"/>
          </a:xfrm>
          <a:prstGeom prst="rect">
            <a:avLst/>
          </a:prstGeom>
          <a:noFill/>
        </p:spPr>
        <p:txBody>
          <a:bodyPr wrap="none" rtlCol="0">
            <a:spAutoFit/>
          </a:bodyPr>
          <a:lstStyle/>
          <a:p>
            <a:r>
              <a:rPr lang="en-AU" sz="3200" b="1" i="1" dirty="0" smtClean="0"/>
              <a:t>Reasons for supermarket choice</a:t>
            </a:r>
            <a:endParaRPr lang="en-AU" sz="3200" b="1" i="1" dirty="0"/>
          </a:p>
        </p:txBody>
      </p:sp>
    </p:spTree>
    <p:extLst>
      <p:ext uri="{BB962C8B-B14F-4D97-AF65-F5344CB8AC3E}">
        <p14:creationId xmlns:p14="http://schemas.microsoft.com/office/powerpoint/2010/main" val="373782372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780216086"/>
              </p:ext>
            </p:extLst>
          </p:nvPr>
        </p:nvGraphicFramePr>
        <p:xfrm>
          <a:off x="1994760" y="1268760"/>
          <a:ext cx="6289608" cy="2664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a:graphicFrameLocks/>
          </p:cNvGraphicFramePr>
          <p:nvPr>
            <p:extLst>
              <p:ext uri="{D42A27DB-BD31-4B8C-83A1-F6EECF244321}">
                <p14:modId xmlns:p14="http://schemas.microsoft.com/office/powerpoint/2010/main" val="1965469696"/>
              </p:ext>
            </p:extLst>
          </p:nvPr>
        </p:nvGraphicFramePr>
        <p:xfrm>
          <a:off x="1994760" y="4113534"/>
          <a:ext cx="6269608" cy="2753594"/>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1763688" y="405825"/>
            <a:ext cx="4379725" cy="430887"/>
          </a:xfrm>
          <a:prstGeom prst="rect">
            <a:avLst/>
          </a:prstGeom>
          <a:noFill/>
        </p:spPr>
        <p:txBody>
          <a:bodyPr wrap="none" rtlCol="0">
            <a:spAutoFit/>
          </a:bodyPr>
          <a:lstStyle/>
          <a:p>
            <a:r>
              <a:rPr lang="en-AU" sz="2200" b="1" i="1" dirty="0" smtClean="0"/>
              <a:t>Price expectations of shoppers</a:t>
            </a:r>
            <a:endParaRPr lang="en-AU" sz="2200" b="1" i="1" dirty="0"/>
          </a:p>
        </p:txBody>
      </p:sp>
    </p:spTree>
    <p:extLst>
      <p:ext uri="{BB962C8B-B14F-4D97-AF65-F5344CB8AC3E}">
        <p14:creationId xmlns:p14="http://schemas.microsoft.com/office/powerpoint/2010/main" val="3806057996"/>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485009072"/>
              </p:ext>
            </p:extLst>
          </p:nvPr>
        </p:nvGraphicFramePr>
        <p:xfrm>
          <a:off x="0" y="2060848"/>
          <a:ext cx="9013924" cy="259573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37137" y="1691516"/>
            <a:ext cx="6776214" cy="369332"/>
          </a:xfrm>
          <a:prstGeom prst="rect">
            <a:avLst/>
          </a:prstGeom>
          <a:noFill/>
        </p:spPr>
        <p:txBody>
          <a:bodyPr wrap="none" rtlCol="0">
            <a:spAutoFit/>
          </a:bodyPr>
          <a:lstStyle/>
          <a:p>
            <a:r>
              <a:rPr lang="en-AU" b="1" i="1" dirty="0" smtClean="0"/>
              <a:t>What do you do when your preferred brand is not available?</a:t>
            </a:r>
            <a:endParaRPr lang="en-AU" b="1" i="1" dirty="0"/>
          </a:p>
        </p:txBody>
      </p:sp>
      <p:sp>
        <p:nvSpPr>
          <p:cNvPr id="4" name="TextBox 3"/>
          <p:cNvSpPr txBox="1"/>
          <p:nvPr/>
        </p:nvSpPr>
        <p:spPr>
          <a:xfrm>
            <a:off x="1547664" y="323364"/>
            <a:ext cx="1975221" cy="430887"/>
          </a:xfrm>
          <a:prstGeom prst="rect">
            <a:avLst/>
          </a:prstGeom>
          <a:noFill/>
        </p:spPr>
        <p:txBody>
          <a:bodyPr wrap="none" rtlCol="0">
            <a:spAutoFit/>
          </a:bodyPr>
          <a:lstStyle/>
          <a:p>
            <a:r>
              <a:rPr lang="en-AU" sz="2200" b="1" i="1" dirty="0" smtClean="0"/>
              <a:t>Brand loyalty</a:t>
            </a:r>
            <a:endParaRPr lang="en-AU" sz="2200" b="1" i="1" dirty="0"/>
          </a:p>
        </p:txBody>
      </p:sp>
    </p:spTree>
    <p:extLst>
      <p:ext uri="{BB962C8B-B14F-4D97-AF65-F5344CB8AC3E}">
        <p14:creationId xmlns:p14="http://schemas.microsoft.com/office/powerpoint/2010/main" val="246420164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920867567"/>
              </p:ext>
            </p:extLst>
          </p:nvPr>
        </p:nvGraphicFramePr>
        <p:xfrm>
          <a:off x="333053" y="2250926"/>
          <a:ext cx="8630072" cy="20691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a:graphicFrameLocks/>
          </p:cNvGraphicFramePr>
          <p:nvPr>
            <p:extLst>
              <p:ext uri="{D42A27DB-BD31-4B8C-83A1-F6EECF244321}">
                <p14:modId xmlns:p14="http://schemas.microsoft.com/office/powerpoint/2010/main" val="2358929164"/>
              </p:ext>
            </p:extLst>
          </p:nvPr>
        </p:nvGraphicFramePr>
        <p:xfrm>
          <a:off x="333054" y="4267150"/>
          <a:ext cx="8630072" cy="240221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1547664" y="323364"/>
            <a:ext cx="5438476" cy="430887"/>
          </a:xfrm>
          <a:prstGeom prst="rect">
            <a:avLst/>
          </a:prstGeom>
          <a:noFill/>
        </p:spPr>
        <p:txBody>
          <a:bodyPr wrap="none" rtlCol="0">
            <a:spAutoFit/>
          </a:bodyPr>
          <a:lstStyle/>
          <a:p>
            <a:r>
              <a:rPr lang="en-AU" sz="2200" b="1" i="1" dirty="0" smtClean="0"/>
              <a:t>Brand loyalty, by origins of respondent</a:t>
            </a:r>
            <a:endParaRPr lang="en-AU" sz="2200" b="1" i="1" dirty="0"/>
          </a:p>
        </p:txBody>
      </p:sp>
    </p:spTree>
    <p:extLst>
      <p:ext uri="{BB962C8B-B14F-4D97-AF65-F5344CB8AC3E}">
        <p14:creationId xmlns:p14="http://schemas.microsoft.com/office/powerpoint/2010/main" val="1020082752"/>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029104840"/>
              </p:ext>
            </p:extLst>
          </p:nvPr>
        </p:nvGraphicFramePr>
        <p:xfrm>
          <a:off x="4427984" y="4365104"/>
          <a:ext cx="4355976" cy="251301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2749" y="1124744"/>
            <a:ext cx="5878597" cy="369332"/>
          </a:xfrm>
          <a:prstGeom prst="rect">
            <a:avLst/>
          </a:prstGeom>
          <a:noFill/>
        </p:spPr>
        <p:txBody>
          <a:bodyPr wrap="none" rtlCol="0">
            <a:spAutoFit/>
          </a:bodyPr>
          <a:lstStyle/>
          <a:p>
            <a:r>
              <a:rPr lang="en-AU" b="1" i="1" dirty="0" smtClean="0"/>
              <a:t>Would you/have you change(d) to shopping at Aldi?</a:t>
            </a:r>
            <a:endParaRPr lang="en-AU" b="1" i="1" dirty="0"/>
          </a:p>
        </p:txBody>
      </p:sp>
      <p:graphicFrame>
        <p:nvGraphicFramePr>
          <p:cNvPr id="5" name="Chart 4"/>
          <p:cNvGraphicFramePr>
            <a:graphicFrameLocks/>
          </p:cNvGraphicFramePr>
          <p:nvPr>
            <p:extLst>
              <p:ext uri="{D42A27DB-BD31-4B8C-83A1-F6EECF244321}">
                <p14:modId xmlns:p14="http://schemas.microsoft.com/office/powerpoint/2010/main" val="514473545"/>
              </p:ext>
            </p:extLst>
          </p:nvPr>
        </p:nvGraphicFramePr>
        <p:xfrm>
          <a:off x="52749" y="1500810"/>
          <a:ext cx="4333701" cy="223914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4139952" y="3718773"/>
            <a:ext cx="5040560" cy="646331"/>
          </a:xfrm>
          <a:prstGeom prst="rect">
            <a:avLst/>
          </a:prstGeom>
          <a:noFill/>
        </p:spPr>
        <p:txBody>
          <a:bodyPr wrap="square" rtlCol="0">
            <a:spAutoFit/>
          </a:bodyPr>
          <a:lstStyle/>
          <a:p>
            <a:r>
              <a:rPr lang="en-AU" b="1" i="1" dirty="0" smtClean="0"/>
              <a:t>Overall, is the opening of Aldi a good or bad thing?</a:t>
            </a:r>
            <a:endParaRPr lang="en-AU" b="1" i="1" dirty="0"/>
          </a:p>
        </p:txBody>
      </p:sp>
      <p:sp>
        <p:nvSpPr>
          <p:cNvPr id="8" name="TextBox 7"/>
          <p:cNvSpPr txBox="1"/>
          <p:nvPr/>
        </p:nvSpPr>
        <p:spPr>
          <a:xfrm>
            <a:off x="1547664" y="323364"/>
            <a:ext cx="2821606" cy="430887"/>
          </a:xfrm>
          <a:prstGeom prst="rect">
            <a:avLst/>
          </a:prstGeom>
          <a:noFill/>
        </p:spPr>
        <p:txBody>
          <a:bodyPr wrap="none" rtlCol="0">
            <a:spAutoFit/>
          </a:bodyPr>
          <a:lstStyle/>
          <a:p>
            <a:r>
              <a:rPr lang="en-AU" sz="2200" b="1" i="1" dirty="0" smtClean="0"/>
              <a:t>Overall preferences</a:t>
            </a:r>
            <a:endParaRPr lang="en-AU" sz="2200" b="1" i="1" dirty="0"/>
          </a:p>
        </p:txBody>
      </p:sp>
    </p:spTree>
    <p:extLst>
      <p:ext uri="{BB962C8B-B14F-4D97-AF65-F5344CB8AC3E}">
        <p14:creationId xmlns:p14="http://schemas.microsoft.com/office/powerpoint/2010/main" val="160402803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p:bldGraphic spid="5" grpId="0">
        <p:bldAsOne/>
      </p:bldGraphic>
      <p:bldP spid="6" grpId="0"/>
    </p:bldLst>
  </p:timing>
</p:sld>
</file>

<file path=ppt/theme/theme1.xml><?xml version="1.0" encoding="utf-8"?>
<a:theme xmlns:a="http://schemas.openxmlformats.org/drawingml/2006/main" name="UN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8555</TotalTime>
  <Words>1064</Words>
  <Application>Microsoft Office PowerPoint</Application>
  <PresentationFormat>On-screen Show (4:3)</PresentationFormat>
  <Paragraphs>190</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MS PGothic</vt:lpstr>
      <vt:lpstr>Arial</vt:lpstr>
      <vt:lpstr>Calibri</vt:lpstr>
      <vt:lpstr>Lucida Sans</vt:lpstr>
      <vt:lpstr>Times New Roman</vt:lpstr>
      <vt:lpstr>UNE THEME</vt:lpstr>
      <vt:lpstr>Retail Food Purchase Behaviour in the Presence of New Supermarket Entry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1 - Econometrics Analysis of Financial Markets</dc:title>
  <dc:creator>Emilio Morales</dc:creator>
  <dc:description>Based on Brooks, C. 2008, 'Introductory Econometrics for Finance'. Second Edition. Cambridge University Press.</dc:description>
  <cp:lastModifiedBy>Helen Taylor</cp:lastModifiedBy>
  <cp:revision>529</cp:revision>
  <cp:lastPrinted>2016-01-28T05:35:46Z</cp:lastPrinted>
  <dcterms:created xsi:type="dcterms:W3CDTF">2008-06-19T02:45:05Z</dcterms:created>
  <dcterms:modified xsi:type="dcterms:W3CDTF">2017-03-21T05:19:57Z</dcterms:modified>
</cp:coreProperties>
</file>