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75" r:id="rId4"/>
    <p:sldId id="276" r:id="rId5"/>
    <p:sldId id="282" r:id="rId6"/>
    <p:sldId id="283" r:id="rId7"/>
    <p:sldId id="277" r:id="rId8"/>
    <p:sldId id="278" r:id="rId9"/>
    <p:sldId id="279" r:id="rId10"/>
    <p:sldId id="280" r:id="rId11"/>
    <p:sldId id="292" r:id="rId12"/>
    <p:sldId id="281" r:id="rId13"/>
    <p:sldId id="284" r:id="rId14"/>
    <p:sldId id="285" r:id="rId15"/>
    <p:sldId id="286" r:id="rId16"/>
    <p:sldId id="259" r:id="rId17"/>
    <p:sldId id="260" r:id="rId18"/>
    <p:sldId id="261" r:id="rId19"/>
    <p:sldId id="262" r:id="rId20"/>
    <p:sldId id="263" r:id="rId21"/>
    <p:sldId id="264" r:id="rId22"/>
    <p:sldId id="265" r:id="rId23"/>
    <p:sldId id="266" r:id="rId24"/>
    <p:sldId id="267" r:id="rId25"/>
    <p:sldId id="293" r:id="rId26"/>
    <p:sldId id="26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922"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6B48E-7EBD-4120-B707-E5A0B0B41798}" type="datetimeFigureOut">
              <a:rPr lang="en-US" smtClean="0"/>
              <a:t>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E819CD-C58B-459C-9894-2C283F0E391C}" type="slidenum">
              <a:rPr lang="en-US" smtClean="0"/>
              <a:t>‹#›</a:t>
            </a:fld>
            <a:endParaRPr lang="en-US"/>
          </a:p>
        </p:txBody>
      </p:sp>
    </p:spTree>
    <p:extLst>
      <p:ext uri="{BB962C8B-B14F-4D97-AF65-F5344CB8AC3E}">
        <p14:creationId xmlns:p14="http://schemas.microsoft.com/office/powerpoint/2010/main" val="152145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819CD-C58B-459C-9894-2C283F0E391C}" type="slidenum">
              <a:rPr lang="en-US" smtClean="0"/>
              <a:t>12</a:t>
            </a:fld>
            <a:endParaRPr lang="en-US"/>
          </a:p>
        </p:txBody>
      </p:sp>
    </p:spTree>
    <p:extLst>
      <p:ext uri="{BB962C8B-B14F-4D97-AF65-F5344CB8AC3E}">
        <p14:creationId xmlns:p14="http://schemas.microsoft.com/office/powerpoint/2010/main" val="80827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461C6-773D-4ED6-B33F-BE1AB8C3E925}"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244627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461C6-773D-4ED6-B33F-BE1AB8C3E925}"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231455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461C6-773D-4ED6-B33F-BE1AB8C3E925}"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197001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461C6-773D-4ED6-B33F-BE1AB8C3E925}"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288296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461C6-773D-4ED6-B33F-BE1AB8C3E925}" type="datetimeFigureOut">
              <a:rPr lang="en-US" smtClean="0"/>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3015637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6461C6-773D-4ED6-B33F-BE1AB8C3E925}" type="datetimeFigureOut">
              <a:rPr lang="en-US" smtClean="0"/>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362312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461C6-773D-4ED6-B33F-BE1AB8C3E925}" type="datetimeFigureOut">
              <a:rPr lang="en-US" smtClean="0"/>
              <a:t>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239307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461C6-773D-4ED6-B33F-BE1AB8C3E925}" type="datetimeFigureOut">
              <a:rPr lang="en-US" smtClean="0"/>
              <a:t>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301932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461C6-773D-4ED6-B33F-BE1AB8C3E925}" type="datetimeFigureOut">
              <a:rPr lang="en-US" smtClean="0"/>
              <a:t>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333122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461C6-773D-4ED6-B33F-BE1AB8C3E925}" type="datetimeFigureOut">
              <a:rPr lang="en-US" smtClean="0"/>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959237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461C6-773D-4ED6-B33F-BE1AB8C3E925}" type="datetimeFigureOut">
              <a:rPr lang="en-US" smtClean="0"/>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5A5A-63CA-4E03-89D4-2FAEA202655F}" type="slidenum">
              <a:rPr lang="en-US" smtClean="0"/>
              <a:t>‹#›</a:t>
            </a:fld>
            <a:endParaRPr lang="en-US"/>
          </a:p>
        </p:txBody>
      </p:sp>
    </p:spTree>
    <p:extLst>
      <p:ext uri="{BB962C8B-B14F-4D97-AF65-F5344CB8AC3E}">
        <p14:creationId xmlns:p14="http://schemas.microsoft.com/office/powerpoint/2010/main" val="174696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461C6-773D-4ED6-B33F-BE1AB8C3E925}" type="datetimeFigureOut">
              <a:rPr lang="en-US" smtClean="0"/>
              <a:t>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25A5A-63CA-4E03-89D4-2FAEA202655F}" type="slidenum">
              <a:rPr lang="en-US" smtClean="0"/>
              <a:t>‹#›</a:t>
            </a:fld>
            <a:endParaRPr lang="en-US"/>
          </a:p>
        </p:txBody>
      </p:sp>
    </p:spTree>
    <p:extLst>
      <p:ext uri="{BB962C8B-B14F-4D97-AF65-F5344CB8AC3E}">
        <p14:creationId xmlns:p14="http://schemas.microsoft.com/office/powerpoint/2010/main" val="2487644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Student Leadership Training</a:t>
            </a:r>
            <a:endParaRPr lang="en-US" b="1" dirty="0"/>
          </a:p>
        </p:txBody>
      </p:sp>
      <p:sp>
        <p:nvSpPr>
          <p:cNvPr id="3" name="Subtitle 2"/>
          <p:cNvSpPr>
            <a:spLocks noGrp="1"/>
          </p:cNvSpPr>
          <p:nvPr>
            <p:ph type="subTitle" idx="1"/>
          </p:nvPr>
        </p:nvSpPr>
        <p:spPr/>
        <p:txBody>
          <a:bodyPr/>
          <a:lstStyle/>
          <a:p>
            <a:r>
              <a:rPr lang="en-US" dirty="0" smtClean="0"/>
              <a:t>Dave Tanner</a:t>
            </a:r>
          </a:p>
          <a:p>
            <a:r>
              <a:rPr lang="en-US" dirty="0" smtClean="0"/>
              <a:t>Director</a:t>
            </a:r>
          </a:p>
          <a:p>
            <a:r>
              <a:rPr lang="en-US" dirty="0" smtClean="0"/>
              <a:t>Audit &amp; Risk</a:t>
            </a:r>
            <a:endParaRPr lang="en-US" dirty="0"/>
          </a:p>
        </p:txBody>
      </p:sp>
    </p:spTree>
    <p:extLst>
      <p:ext uri="{BB962C8B-B14F-4D97-AF65-F5344CB8AC3E}">
        <p14:creationId xmlns:p14="http://schemas.microsoft.com/office/powerpoint/2010/main" val="1466222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AU" b="1" dirty="0"/>
              <a:t>Decision to </a:t>
            </a:r>
            <a:r>
              <a:rPr lang="en-AU" b="1" dirty="0" smtClean="0"/>
              <a:t>incorporate</a:t>
            </a:r>
            <a:endParaRPr lang="en-US" dirty="0"/>
          </a:p>
          <a:p>
            <a:pPr lvl="1"/>
            <a:r>
              <a:rPr lang="en-AU" dirty="0"/>
              <a:t>Clubs with sufficient members who conduct activities / events of any scale or size (higher risk) should incorporate</a:t>
            </a:r>
            <a:endParaRPr lang="en-US" dirty="0"/>
          </a:p>
          <a:p>
            <a:pPr lvl="1"/>
            <a:r>
              <a:rPr lang="en-AU" dirty="0"/>
              <a:t>To limit exposure of committee members to personal financial risk </a:t>
            </a:r>
            <a:endParaRPr lang="en-US" dirty="0"/>
          </a:p>
          <a:p>
            <a:pPr marL="0" indent="0">
              <a:buNone/>
            </a:pPr>
            <a:endParaRPr lang="en-US" dirty="0"/>
          </a:p>
        </p:txBody>
      </p:sp>
    </p:spTree>
    <p:extLst>
      <p:ext uri="{BB962C8B-B14F-4D97-AF65-F5344CB8AC3E}">
        <p14:creationId xmlns:p14="http://schemas.microsoft.com/office/powerpoint/2010/main" val="3197119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AU" b="1" dirty="0"/>
              <a:t>Insurance protection by UNE </a:t>
            </a:r>
            <a:endParaRPr lang="en-US" dirty="0"/>
          </a:p>
          <a:p>
            <a:pPr lvl="1"/>
            <a:r>
              <a:rPr lang="en-AU" dirty="0"/>
              <a:t>If the unincorporated or incorporated student association and its activities are recognised /endorsed by the University then the University’s insurance cover would extend to cover the club and its officers. </a:t>
            </a:r>
          </a:p>
          <a:p>
            <a:pPr lvl="1"/>
            <a:r>
              <a:rPr lang="en-AU" dirty="0"/>
              <a:t>However if the officers were grossly negligent </a:t>
            </a:r>
            <a:r>
              <a:rPr lang="en-AU" dirty="0" smtClean="0"/>
              <a:t>then </a:t>
            </a:r>
            <a:r>
              <a:rPr lang="en-AU" dirty="0"/>
              <a:t>the cover may not be available</a:t>
            </a:r>
            <a:r>
              <a:rPr lang="en-AU" dirty="0" smtClean="0"/>
              <a:t>.</a:t>
            </a:r>
          </a:p>
          <a:p>
            <a:pPr lvl="1"/>
            <a:r>
              <a:rPr lang="en-AU" dirty="0" smtClean="0"/>
              <a:t>If the officers acted unlawfully then the cover is </a:t>
            </a:r>
            <a:r>
              <a:rPr lang="en-AU" smtClean="0"/>
              <a:t>not available.</a:t>
            </a:r>
            <a:endParaRPr lang="en-US" dirty="0"/>
          </a:p>
          <a:p>
            <a:endParaRPr lang="en-US" dirty="0"/>
          </a:p>
        </p:txBody>
      </p:sp>
    </p:spTree>
    <p:extLst>
      <p:ext uri="{BB962C8B-B14F-4D97-AF65-F5344CB8AC3E}">
        <p14:creationId xmlns:p14="http://schemas.microsoft.com/office/powerpoint/2010/main" val="402021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Secretariat</a:t>
            </a:r>
            <a:endParaRPr lang="en-US" b="1" dirty="0"/>
          </a:p>
        </p:txBody>
      </p:sp>
      <p:sp>
        <p:nvSpPr>
          <p:cNvPr id="3" name="Content Placeholder 2"/>
          <p:cNvSpPr>
            <a:spLocks noGrp="1"/>
          </p:cNvSpPr>
          <p:nvPr>
            <p:ph idx="1"/>
          </p:nvPr>
        </p:nvSpPr>
        <p:spPr/>
        <p:txBody>
          <a:bodyPr>
            <a:normAutofit lnSpcReduction="10000"/>
          </a:bodyPr>
          <a:lstStyle/>
          <a:p>
            <a:r>
              <a:rPr lang="en-US" b="1" dirty="0" smtClean="0"/>
              <a:t>Constitution/ Rules</a:t>
            </a:r>
          </a:p>
          <a:p>
            <a:r>
              <a:rPr lang="en-US" sz="2800" dirty="0" smtClean="0"/>
              <a:t>Following examples – not all inclusive.</a:t>
            </a:r>
            <a:endParaRPr lang="en-US" sz="2800" dirty="0"/>
          </a:p>
          <a:p>
            <a:pPr lvl="1"/>
            <a:r>
              <a:rPr lang="en-US" dirty="0"/>
              <a:t>Election of committee and office holders</a:t>
            </a:r>
          </a:p>
          <a:p>
            <a:pPr lvl="1"/>
            <a:r>
              <a:rPr lang="en-US" dirty="0"/>
              <a:t>Purpose </a:t>
            </a:r>
            <a:r>
              <a:rPr lang="en-US" smtClean="0"/>
              <a:t>and </a:t>
            </a:r>
            <a:r>
              <a:rPr lang="en-US" smtClean="0"/>
              <a:t>objects </a:t>
            </a:r>
            <a:r>
              <a:rPr lang="en-US" dirty="0" smtClean="0"/>
              <a:t>of the club</a:t>
            </a:r>
            <a:endParaRPr lang="en-US" dirty="0"/>
          </a:p>
          <a:p>
            <a:pPr lvl="1"/>
            <a:r>
              <a:rPr lang="en-US" dirty="0"/>
              <a:t>Role of Office holders</a:t>
            </a:r>
          </a:p>
          <a:p>
            <a:pPr lvl="1"/>
            <a:r>
              <a:rPr lang="en-US" dirty="0"/>
              <a:t>Meeting rules – proper notice, conduct</a:t>
            </a:r>
          </a:p>
          <a:p>
            <a:pPr lvl="1"/>
            <a:r>
              <a:rPr lang="en-US" dirty="0"/>
              <a:t>Reporting to external parties</a:t>
            </a:r>
          </a:p>
          <a:p>
            <a:pPr lvl="1"/>
            <a:r>
              <a:rPr lang="en-US" dirty="0"/>
              <a:t>Suspending/expelling members</a:t>
            </a:r>
          </a:p>
          <a:p>
            <a:pPr lvl="1"/>
            <a:r>
              <a:rPr lang="en-US" dirty="0"/>
              <a:t>Recordkeeping</a:t>
            </a:r>
          </a:p>
          <a:p>
            <a:endParaRPr lang="en-US" dirty="0"/>
          </a:p>
        </p:txBody>
      </p:sp>
    </p:spTree>
    <p:extLst>
      <p:ext uri="{BB962C8B-B14F-4D97-AF65-F5344CB8AC3E}">
        <p14:creationId xmlns:p14="http://schemas.microsoft.com/office/powerpoint/2010/main" val="510435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Meetings</a:t>
            </a:r>
          </a:p>
          <a:p>
            <a:pPr lvl="1"/>
            <a:r>
              <a:rPr lang="en-US" dirty="0"/>
              <a:t>Meeting </a:t>
            </a:r>
            <a:r>
              <a:rPr lang="en-US" dirty="0" smtClean="0"/>
              <a:t>rules/standing orders </a:t>
            </a:r>
            <a:r>
              <a:rPr lang="en-US" dirty="0"/>
              <a:t>e.g. proper notice, distribution of papers etc</a:t>
            </a:r>
          </a:p>
          <a:p>
            <a:pPr lvl="1"/>
            <a:r>
              <a:rPr lang="en-US" dirty="0"/>
              <a:t>Agenda – starred v unstarred items</a:t>
            </a:r>
          </a:p>
          <a:p>
            <a:pPr lvl="1"/>
            <a:r>
              <a:rPr lang="en-US" dirty="0"/>
              <a:t>Minutes</a:t>
            </a:r>
          </a:p>
          <a:p>
            <a:pPr lvl="1"/>
            <a:r>
              <a:rPr lang="en-US" dirty="0"/>
              <a:t>Action Items</a:t>
            </a:r>
          </a:p>
          <a:p>
            <a:pPr lvl="1"/>
            <a:r>
              <a:rPr lang="en-US" dirty="0"/>
              <a:t>Conduct of meetings</a:t>
            </a:r>
          </a:p>
          <a:p>
            <a:pPr lvl="1"/>
            <a:r>
              <a:rPr lang="en-US" dirty="0"/>
              <a:t>Reporting</a:t>
            </a:r>
          </a:p>
          <a:p>
            <a:endParaRPr lang="en-US" dirty="0"/>
          </a:p>
        </p:txBody>
      </p:sp>
    </p:spTree>
    <p:extLst>
      <p:ext uri="{BB962C8B-B14F-4D97-AF65-F5344CB8AC3E}">
        <p14:creationId xmlns:p14="http://schemas.microsoft.com/office/powerpoint/2010/main" val="3512688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Risk Management</a:t>
            </a:r>
          </a:p>
        </p:txBody>
      </p:sp>
      <p:sp>
        <p:nvSpPr>
          <p:cNvPr id="3" name="Content Placeholder 2"/>
          <p:cNvSpPr>
            <a:spLocks noGrp="1"/>
          </p:cNvSpPr>
          <p:nvPr>
            <p:ph idx="1"/>
          </p:nvPr>
        </p:nvSpPr>
        <p:spPr/>
        <p:txBody>
          <a:bodyPr/>
          <a:lstStyle/>
          <a:p>
            <a:pPr lvl="0"/>
            <a:r>
              <a:rPr lang="en-US" sz="2800" dirty="0"/>
              <a:t>If holding an event you need to complete the Event Assessment and Registration Form available from the website, the campus manager or Daphne McCurdy the </a:t>
            </a:r>
            <a:r>
              <a:rPr lang="en-US" sz="2800" dirty="0" smtClean="0"/>
              <a:t>UNE Health </a:t>
            </a:r>
            <a:r>
              <a:rPr lang="en-US" sz="2800" dirty="0"/>
              <a:t>and Safety Consultant. </a:t>
            </a:r>
          </a:p>
          <a:p>
            <a:pPr lvl="0"/>
            <a:r>
              <a:rPr lang="en-US" sz="2800" dirty="0"/>
              <a:t>Daphne is also available to assist with any questions about completing the form and potential risks that may impact on your event.</a:t>
            </a:r>
          </a:p>
          <a:p>
            <a:endParaRPr lang="en-US" dirty="0"/>
          </a:p>
        </p:txBody>
      </p:sp>
    </p:spTree>
    <p:extLst>
      <p:ext uri="{BB962C8B-B14F-4D97-AF65-F5344CB8AC3E}">
        <p14:creationId xmlns:p14="http://schemas.microsoft.com/office/powerpoint/2010/main" val="1960679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2800" dirty="0"/>
              <a:t>Risks might include transportation, insurance, alcohol licensing requirements, event games and activities, etc</a:t>
            </a:r>
          </a:p>
          <a:p>
            <a:pPr lvl="0"/>
            <a:r>
              <a:rPr lang="en-US" sz="2800" dirty="0"/>
              <a:t>UNE reputational risk</a:t>
            </a:r>
            <a:r>
              <a:rPr lang="en-US" sz="2800" dirty="0" smtClean="0"/>
              <a:t>.</a:t>
            </a:r>
          </a:p>
          <a:p>
            <a:pPr lvl="1"/>
            <a:r>
              <a:rPr lang="en-US" sz="2400" dirty="0" smtClean="0"/>
              <a:t>Newspaper test</a:t>
            </a:r>
            <a:endParaRPr lang="en-US" sz="2400" dirty="0"/>
          </a:p>
          <a:p>
            <a:pPr marL="0" indent="0">
              <a:buNone/>
            </a:pPr>
            <a:endParaRPr lang="en-US" dirty="0"/>
          </a:p>
        </p:txBody>
      </p:sp>
    </p:spTree>
    <p:extLst>
      <p:ext uri="{BB962C8B-B14F-4D97-AF65-F5344CB8AC3E}">
        <p14:creationId xmlns:p14="http://schemas.microsoft.com/office/powerpoint/2010/main" val="2736616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Management </a:t>
            </a:r>
            <a:endParaRPr lang="en-US" b="1" dirty="0"/>
          </a:p>
        </p:txBody>
      </p:sp>
      <p:sp>
        <p:nvSpPr>
          <p:cNvPr id="3" name="Content Placeholder 2"/>
          <p:cNvSpPr>
            <a:spLocks noGrp="1"/>
          </p:cNvSpPr>
          <p:nvPr>
            <p:ph idx="1"/>
          </p:nvPr>
        </p:nvSpPr>
        <p:spPr/>
        <p:txBody>
          <a:bodyPr>
            <a:normAutofit/>
          </a:bodyPr>
          <a:lstStyle/>
          <a:p>
            <a:pPr lvl="0"/>
            <a:r>
              <a:rPr lang="en-US" b="1" dirty="0" smtClean="0"/>
              <a:t>Simple Rules</a:t>
            </a:r>
          </a:p>
          <a:p>
            <a:pPr lvl="1"/>
            <a:r>
              <a:rPr lang="en-US" dirty="0" smtClean="0"/>
              <a:t>Operate </a:t>
            </a:r>
            <a:r>
              <a:rPr lang="en-US" dirty="0"/>
              <a:t>a separate bank account for your activity, never use your personal bank account</a:t>
            </a:r>
          </a:p>
          <a:p>
            <a:pPr lvl="1"/>
            <a:r>
              <a:rPr lang="en-US" dirty="0"/>
              <a:t>All monies received and payments made should be receipted to the bank account and paid from the bank account.</a:t>
            </a:r>
          </a:p>
          <a:p>
            <a:pPr lvl="1"/>
            <a:r>
              <a:rPr lang="en-US" dirty="0"/>
              <a:t>Operate a ledger and maintain it frequently, this is subject to activity, but at least weekly</a:t>
            </a:r>
            <a:r>
              <a:rPr lang="en-US" dirty="0" smtClean="0"/>
              <a:t>.</a:t>
            </a:r>
          </a:p>
          <a:p>
            <a:pPr lvl="1"/>
            <a:r>
              <a:rPr lang="en-US" dirty="0" smtClean="0"/>
              <a:t>Do regular bank reconciliations.</a:t>
            </a:r>
            <a:endParaRPr lang="en-US" dirty="0"/>
          </a:p>
        </p:txBody>
      </p:sp>
    </p:spTree>
    <p:extLst>
      <p:ext uri="{BB962C8B-B14F-4D97-AF65-F5344CB8AC3E}">
        <p14:creationId xmlns:p14="http://schemas.microsoft.com/office/powerpoint/2010/main" val="882380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US" b="1" dirty="0"/>
              <a:t>Budget</a:t>
            </a:r>
          </a:p>
          <a:p>
            <a:pPr lvl="1"/>
            <a:r>
              <a:rPr lang="en-US" dirty="0"/>
              <a:t>Prepare a budget at the start of the </a:t>
            </a:r>
            <a:r>
              <a:rPr lang="en-US" dirty="0" smtClean="0"/>
              <a:t>year, have the Committee approve it.</a:t>
            </a:r>
          </a:p>
          <a:p>
            <a:pPr lvl="1"/>
            <a:r>
              <a:rPr lang="en-US" dirty="0" smtClean="0"/>
              <a:t>Cash flow your budget to facilitate reporting.</a:t>
            </a:r>
          </a:p>
          <a:p>
            <a:pPr lvl="1"/>
            <a:r>
              <a:rPr lang="en-US" dirty="0" smtClean="0"/>
              <a:t>Provide variance reports (actual v budget) to each Committee meeting with explanation of variances. </a:t>
            </a:r>
            <a:endParaRPr lang="en-US" dirty="0"/>
          </a:p>
          <a:p>
            <a:pPr lvl="1"/>
            <a:r>
              <a:rPr lang="en-US" dirty="0"/>
              <a:t>Get into the habit of preparing a budget for any events you hold and identify </a:t>
            </a:r>
            <a:r>
              <a:rPr lang="en-US" dirty="0" smtClean="0"/>
              <a:t>your </a:t>
            </a:r>
            <a:r>
              <a:rPr lang="en-US" dirty="0"/>
              <a:t>estimated break-even point</a:t>
            </a:r>
          </a:p>
        </p:txBody>
      </p:sp>
    </p:spTree>
    <p:extLst>
      <p:ext uri="{BB962C8B-B14F-4D97-AF65-F5344CB8AC3E}">
        <p14:creationId xmlns:p14="http://schemas.microsoft.com/office/powerpoint/2010/main" val="2812441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Receipts</a:t>
            </a:r>
          </a:p>
          <a:p>
            <a:pPr lvl="1"/>
            <a:r>
              <a:rPr lang="en-US" dirty="0"/>
              <a:t>If using manual systems issue individual sequentially numbered receipts for cash and cheques received from individuals e.g. membership fees, donations etc, </a:t>
            </a:r>
          </a:p>
          <a:p>
            <a:pPr lvl="1"/>
            <a:r>
              <a:rPr lang="en-US" dirty="0"/>
              <a:t>If receiving EFT payments record these in your ledger directly from the bank statement as part of the </a:t>
            </a:r>
            <a:r>
              <a:rPr lang="en-US" dirty="0" smtClean="0"/>
              <a:t>bank reconciliation </a:t>
            </a:r>
            <a:r>
              <a:rPr lang="en-US" dirty="0"/>
              <a:t>process</a:t>
            </a:r>
            <a:r>
              <a:rPr lang="en-US" dirty="0" smtClean="0"/>
              <a:t>.</a:t>
            </a:r>
          </a:p>
          <a:p>
            <a:pPr lvl="1"/>
            <a:r>
              <a:rPr lang="en-US" dirty="0" smtClean="0"/>
              <a:t>Reconcile receipts issued to monies taken and banked frequently, e.g. daily if large amounts, but at least weekly.</a:t>
            </a:r>
            <a:endParaRPr lang="en-US" dirty="0"/>
          </a:p>
          <a:p>
            <a:pPr marL="0" indent="0">
              <a:buNone/>
            </a:pPr>
            <a:endParaRPr lang="en-US" dirty="0"/>
          </a:p>
        </p:txBody>
      </p:sp>
    </p:spTree>
    <p:extLst>
      <p:ext uri="{BB962C8B-B14F-4D97-AF65-F5344CB8AC3E}">
        <p14:creationId xmlns:p14="http://schemas.microsoft.com/office/powerpoint/2010/main" val="597332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dirty="0" smtClean="0"/>
              <a:t>Once banked, an independent post banking check should be completed (stamped deposit book slip agrees to the amount sent for banking or download bank statement to confirm deposit amount)</a:t>
            </a:r>
          </a:p>
          <a:p>
            <a:pPr lvl="1"/>
            <a:r>
              <a:rPr lang="en-US" dirty="0" smtClean="0"/>
              <a:t>Where an event is held and entry fees are taken at the door, the monies received should be removed to a secure place from time to time during the event. </a:t>
            </a:r>
          </a:p>
        </p:txBody>
      </p:sp>
    </p:spTree>
    <p:extLst>
      <p:ext uri="{BB962C8B-B14F-4D97-AF65-F5344CB8AC3E}">
        <p14:creationId xmlns:p14="http://schemas.microsoft.com/office/powerpoint/2010/main" val="3060747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Topics Covered</a:t>
            </a:r>
            <a:endParaRPr lang="en-US" b="1" dirty="0"/>
          </a:p>
        </p:txBody>
      </p:sp>
      <p:sp>
        <p:nvSpPr>
          <p:cNvPr id="3" name="Content Placeholder 2"/>
          <p:cNvSpPr>
            <a:spLocks noGrp="1"/>
          </p:cNvSpPr>
          <p:nvPr>
            <p:ph idx="1"/>
          </p:nvPr>
        </p:nvSpPr>
        <p:spPr/>
        <p:txBody>
          <a:bodyPr/>
          <a:lstStyle/>
          <a:p>
            <a:r>
              <a:rPr lang="en-US" dirty="0"/>
              <a:t>Legal</a:t>
            </a:r>
          </a:p>
          <a:p>
            <a:r>
              <a:rPr lang="en-US" dirty="0"/>
              <a:t>Secretariat</a:t>
            </a:r>
          </a:p>
          <a:p>
            <a:r>
              <a:rPr lang="en-US" dirty="0" smtClean="0"/>
              <a:t>Risk</a:t>
            </a:r>
          </a:p>
          <a:p>
            <a:r>
              <a:rPr lang="en-US" dirty="0" smtClean="0"/>
              <a:t>Financial Management</a:t>
            </a:r>
          </a:p>
        </p:txBody>
      </p:sp>
    </p:spTree>
    <p:extLst>
      <p:ext uri="{BB962C8B-B14F-4D97-AF65-F5344CB8AC3E}">
        <p14:creationId xmlns:p14="http://schemas.microsoft.com/office/powerpoint/2010/main" val="3987842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US" dirty="0" smtClean="0"/>
              <a:t>It is sufficient to issue one receipt for the door fees received for that night, but this should be reconciled to the number of people who attended the event. (e.g. you can use raffle books to record numbers attending and a stamp for people who leave and want to re-enter.)</a:t>
            </a:r>
          </a:p>
          <a:p>
            <a:pPr lvl="1"/>
            <a:r>
              <a:rPr lang="en-US" dirty="0" smtClean="0"/>
              <a:t>Where an event is held, monies taken at the door should be counted and checked by two independent people prior to receipting and banking the monies.</a:t>
            </a:r>
          </a:p>
          <a:p>
            <a:pPr marL="0" indent="0">
              <a:buNone/>
            </a:pPr>
            <a:endParaRPr lang="en-US" dirty="0"/>
          </a:p>
        </p:txBody>
      </p:sp>
    </p:spTree>
    <p:extLst>
      <p:ext uri="{BB962C8B-B14F-4D97-AF65-F5344CB8AC3E}">
        <p14:creationId xmlns:p14="http://schemas.microsoft.com/office/powerpoint/2010/main" val="30534624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Payments</a:t>
            </a:r>
          </a:p>
          <a:p>
            <a:pPr lvl="1"/>
            <a:r>
              <a:rPr lang="en-US" dirty="0"/>
              <a:t>When making payments always use cheques or EFT. </a:t>
            </a:r>
          </a:p>
          <a:p>
            <a:pPr lvl="1"/>
            <a:r>
              <a:rPr lang="en-US" dirty="0"/>
              <a:t>Never make payments directly from monies that have not been banked </a:t>
            </a:r>
            <a:r>
              <a:rPr lang="en-US" dirty="0" smtClean="0"/>
              <a:t>and </a:t>
            </a:r>
            <a:r>
              <a:rPr lang="en-US" dirty="0"/>
              <a:t>posted to the ledger.</a:t>
            </a:r>
          </a:p>
          <a:p>
            <a:pPr lvl="1"/>
            <a:r>
              <a:rPr lang="en-US" dirty="0"/>
              <a:t>If you need cash for </a:t>
            </a:r>
            <a:r>
              <a:rPr lang="en-US" dirty="0" smtClean="0"/>
              <a:t>items, </a:t>
            </a:r>
            <a:r>
              <a:rPr lang="en-US" dirty="0"/>
              <a:t>establish a petty cash imprest account and reconcile </a:t>
            </a:r>
            <a:r>
              <a:rPr lang="en-US" dirty="0" smtClean="0"/>
              <a:t>it frequently </a:t>
            </a:r>
            <a:r>
              <a:rPr lang="en-US" dirty="0"/>
              <a:t>but at least monthly.</a:t>
            </a:r>
          </a:p>
          <a:p>
            <a:endParaRPr lang="en-US" dirty="0"/>
          </a:p>
        </p:txBody>
      </p:sp>
    </p:spTree>
    <p:extLst>
      <p:ext uri="{BB962C8B-B14F-4D97-AF65-F5344CB8AC3E}">
        <p14:creationId xmlns:p14="http://schemas.microsoft.com/office/powerpoint/2010/main" val="103002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a:t>If you need to establish till imprests for events </a:t>
            </a:r>
            <a:r>
              <a:rPr lang="en-US" dirty="0" smtClean="0"/>
              <a:t>create </a:t>
            </a:r>
            <a:r>
              <a:rPr lang="en-US" dirty="0"/>
              <a:t>them </a:t>
            </a:r>
            <a:r>
              <a:rPr lang="en-US" dirty="0" smtClean="0"/>
              <a:t>and record them through </a:t>
            </a:r>
            <a:r>
              <a:rPr lang="en-US" dirty="0"/>
              <a:t>the ledger.</a:t>
            </a:r>
          </a:p>
          <a:p>
            <a:pPr lvl="1"/>
            <a:r>
              <a:rPr lang="en-US" dirty="0"/>
              <a:t>Payments should only be made upon receipt of an invoice. If an invoice is lost request a copy from the supplier or if it is a reimbursement and the receipt is lost have them sign a declaration.</a:t>
            </a:r>
          </a:p>
          <a:p>
            <a:pPr lvl="1"/>
            <a:r>
              <a:rPr lang="en-US" dirty="0"/>
              <a:t>Establish a Financial Delegations Register approved by the Committee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843803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Reconciliations</a:t>
            </a:r>
          </a:p>
          <a:p>
            <a:pPr lvl="1"/>
            <a:r>
              <a:rPr lang="en-US" dirty="0"/>
              <a:t>Bank Account </a:t>
            </a:r>
            <a:r>
              <a:rPr lang="en-US" dirty="0" smtClean="0"/>
              <a:t>- frequently but at </a:t>
            </a:r>
            <a:r>
              <a:rPr lang="en-US" dirty="0"/>
              <a:t>least monthly.</a:t>
            </a:r>
          </a:p>
          <a:p>
            <a:pPr lvl="1"/>
            <a:r>
              <a:rPr lang="en-US" dirty="0"/>
              <a:t>Petty Cash </a:t>
            </a:r>
            <a:r>
              <a:rPr lang="en-US" dirty="0" smtClean="0"/>
              <a:t>Imprest - </a:t>
            </a:r>
            <a:r>
              <a:rPr lang="en-US" dirty="0"/>
              <a:t>frequently but at least monthly</a:t>
            </a:r>
          </a:p>
          <a:p>
            <a:pPr lvl="1"/>
            <a:r>
              <a:rPr lang="en-US" dirty="0"/>
              <a:t>Till imprests for events – either </a:t>
            </a:r>
            <a:r>
              <a:rPr lang="en-US" dirty="0" smtClean="0"/>
              <a:t>the day </a:t>
            </a:r>
            <a:r>
              <a:rPr lang="en-US" dirty="0"/>
              <a:t>of the event or the next day if a late night finish and incorporate it as part of the reconciliation of the </a:t>
            </a:r>
            <a:r>
              <a:rPr lang="en-US" dirty="0" smtClean="0"/>
              <a:t>event takings</a:t>
            </a:r>
            <a:r>
              <a:rPr lang="en-US" dirty="0"/>
              <a:t>.</a:t>
            </a:r>
          </a:p>
          <a:p>
            <a:pPr lvl="1"/>
            <a:r>
              <a:rPr lang="en-US" dirty="0"/>
              <a:t>General receipts – daily unless the amounts are small e.g. &lt; less than $100 then at least weekly.</a:t>
            </a:r>
          </a:p>
          <a:p>
            <a:endParaRPr lang="en-US" dirty="0"/>
          </a:p>
        </p:txBody>
      </p:sp>
    </p:spTree>
    <p:extLst>
      <p:ext uri="{BB962C8B-B14F-4D97-AF65-F5344CB8AC3E}">
        <p14:creationId xmlns:p14="http://schemas.microsoft.com/office/powerpoint/2010/main" val="2660815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Reporting</a:t>
            </a:r>
          </a:p>
          <a:p>
            <a:pPr lvl="1"/>
            <a:r>
              <a:rPr lang="en-US" dirty="0"/>
              <a:t>Financial Reports e.g. Budget variance, payments summary provided to each committee meeting, while Balance Sheet, Profit &amp;Loss provided quarterly subject to level of activity.</a:t>
            </a:r>
          </a:p>
          <a:p>
            <a:pPr lvl="1"/>
            <a:r>
              <a:rPr lang="en-US" dirty="0"/>
              <a:t>If the </a:t>
            </a:r>
            <a:r>
              <a:rPr lang="en-US" dirty="0" smtClean="0"/>
              <a:t>financial reports </a:t>
            </a:r>
            <a:r>
              <a:rPr lang="en-US" dirty="0"/>
              <a:t>are </a:t>
            </a:r>
            <a:r>
              <a:rPr lang="en-US" dirty="0" smtClean="0"/>
              <a:t>not provided at a meeting seek a detailed explanation. </a:t>
            </a:r>
          </a:p>
          <a:p>
            <a:pPr lvl="1"/>
            <a:r>
              <a:rPr lang="en-US" dirty="0"/>
              <a:t>I</a:t>
            </a:r>
            <a:r>
              <a:rPr lang="en-US" dirty="0" smtClean="0"/>
              <a:t>f the financial reports are not provided for </a:t>
            </a:r>
            <a:r>
              <a:rPr lang="en-US" dirty="0"/>
              <a:t>two meetings immediately investigate and request to see the accounts</a:t>
            </a:r>
            <a:r>
              <a:rPr lang="en-US" dirty="0" smtClean="0"/>
              <a:t>. </a:t>
            </a:r>
          </a:p>
          <a:p>
            <a:pPr lvl="1"/>
            <a:endParaRPr lang="en-US" dirty="0"/>
          </a:p>
          <a:p>
            <a:pPr lvl="1"/>
            <a:endParaRPr lang="en-US" dirty="0" smtClean="0"/>
          </a:p>
          <a:p>
            <a:pPr lvl="1"/>
            <a:endParaRPr lang="en-US" dirty="0"/>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3475852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14450" lvl="3" indent="-457200"/>
            <a:r>
              <a:rPr lang="en-US" sz="2800" dirty="0" smtClean="0"/>
              <a:t>Failure to provide reports to the Committee can be an indicator of fraud.</a:t>
            </a:r>
          </a:p>
          <a:p>
            <a:pPr marL="1314450" lvl="3" indent="-457200"/>
            <a:r>
              <a:rPr lang="en-US" sz="2800" dirty="0" smtClean="0"/>
              <a:t>Also </a:t>
            </a:r>
            <a:r>
              <a:rPr lang="en-US" sz="2800" dirty="0"/>
              <a:t>investigate if the reports are frequently </a:t>
            </a:r>
            <a:r>
              <a:rPr lang="en-US" sz="2800" dirty="0" smtClean="0"/>
              <a:t>late, as this can also be an indicator of fraud.</a:t>
            </a:r>
          </a:p>
          <a:p>
            <a:pPr marL="1314450" lvl="3" indent="-457200"/>
            <a:r>
              <a:rPr lang="en-US" sz="2800" dirty="0" smtClean="0"/>
              <a:t>These are important </a:t>
            </a:r>
            <a:r>
              <a:rPr lang="en-US" sz="2800" dirty="0"/>
              <a:t>governance </a:t>
            </a:r>
            <a:r>
              <a:rPr lang="en-US" sz="2800" dirty="0" smtClean="0"/>
              <a:t>financial controls.</a:t>
            </a:r>
            <a:endParaRPr lang="en-US" sz="2800" dirty="0"/>
          </a:p>
          <a:p>
            <a:endParaRPr lang="en-US" dirty="0"/>
          </a:p>
        </p:txBody>
      </p:sp>
    </p:spTree>
    <p:extLst>
      <p:ext uri="{BB962C8B-B14F-4D97-AF65-F5344CB8AC3E}">
        <p14:creationId xmlns:p14="http://schemas.microsoft.com/office/powerpoint/2010/main" val="4286295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Records</a:t>
            </a:r>
          </a:p>
          <a:p>
            <a:pPr lvl="1"/>
            <a:r>
              <a:rPr lang="en-US" dirty="0"/>
              <a:t>Maintain proper financial records including supporting documentation.</a:t>
            </a:r>
          </a:p>
          <a:p>
            <a:pPr lvl="1"/>
            <a:r>
              <a:rPr lang="en-US" dirty="0"/>
              <a:t>If manual, receipts should be issued in sequential number order and the receipt books retained.</a:t>
            </a:r>
          </a:p>
          <a:p>
            <a:pPr lvl="1"/>
            <a:r>
              <a:rPr lang="en-US" dirty="0"/>
              <a:t>If manual, invoices should be recorded and </a:t>
            </a:r>
            <a:r>
              <a:rPr lang="en-US" dirty="0" smtClean="0"/>
              <a:t>filed </a:t>
            </a:r>
            <a:r>
              <a:rPr lang="en-US" dirty="0"/>
              <a:t>in cheque number order</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867510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Legal</a:t>
            </a:r>
            <a:endParaRPr lang="en-US" b="1" dirty="0"/>
          </a:p>
        </p:txBody>
      </p:sp>
      <p:sp>
        <p:nvSpPr>
          <p:cNvPr id="3" name="Content Placeholder 2"/>
          <p:cNvSpPr>
            <a:spLocks noGrp="1"/>
          </p:cNvSpPr>
          <p:nvPr>
            <p:ph idx="1"/>
          </p:nvPr>
        </p:nvSpPr>
        <p:spPr/>
        <p:txBody>
          <a:bodyPr>
            <a:normAutofit/>
          </a:bodyPr>
          <a:lstStyle/>
          <a:p>
            <a:pPr marL="0" indent="0">
              <a:buNone/>
            </a:pPr>
            <a:endParaRPr lang="en-AU" b="1" dirty="0" smtClean="0"/>
          </a:p>
          <a:p>
            <a:pPr marL="0" indent="0">
              <a:buNone/>
            </a:pPr>
            <a:r>
              <a:rPr lang="en-US" b="1" dirty="0" smtClean="0"/>
              <a:t>Unincorporated Associations compared with Incorporated Associations</a:t>
            </a:r>
            <a:endParaRPr lang="en-US" dirty="0"/>
          </a:p>
          <a:p>
            <a:pPr marL="0" indent="0">
              <a:buNone/>
            </a:pPr>
            <a:r>
              <a:rPr lang="en-AU" b="1" dirty="0" smtClean="0"/>
              <a:t>Unincorporated </a:t>
            </a:r>
            <a:r>
              <a:rPr lang="en-AU" b="1" dirty="0"/>
              <a:t>A</a:t>
            </a:r>
            <a:r>
              <a:rPr lang="en-AU" b="1" dirty="0" smtClean="0"/>
              <a:t>ssociations</a:t>
            </a:r>
            <a:endParaRPr lang="en-US" dirty="0"/>
          </a:p>
          <a:p>
            <a:r>
              <a:rPr lang="en-AU" sz="2800" dirty="0" smtClean="0"/>
              <a:t>Unincorporated </a:t>
            </a:r>
            <a:r>
              <a:rPr lang="en-AU" sz="2800" dirty="0"/>
              <a:t>associations are not legal entities. They are nothing more than the collection of individuals or members of the club at a particular </a:t>
            </a:r>
            <a:r>
              <a:rPr lang="en-AU" sz="2800" dirty="0" smtClean="0"/>
              <a:t>time.</a:t>
            </a:r>
            <a:endParaRPr lang="en-US" sz="2800" dirty="0"/>
          </a:p>
          <a:p>
            <a:endParaRPr lang="en-US" dirty="0"/>
          </a:p>
        </p:txBody>
      </p:sp>
    </p:spTree>
    <p:extLst>
      <p:ext uri="{BB962C8B-B14F-4D97-AF65-F5344CB8AC3E}">
        <p14:creationId xmlns:p14="http://schemas.microsoft.com/office/powerpoint/2010/main" val="41584686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AU" sz="2800" dirty="0"/>
              <a:t>The lack of legal entity status causes problems:</a:t>
            </a:r>
            <a:endParaRPr lang="en-US" sz="2800" dirty="0"/>
          </a:p>
          <a:p>
            <a:pPr lvl="1"/>
            <a:r>
              <a:rPr lang="en-AU" dirty="0"/>
              <a:t>The inability to enter into contracts in the club’s </a:t>
            </a:r>
            <a:r>
              <a:rPr lang="en-AU" dirty="0" smtClean="0"/>
              <a:t>name, therefore </a:t>
            </a:r>
            <a:r>
              <a:rPr lang="en-AU" dirty="0"/>
              <a:t>the association itself cannot enter sponsorship agreements or contracts for </a:t>
            </a:r>
            <a:r>
              <a:rPr lang="en-AU" dirty="0" smtClean="0"/>
              <a:t>events/balls.</a:t>
            </a:r>
          </a:p>
          <a:p>
            <a:pPr lvl="1"/>
            <a:r>
              <a:rPr lang="en-AU" dirty="0" smtClean="0"/>
              <a:t>It </a:t>
            </a:r>
            <a:r>
              <a:rPr lang="en-AU" dirty="0"/>
              <a:t>is the members or officers authorised by the members under the Rules that have to enter a contract. </a:t>
            </a:r>
            <a:endParaRPr lang="en-AU" dirty="0" smtClean="0"/>
          </a:p>
        </p:txBody>
      </p:sp>
    </p:spTree>
    <p:extLst>
      <p:ext uri="{BB962C8B-B14F-4D97-AF65-F5344CB8AC3E}">
        <p14:creationId xmlns:p14="http://schemas.microsoft.com/office/powerpoint/2010/main" val="3770967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1"/>
            <a:r>
              <a:rPr lang="en-AU" dirty="0"/>
              <a:t>Officers can be left personally exposed (to pay cost of the ball venue if there is not enough money in the club’s account). </a:t>
            </a:r>
            <a:endParaRPr lang="en-AU" dirty="0" smtClean="0"/>
          </a:p>
          <a:p>
            <a:pPr lvl="1"/>
            <a:r>
              <a:rPr lang="en-AU" dirty="0" smtClean="0"/>
              <a:t>Members </a:t>
            </a:r>
            <a:r>
              <a:rPr lang="en-AU" dirty="0"/>
              <a:t>are usually not liable as they have entrusted management to the committee. </a:t>
            </a:r>
            <a:endParaRPr lang="en-AU" dirty="0" smtClean="0"/>
          </a:p>
          <a:p>
            <a:pPr lvl="1"/>
            <a:r>
              <a:rPr lang="en-AU" dirty="0" smtClean="0"/>
              <a:t>Rules </a:t>
            </a:r>
            <a:r>
              <a:rPr lang="en-AU" dirty="0"/>
              <a:t>of the association may provide that committee members shall be indemnified against personal </a:t>
            </a:r>
            <a:r>
              <a:rPr lang="en-AU" dirty="0" smtClean="0"/>
              <a:t>liability</a:t>
            </a:r>
          </a:p>
          <a:p>
            <a:pPr lvl="1"/>
            <a:r>
              <a:rPr lang="en-AU" dirty="0"/>
              <a:t>Inability to sue or be sued</a:t>
            </a:r>
            <a:endParaRPr lang="en-US" dirty="0"/>
          </a:p>
          <a:p>
            <a:pPr lvl="1"/>
            <a:endParaRPr lang="en-US" dirty="0"/>
          </a:p>
          <a:p>
            <a:pPr lvl="1"/>
            <a:endParaRPr lang="en-AU" dirty="0" smtClean="0"/>
          </a:p>
          <a:p>
            <a:pPr lvl="1"/>
            <a:endParaRPr lang="en-US" dirty="0"/>
          </a:p>
        </p:txBody>
      </p:sp>
    </p:spTree>
    <p:extLst>
      <p:ext uri="{BB962C8B-B14F-4D97-AF65-F5344CB8AC3E}">
        <p14:creationId xmlns:p14="http://schemas.microsoft.com/office/powerpoint/2010/main" val="195891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AU" dirty="0"/>
              <a:t>The liability of committee members or officers is </a:t>
            </a:r>
            <a:r>
              <a:rPr lang="en-AU" dirty="0" smtClean="0"/>
              <a:t>unlimited</a:t>
            </a:r>
          </a:p>
          <a:p>
            <a:pPr lvl="1"/>
            <a:r>
              <a:rPr lang="en-AU" dirty="0" smtClean="0"/>
              <a:t>No </a:t>
            </a:r>
            <a:r>
              <a:rPr lang="en-AU" dirty="0"/>
              <a:t>perpetual succession – all property acquired by the organisation belongs to the members</a:t>
            </a:r>
            <a:endParaRPr lang="en-US" dirty="0"/>
          </a:p>
          <a:p>
            <a:pPr lvl="1"/>
            <a:r>
              <a:rPr lang="en-AU" dirty="0"/>
              <a:t>Gifts cannot be made to an unincorporated association</a:t>
            </a:r>
            <a:endParaRPr lang="en-US" dirty="0"/>
          </a:p>
          <a:p>
            <a:pPr lvl="1"/>
            <a:endParaRPr lang="en-US" dirty="0"/>
          </a:p>
        </p:txBody>
      </p:sp>
    </p:spTree>
    <p:extLst>
      <p:ext uri="{BB962C8B-B14F-4D97-AF65-F5344CB8AC3E}">
        <p14:creationId xmlns:p14="http://schemas.microsoft.com/office/powerpoint/2010/main" val="843534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AU" b="1" dirty="0" smtClean="0"/>
              <a:t>Advantages</a:t>
            </a:r>
            <a:r>
              <a:rPr lang="en-AU" dirty="0" smtClean="0"/>
              <a:t> </a:t>
            </a:r>
            <a:endParaRPr lang="en-US" dirty="0"/>
          </a:p>
          <a:p>
            <a:pPr lvl="1"/>
            <a:r>
              <a:rPr lang="en-AU" dirty="0"/>
              <a:t>Structure is flexible and the least costly and time consuming</a:t>
            </a:r>
            <a:endParaRPr lang="en-US" dirty="0"/>
          </a:p>
          <a:p>
            <a:pPr lvl="1"/>
            <a:r>
              <a:rPr lang="en-AU" dirty="0"/>
              <a:t>No need to report to regulatory authorities.</a:t>
            </a:r>
            <a:endParaRPr lang="en-US" dirty="0"/>
          </a:p>
          <a:p>
            <a:pPr marL="0" indent="0">
              <a:buNone/>
            </a:pPr>
            <a:endParaRPr lang="en-US" dirty="0"/>
          </a:p>
        </p:txBody>
      </p:sp>
    </p:spTree>
    <p:extLst>
      <p:ext uri="{BB962C8B-B14F-4D97-AF65-F5344CB8AC3E}">
        <p14:creationId xmlns:p14="http://schemas.microsoft.com/office/powerpoint/2010/main" val="2450593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AU" b="1" dirty="0"/>
              <a:t>Incorporated associations</a:t>
            </a:r>
            <a:endParaRPr lang="en-US" dirty="0"/>
          </a:p>
          <a:p>
            <a:r>
              <a:rPr lang="en-AU" sz="3000" dirty="0"/>
              <a:t>Incorporation under the Associations Incorporation Act is relatively easy</a:t>
            </a:r>
            <a:r>
              <a:rPr lang="en-AU" sz="3000" dirty="0" smtClean="0"/>
              <a:t>.</a:t>
            </a:r>
            <a:endParaRPr lang="en-US" sz="3000" dirty="0"/>
          </a:p>
          <a:p>
            <a:r>
              <a:rPr lang="en-AU" sz="3000" dirty="0"/>
              <a:t>Liability of members (including office bearers) is limited. Members will not be personally liable for debts or liabilities of the association</a:t>
            </a:r>
            <a:r>
              <a:rPr lang="en-AU" sz="3000" dirty="0" smtClean="0"/>
              <a:t>.</a:t>
            </a:r>
          </a:p>
          <a:p>
            <a:r>
              <a:rPr lang="en-AU" sz="3000" dirty="0"/>
              <a:t>Can enter contracts, sue or be sued.</a:t>
            </a:r>
            <a:endParaRPr lang="en-US" sz="3000" dirty="0"/>
          </a:p>
          <a:p>
            <a:r>
              <a:rPr lang="en-AU" sz="3000" dirty="0"/>
              <a:t>Association has perpetual succession. Property acquired by the association remains with the association.</a:t>
            </a:r>
            <a:endParaRPr lang="en-US" sz="3000" dirty="0"/>
          </a:p>
          <a:p>
            <a:pPr lvl="1"/>
            <a:endParaRPr lang="en-US" dirty="0"/>
          </a:p>
          <a:p>
            <a:endParaRPr lang="en-US" dirty="0"/>
          </a:p>
        </p:txBody>
      </p:sp>
    </p:spTree>
    <p:extLst>
      <p:ext uri="{BB962C8B-B14F-4D97-AF65-F5344CB8AC3E}">
        <p14:creationId xmlns:p14="http://schemas.microsoft.com/office/powerpoint/2010/main" val="4206300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r>
              <a:rPr lang="en-AU" b="1" dirty="0"/>
              <a:t>Disadvantages:</a:t>
            </a:r>
            <a:r>
              <a:rPr lang="en-AU" dirty="0"/>
              <a:t> </a:t>
            </a:r>
            <a:endParaRPr lang="en-AU" dirty="0" smtClean="0"/>
          </a:p>
          <a:p>
            <a:pPr lvl="1"/>
            <a:r>
              <a:rPr lang="en-AU" dirty="0" smtClean="0"/>
              <a:t>fee </a:t>
            </a:r>
            <a:r>
              <a:rPr lang="en-AU" dirty="0"/>
              <a:t>for incorporation and lodging annual statement</a:t>
            </a:r>
            <a:r>
              <a:rPr lang="en-AU" dirty="0" smtClean="0"/>
              <a:t>.</a:t>
            </a:r>
            <a:endParaRPr lang="en-US" dirty="0"/>
          </a:p>
          <a:p>
            <a:pPr lvl="1"/>
            <a:r>
              <a:rPr lang="en-AU" dirty="0"/>
              <a:t>Structure more rigid – changes must be approved by the Registrar</a:t>
            </a:r>
            <a:r>
              <a:rPr lang="en-AU" dirty="0" smtClean="0"/>
              <a:t>.</a:t>
            </a:r>
            <a:r>
              <a:rPr lang="en-AU" dirty="0"/>
              <a:t> </a:t>
            </a:r>
            <a:endParaRPr lang="en-US" dirty="0"/>
          </a:p>
          <a:p>
            <a:pPr lvl="1"/>
            <a:r>
              <a:rPr lang="en-AU" dirty="0"/>
              <a:t>Associations have to adopt grievance procedure rules.</a:t>
            </a:r>
            <a:endParaRPr lang="en-US" dirty="0"/>
          </a:p>
          <a:p>
            <a:endParaRPr lang="en-US" dirty="0"/>
          </a:p>
        </p:txBody>
      </p:sp>
    </p:spTree>
    <p:extLst>
      <p:ext uri="{BB962C8B-B14F-4D97-AF65-F5344CB8AC3E}">
        <p14:creationId xmlns:p14="http://schemas.microsoft.com/office/powerpoint/2010/main" val="78245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1156</Words>
  <Application>Microsoft Office PowerPoint</Application>
  <PresentationFormat>On-screen Show (4:3)</PresentationFormat>
  <Paragraphs>113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Student Leadership Training</vt:lpstr>
      <vt:lpstr>Topics Covered</vt:lpstr>
      <vt:lpstr>Legal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Secretariat</vt:lpstr>
      <vt:lpstr>PowerPoint Presentation</vt:lpstr>
      <vt:lpstr>Risk Management</vt:lpstr>
      <vt:lpstr>PowerPoint Presentation</vt:lpstr>
      <vt:lpstr>Financial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New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Leadership Training</dc:title>
  <dc:creator>David Tanner</dc:creator>
  <cp:lastModifiedBy>David Tanner</cp:lastModifiedBy>
  <cp:revision>31</cp:revision>
  <dcterms:created xsi:type="dcterms:W3CDTF">2014-01-23T22:28:39Z</dcterms:created>
  <dcterms:modified xsi:type="dcterms:W3CDTF">2014-02-06T22:51:11Z</dcterms:modified>
</cp:coreProperties>
</file>